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Lst>
  <p:notesMasterIdLst>
    <p:notesMasterId r:id="rId163"/>
  </p:notesMasterIdLst>
  <p:sldIdLst>
    <p:sldId id="282" r:id="rId9"/>
    <p:sldId id="358" r:id="rId10"/>
    <p:sldId id="285" r:id="rId11"/>
    <p:sldId id="359" r:id="rId12"/>
    <p:sldId id="291" r:id="rId13"/>
    <p:sldId id="360" r:id="rId14"/>
    <p:sldId id="361" r:id="rId15"/>
    <p:sldId id="740" r:id="rId16"/>
    <p:sldId id="362" r:id="rId17"/>
    <p:sldId id="363" r:id="rId18"/>
    <p:sldId id="364" r:id="rId19"/>
    <p:sldId id="365" r:id="rId20"/>
    <p:sldId id="492" r:id="rId21"/>
    <p:sldId id="493" r:id="rId22"/>
    <p:sldId id="308" r:id="rId23"/>
    <p:sldId id="272" r:id="rId24"/>
    <p:sldId id="311" r:id="rId25"/>
    <p:sldId id="347" r:id="rId26"/>
    <p:sldId id="349" r:id="rId27"/>
    <p:sldId id="372" r:id="rId28"/>
    <p:sldId id="558" r:id="rId29"/>
    <p:sldId id="559" r:id="rId30"/>
    <p:sldId id="373" r:id="rId31"/>
    <p:sldId id="560" r:id="rId32"/>
    <p:sldId id="350" r:id="rId33"/>
    <p:sldId id="541" r:id="rId34"/>
    <p:sldId id="352" r:id="rId35"/>
    <p:sldId id="351" r:id="rId36"/>
    <p:sldId id="542" r:id="rId37"/>
    <p:sldId id="353" r:id="rId38"/>
    <p:sldId id="354" r:id="rId39"/>
    <p:sldId id="374" r:id="rId40"/>
    <p:sldId id="375" r:id="rId41"/>
    <p:sldId id="355" r:id="rId42"/>
    <p:sldId id="376" r:id="rId43"/>
    <p:sldId id="381" r:id="rId44"/>
    <p:sldId id="1768" r:id="rId45"/>
    <p:sldId id="495" r:id="rId46"/>
    <p:sldId id="741" r:id="rId47"/>
    <p:sldId id="742" r:id="rId48"/>
    <p:sldId id="745" r:id="rId49"/>
    <p:sldId id="917" r:id="rId50"/>
    <p:sldId id="1047" r:id="rId51"/>
    <p:sldId id="1048" r:id="rId52"/>
    <p:sldId id="1049" r:id="rId53"/>
    <p:sldId id="1050" r:id="rId54"/>
    <p:sldId id="1058" r:id="rId55"/>
    <p:sldId id="1051" r:id="rId56"/>
    <p:sldId id="1059" r:id="rId57"/>
    <p:sldId id="1060" r:id="rId58"/>
    <p:sldId id="1061" r:id="rId59"/>
    <p:sldId id="1053" r:id="rId60"/>
    <p:sldId id="1054" r:id="rId61"/>
    <p:sldId id="1055" r:id="rId62"/>
    <p:sldId id="1197" r:id="rId63"/>
    <p:sldId id="1198" r:id="rId64"/>
    <p:sldId id="1056" r:id="rId65"/>
    <p:sldId id="1219" r:id="rId66"/>
    <p:sldId id="1052" r:id="rId67"/>
    <p:sldId id="1057" r:id="rId68"/>
    <p:sldId id="1202" r:id="rId69"/>
    <p:sldId id="1203" r:id="rId70"/>
    <p:sldId id="1205" r:id="rId71"/>
    <p:sldId id="1069" r:id="rId72"/>
    <p:sldId id="1196" r:id="rId73"/>
    <p:sldId id="1062" r:id="rId74"/>
    <p:sldId id="1064" r:id="rId75"/>
    <p:sldId id="1204" r:id="rId76"/>
    <p:sldId id="1065" r:id="rId77"/>
    <p:sldId id="1211" r:id="rId78"/>
    <p:sldId id="1210" r:id="rId79"/>
    <p:sldId id="1214" r:id="rId80"/>
    <p:sldId id="1212" r:id="rId81"/>
    <p:sldId id="1213" r:id="rId82"/>
    <p:sldId id="1215" r:id="rId83"/>
    <p:sldId id="1218" r:id="rId84"/>
    <p:sldId id="1216" r:id="rId85"/>
    <p:sldId id="1345" r:id="rId86"/>
    <p:sldId id="388" r:id="rId87"/>
    <p:sldId id="561" r:id="rId88"/>
    <p:sldId id="1346" r:id="rId89"/>
    <p:sldId id="1347" r:id="rId90"/>
    <p:sldId id="407" r:id="rId91"/>
    <p:sldId id="412" r:id="rId92"/>
    <p:sldId id="1541" r:id="rId93"/>
    <p:sldId id="1543" r:id="rId94"/>
    <p:sldId id="1549" r:id="rId95"/>
    <p:sldId id="1544" r:id="rId96"/>
    <p:sldId id="1545" r:id="rId97"/>
    <p:sldId id="1551" r:id="rId98"/>
    <p:sldId id="1552" r:id="rId99"/>
    <p:sldId id="413" r:id="rId100"/>
    <p:sldId id="416" r:id="rId101"/>
    <p:sldId id="417" r:id="rId102"/>
    <p:sldId id="481" r:id="rId103"/>
    <p:sldId id="482" r:id="rId104"/>
    <p:sldId id="421" r:id="rId105"/>
    <p:sldId id="425" r:id="rId106"/>
    <p:sldId id="483" r:id="rId107"/>
    <p:sldId id="428" r:id="rId108"/>
    <p:sldId id="429" r:id="rId109"/>
    <p:sldId id="431" r:id="rId110"/>
    <p:sldId id="432" r:id="rId111"/>
    <p:sldId id="433" r:id="rId112"/>
    <p:sldId id="434" r:id="rId113"/>
    <p:sldId id="435" r:id="rId114"/>
    <p:sldId id="436" r:id="rId115"/>
    <p:sldId id="490" r:id="rId116"/>
    <p:sldId id="1546" r:id="rId117"/>
    <p:sldId id="513" r:id="rId118"/>
    <p:sldId id="514" r:id="rId119"/>
    <p:sldId id="518" r:id="rId120"/>
    <p:sldId id="441" r:id="rId121"/>
    <p:sldId id="442" r:id="rId122"/>
    <p:sldId id="1644" r:id="rId123"/>
    <p:sldId id="1645" r:id="rId124"/>
    <p:sldId id="1646" r:id="rId125"/>
    <p:sldId id="485" r:id="rId126"/>
    <p:sldId id="444" r:id="rId127"/>
    <p:sldId id="445" r:id="rId128"/>
    <p:sldId id="524" r:id="rId129"/>
    <p:sldId id="1647" r:id="rId130"/>
    <p:sldId id="454" r:id="rId131"/>
    <p:sldId id="553" r:id="rId132"/>
    <p:sldId id="1649" r:id="rId133"/>
    <p:sldId id="1650" r:id="rId134"/>
    <p:sldId id="455" r:id="rId135"/>
    <p:sldId id="456" r:id="rId136"/>
    <p:sldId id="457" r:id="rId137"/>
    <p:sldId id="528" r:id="rId138"/>
    <p:sldId id="1702" r:id="rId139"/>
    <p:sldId id="1703" r:id="rId140"/>
    <p:sldId id="458" r:id="rId141"/>
    <p:sldId id="459" r:id="rId142"/>
    <p:sldId id="460" r:id="rId143"/>
    <p:sldId id="461" r:id="rId144"/>
    <p:sldId id="1742" r:id="rId145"/>
    <p:sldId id="1744" r:id="rId146"/>
    <p:sldId id="1745" r:id="rId147"/>
    <p:sldId id="571" r:id="rId148"/>
    <p:sldId id="567" r:id="rId149"/>
    <p:sldId id="463" r:id="rId150"/>
    <p:sldId id="1747" r:id="rId151"/>
    <p:sldId id="1746" r:id="rId152"/>
    <p:sldId id="464" r:id="rId153"/>
    <p:sldId id="1749" r:id="rId154"/>
    <p:sldId id="466" r:id="rId155"/>
    <p:sldId id="467" r:id="rId156"/>
    <p:sldId id="468" r:id="rId157"/>
    <p:sldId id="473" r:id="rId158"/>
    <p:sldId id="474" r:id="rId159"/>
    <p:sldId id="477" r:id="rId160"/>
    <p:sldId id="1766" r:id="rId161"/>
    <p:sldId id="1767" r:id="rId162"/>
  </p:sldIdLst>
  <p:sldSz cx="11161713" cy="6858000"/>
  <p:notesSz cx="6858000" cy="9144000"/>
  <p:defaultTextStyle>
    <a:defPPr>
      <a:defRPr lang="zh-CN"/>
    </a:defPPr>
    <a:lvl1pPr algn="l" rtl="0" fontAlgn="base">
      <a:spcBef>
        <a:spcPct val="0"/>
      </a:spcBef>
      <a:spcAft>
        <a:spcPct val="0"/>
      </a:spcAft>
      <a:buFont typeface="Arial" pitchFamily="34" charset="0"/>
      <a:defRPr sz="2000" kern="1200">
        <a:solidFill>
          <a:schemeClr val="tx1"/>
        </a:solidFill>
        <a:latin typeface="Tahoma" pitchFamily="34" charset="0"/>
        <a:ea typeface="宋体" pitchFamily="2" charset="-122"/>
        <a:cs typeface="+mn-cs"/>
      </a:defRPr>
    </a:lvl1pPr>
    <a:lvl2pPr marL="457200" algn="l" rtl="0" fontAlgn="base">
      <a:spcBef>
        <a:spcPct val="0"/>
      </a:spcBef>
      <a:spcAft>
        <a:spcPct val="0"/>
      </a:spcAft>
      <a:buFont typeface="Arial" pitchFamily="34" charset="0"/>
      <a:defRPr sz="2000" kern="1200">
        <a:solidFill>
          <a:schemeClr val="tx1"/>
        </a:solidFill>
        <a:latin typeface="Tahoma" pitchFamily="34" charset="0"/>
        <a:ea typeface="宋体" pitchFamily="2" charset="-122"/>
        <a:cs typeface="+mn-cs"/>
      </a:defRPr>
    </a:lvl2pPr>
    <a:lvl3pPr marL="914400" algn="l" rtl="0" fontAlgn="base">
      <a:spcBef>
        <a:spcPct val="0"/>
      </a:spcBef>
      <a:spcAft>
        <a:spcPct val="0"/>
      </a:spcAft>
      <a:buFont typeface="Arial" pitchFamily="34" charset="0"/>
      <a:defRPr sz="2000" kern="1200">
        <a:solidFill>
          <a:schemeClr val="tx1"/>
        </a:solidFill>
        <a:latin typeface="Tahoma" pitchFamily="34" charset="0"/>
        <a:ea typeface="宋体" pitchFamily="2" charset="-122"/>
        <a:cs typeface="+mn-cs"/>
      </a:defRPr>
    </a:lvl3pPr>
    <a:lvl4pPr marL="1371600" algn="l" rtl="0" fontAlgn="base">
      <a:spcBef>
        <a:spcPct val="0"/>
      </a:spcBef>
      <a:spcAft>
        <a:spcPct val="0"/>
      </a:spcAft>
      <a:buFont typeface="Arial" pitchFamily="34" charset="0"/>
      <a:defRPr sz="2000" kern="1200">
        <a:solidFill>
          <a:schemeClr val="tx1"/>
        </a:solidFill>
        <a:latin typeface="Tahoma" pitchFamily="34" charset="0"/>
        <a:ea typeface="宋体" pitchFamily="2" charset="-122"/>
        <a:cs typeface="+mn-cs"/>
      </a:defRPr>
    </a:lvl4pPr>
    <a:lvl5pPr marL="1828800" algn="l" rtl="0" fontAlgn="base">
      <a:spcBef>
        <a:spcPct val="0"/>
      </a:spcBef>
      <a:spcAft>
        <a:spcPct val="0"/>
      </a:spcAft>
      <a:buFont typeface="Arial" pitchFamily="34" charset="0"/>
      <a:defRPr sz="2000" kern="1200">
        <a:solidFill>
          <a:schemeClr val="tx1"/>
        </a:solidFill>
        <a:latin typeface="Tahoma" pitchFamily="34" charset="0"/>
        <a:ea typeface="宋体" pitchFamily="2" charset="-122"/>
        <a:cs typeface="+mn-cs"/>
      </a:defRPr>
    </a:lvl5pPr>
    <a:lvl6pPr marL="2286000" algn="l" defTabSz="914400" rtl="0" eaLnBrk="1" latinLnBrk="0" hangingPunct="1">
      <a:defRPr sz="2000" kern="1200">
        <a:solidFill>
          <a:schemeClr val="tx1"/>
        </a:solidFill>
        <a:latin typeface="Tahoma" pitchFamily="34" charset="0"/>
        <a:ea typeface="宋体" pitchFamily="2" charset="-122"/>
        <a:cs typeface="+mn-cs"/>
      </a:defRPr>
    </a:lvl6pPr>
    <a:lvl7pPr marL="2743200" algn="l" defTabSz="914400" rtl="0" eaLnBrk="1" latinLnBrk="0" hangingPunct="1">
      <a:defRPr sz="2000" kern="1200">
        <a:solidFill>
          <a:schemeClr val="tx1"/>
        </a:solidFill>
        <a:latin typeface="Tahoma" pitchFamily="34" charset="0"/>
        <a:ea typeface="宋体" pitchFamily="2" charset="-122"/>
        <a:cs typeface="+mn-cs"/>
      </a:defRPr>
    </a:lvl7pPr>
    <a:lvl8pPr marL="3200400" algn="l" defTabSz="914400" rtl="0" eaLnBrk="1" latinLnBrk="0" hangingPunct="1">
      <a:defRPr sz="2000" kern="1200">
        <a:solidFill>
          <a:schemeClr val="tx1"/>
        </a:solidFill>
        <a:latin typeface="Tahoma" pitchFamily="34" charset="0"/>
        <a:ea typeface="宋体" pitchFamily="2" charset="-122"/>
        <a:cs typeface="+mn-cs"/>
      </a:defRPr>
    </a:lvl8pPr>
    <a:lvl9pPr marL="3657600" algn="l" defTabSz="914400" rtl="0" eaLnBrk="1" latinLnBrk="0" hangingPunct="1">
      <a:defRPr sz="2000" kern="1200">
        <a:solidFill>
          <a:schemeClr val="tx1"/>
        </a:solidFill>
        <a:latin typeface="Tahoma" pitchFamily="34" charset="0"/>
        <a:ea typeface="宋体" pitchFamily="2" charset="-122"/>
        <a:cs typeface="+mn-cs"/>
      </a:defRPr>
    </a:lvl9pPr>
  </p:defaultTextStyle>
  <p:extLst>
    <p:ext uri="{521415D9-36F7-43E2-AB2F-B90AF26B5E84}">
      <p14:sectionLst xmlns:p14="http://schemas.microsoft.com/office/powerpoint/2010/main">
        <p14:section name="3 数据链路层" id="{D53AA891-CF01-45E7-8687-6981E9929054}">
          <p14:sldIdLst>
            <p14:sldId id="282"/>
            <p14:sldId id="358"/>
          </p14:sldIdLst>
        </p14:section>
        <p14:section name="3.1使用点对点信道的数据链路层" id="{87936731-FE90-435F-9EFB-BB6C9273027D}">
          <p14:sldIdLst>
            <p14:sldId id="285"/>
            <p14:sldId id="359"/>
            <p14:sldId id="291"/>
            <p14:sldId id="360"/>
            <p14:sldId id="361"/>
            <p14:sldId id="740"/>
            <p14:sldId id="362"/>
            <p14:sldId id="363"/>
            <p14:sldId id="364"/>
            <p14:sldId id="365"/>
            <p14:sldId id="492"/>
            <p14:sldId id="493"/>
            <p14:sldId id="308"/>
            <p14:sldId id="272"/>
            <p14:sldId id="311"/>
          </p14:sldIdLst>
        </p14:section>
        <p14:section name="3.2点对点协议 PPP" id="{E92CF26C-10A6-404C-9D7F-9EF6852E6288}">
          <p14:sldIdLst>
            <p14:sldId id="347"/>
            <p14:sldId id="349"/>
            <p14:sldId id="372"/>
            <p14:sldId id="558"/>
            <p14:sldId id="559"/>
            <p14:sldId id="373"/>
            <p14:sldId id="560"/>
            <p14:sldId id="350"/>
            <p14:sldId id="541"/>
            <p14:sldId id="352"/>
            <p14:sldId id="351"/>
            <p14:sldId id="542"/>
            <p14:sldId id="353"/>
            <p14:sldId id="354"/>
            <p14:sldId id="374"/>
            <p14:sldId id="375"/>
            <p14:sldId id="355"/>
            <p14:sldId id="376"/>
          </p14:sldIdLst>
        </p14:section>
        <p14:section name="3.3使用广播信道的数据链路层" id="{95AEB13A-E58D-406E-932F-064CD2892A04}">
          <p14:sldIdLst>
            <p14:sldId id="381"/>
            <p14:sldId id="1768"/>
            <p14:sldId id="495"/>
            <p14:sldId id="741"/>
            <p14:sldId id="742"/>
            <p14:sldId id="745"/>
            <p14:sldId id="917"/>
            <p14:sldId id="1047"/>
            <p14:sldId id="1048"/>
            <p14:sldId id="1049"/>
            <p14:sldId id="1050"/>
            <p14:sldId id="1058"/>
            <p14:sldId id="1051"/>
            <p14:sldId id="1059"/>
            <p14:sldId id="1060"/>
            <p14:sldId id="1061"/>
            <p14:sldId id="1053"/>
            <p14:sldId id="1054"/>
            <p14:sldId id="1055"/>
            <p14:sldId id="1197"/>
            <p14:sldId id="1198"/>
            <p14:sldId id="1056"/>
            <p14:sldId id="1219"/>
            <p14:sldId id="1052"/>
            <p14:sldId id="1057"/>
            <p14:sldId id="1202"/>
            <p14:sldId id="1203"/>
            <p14:sldId id="1205"/>
            <p14:sldId id="1069"/>
            <p14:sldId id="1196"/>
            <p14:sldId id="1062"/>
            <p14:sldId id="1064"/>
            <p14:sldId id="1204"/>
            <p14:sldId id="1065"/>
            <p14:sldId id="1211"/>
            <p14:sldId id="1210"/>
            <p14:sldId id="1214"/>
            <p14:sldId id="1212"/>
            <p14:sldId id="1213"/>
            <p14:sldId id="1215"/>
            <p14:sldId id="1218"/>
            <p14:sldId id="1216"/>
            <p14:sldId id="1345"/>
            <p14:sldId id="388"/>
            <p14:sldId id="561"/>
            <p14:sldId id="1346"/>
            <p14:sldId id="1347"/>
            <p14:sldId id="407"/>
            <p14:sldId id="412"/>
            <p14:sldId id="1541"/>
            <p14:sldId id="1543"/>
            <p14:sldId id="1549"/>
            <p14:sldId id="1544"/>
            <p14:sldId id="1545"/>
            <p14:sldId id="1551"/>
            <p14:sldId id="1552"/>
            <p14:sldId id="413"/>
            <p14:sldId id="416"/>
            <p14:sldId id="417"/>
            <p14:sldId id="481"/>
            <p14:sldId id="482"/>
            <p14:sldId id="421"/>
            <p14:sldId id="425"/>
            <p14:sldId id="483"/>
            <p14:sldId id="428"/>
            <p14:sldId id="429"/>
            <p14:sldId id="431"/>
            <p14:sldId id="432"/>
            <p14:sldId id="433"/>
            <p14:sldId id="434"/>
            <p14:sldId id="435"/>
            <p14:sldId id="436"/>
          </p14:sldIdLst>
        </p14:section>
        <p14:section name="3.4扩展的局域网" id="{17DDB46C-B0DC-43E2-8BE2-E4BA7BB8182F}">
          <p14:sldIdLst>
            <p14:sldId id="490"/>
            <p14:sldId id="1546"/>
            <p14:sldId id="513"/>
            <p14:sldId id="514"/>
            <p14:sldId id="518"/>
            <p14:sldId id="441"/>
            <p14:sldId id="442"/>
            <p14:sldId id="1644"/>
            <p14:sldId id="1645"/>
            <p14:sldId id="1646"/>
            <p14:sldId id="485"/>
            <p14:sldId id="444"/>
            <p14:sldId id="445"/>
            <p14:sldId id="524"/>
            <p14:sldId id="1647"/>
            <p14:sldId id="454"/>
            <p14:sldId id="553"/>
            <p14:sldId id="1649"/>
            <p14:sldId id="1650"/>
            <p14:sldId id="455"/>
            <p14:sldId id="456"/>
            <p14:sldId id="457"/>
            <p14:sldId id="528"/>
            <p14:sldId id="1702"/>
            <p14:sldId id="1703"/>
            <p14:sldId id="458"/>
            <p14:sldId id="459"/>
            <p14:sldId id="460"/>
            <p14:sldId id="461"/>
            <p14:sldId id="1742"/>
            <p14:sldId id="1744"/>
            <p14:sldId id="1745"/>
            <p14:sldId id="571"/>
            <p14:sldId id="567"/>
            <p14:sldId id="463"/>
            <p14:sldId id="1747"/>
            <p14:sldId id="1746"/>
          </p14:sldIdLst>
        </p14:section>
        <p14:section name="3.5高速以太网" id="{9FD55E77-8AE0-48EA-8826-73F930142359}">
          <p14:sldIdLst>
            <p14:sldId id="464"/>
            <p14:sldId id="1749"/>
            <p14:sldId id="466"/>
            <p14:sldId id="467"/>
            <p14:sldId id="468"/>
            <p14:sldId id="473"/>
            <p14:sldId id="474"/>
            <p14:sldId id="477"/>
            <p14:sldId id="1766"/>
            <p14:sldId id="17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CCFF"/>
    <a:srgbClr val="CCECFF"/>
    <a:srgbClr val="FF9900"/>
    <a:srgbClr val="663300"/>
    <a:srgbClr val="FFFF66"/>
    <a:srgbClr val="99FF33"/>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35" autoAdjust="0"/>
    <p:restoredTop sz="95164" autoAdjust="0"/>
  </p:normalViewPr>
  <p:slideViewPr>
    <p:cSldViewPr>
      <p:cViewPr>
        <p:scale>
          <a:sx n="66" d="100"/>
          <a:sy n="66" d="100"/>
        </p:scale>
        <p:origin x="-768" y="-42"/>
      </p:cViewPr>
      <p:guideLst>
        <p:guide orient="horz" pos="2188"/>
        <p:guide pos="342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9376"/>
    </p:cViewPr>
  </p:sorter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slide" Target="slides/slide15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slide" Target="slides/slide152.xml"/><Relationship Id="rId165" Type="http://schemas.openxmlformats.org/officeDocument/2006/relationships/viewProps" Target="view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slide" Target="slides/slide148.xml"/><Relationship Id="rId16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a:latin typeface="Arial" panose="020B0604020202020204" pitchFamily="34" charset="0"/>
              </a:defRPr>
            </a:lvl1pPr>
          </a:lstStyle>
          <a:p>
            <a:pPr>
              <a:defRPr/>
            </a:pPr>
            <a:endParaRPr lang="en-US" altLang="zh-CN"/>
          </a:p>
        </p:txBody>
      </p:sp>
      <p:sp>
        <p:nvSpPr>
          <p:cNvPr id="201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a:latin typeface="Arial" panose="020B0604020202020204" pitchFamily="34" charset="0"/>
              </a:defRPr>
            </a:lvl1pPr>
          </a:lstStyle>
          <a:p>
            <a:pPr>
              <a:defRPr/>
            </a:pPr>
            <a:endParaRPr lang="en-US" altLang="zh-CN"/>
          </a:p>
        </p:txBody>
      </p:sp>
      <p:sp>
        <p:nvSpPr>
          <p:cNvPr id="242692" name="Rectangle 4"/>
          <p:cNvSpPr>
            <a:spLocks noGrp="1" noRot="1" noChangeAspect="1" noChangeArrowheads="1" noTextEdit="1"/>
          </p:cNvSpPr>
          <p:nvPr>
            <p:ph type="sldImg" idx="4294967295"/>
          </p:nvPr>
        </p:nvSpPr>
        <p:spPr bwMode="auto">
          <a:xfrm>
            <a:off x="638175" y="685800"/>
            <a:ext cx="558165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1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a:latin typeface="Arial" panose="020B0604020202020204" pitchFamily="34" charset="0"/>
              </a:defRPr>
            </a:lvl1pPr>
          </a:lstStyle>
          <a:p>
            <a:pPr>
              <a:defRPr/>
            </a:pPr>
            <a:endParaRPr lang="en-US" altLang="zh-CN"/>
          </a:p>
        </p:txBody>
      </p:sp>
      <p:sp>
        <p:nvSpPr>
          <p:cNvPr id="201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1A012382-D9DB-4D7E-99CF-E6C763787E8A}" type="slidenum">
              <a:rPr lang="en-US" altLang="zh-CN"/>
              <a:pPr>
                <a:defRPr/>
              </a:pPr>
              <a:t>‹#›</a:t>
            </a:fld>
            <a:endParaRPr lang="en-US" altLang="zh-CN"/>
          </a:p>
        </p:txBody>
      </p:sp>
    </p:spTree>
    <p:extLst>
      <p:ext uri="{BB962C8B-B14F-4D97-AF65-F5344CB8AC3E}">
        <p14:creationId xmlns:p14="http://schemas.microsoft.com/office/powerpoint/2010/main" val="2064768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5F7F9A35-4426-431C-A5CF-A8DF459F8DFA}" type="slidenum">
              <a:rPr lang="en-US" altLang="zh-CN" sz="1200" smtClean="0">
                <a:latin typeface="Arial" pitchFamily="34" charset="0"/>
              </a:rPr>
              <a:pPr eaLnBrk="1" hangingPunct="1"/>
              <a:t>1</a:t>
            </a:fld>
            <a:endParaRPr lang="en-US" altLang="zh-CN" sz="1200" smtClean="0">
              <a:latin typeface="Arial" pitchFamily="34" charset="0"/>
            </a:endParaRPr>
          </a:p>
        </p:txBody>
      </p:sp>
      <p:sp>
        <p:nvSpPr>
          <p:cNvPr id="243715" name="Rectangle 2"/>
          <p:cNvSpPr>
            <a:spLocks noGrp="1" noRot="1" noChangeAspect="1" noChangeArrowheads="1" noTextEdit="1"/>
          </p:cNvSpPr>
          <p:nvPr>
            <p:ph type="sldImg" idx="4294967295"/>
          </p:nvPr>
        </p:nvSpPr>
        <p:spPr>
          <a:xfrm>
            <a:off x="638175" y="685800"/>
            <a:ext cx="5581650" cy="3429000"/>
          </a:xfrm>
          <a:ln/>
        </p:spPr>
      </p:sp>
      <p:sp>
        <p:nvSpPr>
          <p:cNvPr id="24371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4FC86552-398C-4D7D-94AE-2F842E6098B8}" type="slidenum">
              <a:rPr lang="en-US" altLang="zh-CN" sz="1200" smtClean="0">
                <a:latin typeface="Arial" pitchFamily="34" charset="0"/>
              </a:rPr>
              <a:pPr eaLnBrk="1" hangingPunct="1"/>
              <a:t>11</a:t>
            </a:fld>
            <a:endParaRPr lang="en-US" altLang="zh-CN" sz="1200" smtClean="0">
              <a:latin typeface="Arial" pitchFamily="34" charset="0"/>
            </a:endParaRPr>
          </a:p>
        </p:txBody>
      </p:sp>
      <p:sp>
        <p:nvSpPr>
          <p:cNvPr id="258051" name="Rectangle 2"/>
          <p:cNvSpPr>
            <a:spLocks noGrp="1" noRot="1" noChangeAspect="1" noChangeArrowheads="1" noTextEdit="1"/>
          </p:cNvSpPr>
          <p:nvPr>
            <p:ph type="sldImg" idx="4294967295"/>
          </p:nvPr>
        </p:nvSpPr>
        <p:spPr>
          <a:xfrm>
            <a:off x="638175" y="685800"/>
            <a:ext cx="5581650" cy="3429000"/>
          </a:xfrm>
          <a:ln/>
        </p:spPr>
      </p:sp>
      <p:sp>
        <p:nvSpPr>
          <p:cNvPr id="25805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5A5DB9B5-7909-4B00-A99D-2250A648E85A}" type="slidenum">
              <a:rPr lang="en-US" altLang="zh-CN" sz="1200" smtClean="0">
                <a:latin typeface="Arial" pitchFamily="34" charset="0"/>
              </a:rPr>
              <a:pPr eaLnBrk="1" hangingPunct="1"/>
              <a:t>12</a:t>
            </a:fld>
            <a:endParaRPr lang="en-US" altLang="zh-CN" sz="1200" smtClean="0">
              <a:latin typeface="Arial" pitchFamily="34" charset="0"/>
            </a:endParaRPr>
          </a:p>
        </p:txBody>
      </p:sp>
      <p:sp>
        <p:nvSpPr>
          <p:cNvPr id="259075" name="Rectangle 2"/>
          <p:cNvSpPr>
            <a:spLocks noGrp="1" noRot="1" noChangeAspect="1" noChangeArrowheads="1" noTextEdit="1"/>
          </p:cNvSpPr>
          <p:nvPr>
            <p:ph type="sldImg" idx="4294967295"/>
          </p:nvPr>
        </p:nvSpPr>
        <p:spPr>
          <a:xfrm>
            <a:off x="638175" y="685800"/>
            <a:ext cx="5581650" cy="3429000"/>
          </a:xfrm>
          <a:ln/>
        </p:spPr>
      </p:sp>
      <p:sp>
        <p:nvSpPr>
          <p:cNvPr id="25907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31246982-82EB-4C92-B8EB-ACA4B33240D9}" type="slidenum">
              <a:rPr lang="en-US" altLang="zh-CN" sz="1200" smtClean="0">
                <a:latin typeface="Arial" pitchFamily="34" charset="0"/>
              </a:rPr>
              <a:pPr eaLnBrk="1" hangingPunct="1"/>
              <a:t>15</a:t>
            </a:fld>
            <a:endParaRPr lang="en-US" altLang="zh-CN" sz="1200" smtClean="0">
              <a:latin typeface="Arial" pitchFamily="34" charset="0"/>
            </a:endParaRPr>
          </a:p>
        </p:txBody>
      </p:sp>
      <p:sp>
        <p:nvSpPr>
          <p:cNvPr id="263171" name="Rectangle 2"/>
          <p:cNvSpPr>
            <a:spLocks noGrp="1" noRot="1" noChangeAspect="1" noChangeArrowheads="1" noTextEdit="1"/>
          </p:cNvSpPr>
          <p:nvPr>
            <p:ph type="sldImg" idx="4294967295"/>
          </p:nvPr>
        </p:nvSpPr>
        <p:spPr>
          <a:xfrm>
            <a:off x="638175" y="685800"/>
            <a:ext cx="5581650" cy="3429000"/>
          </a:xfrm>
          <a:ln/>
        </p:spPr>
      </p:sp>
      <p:sp>
        <p:nvSpPr>
          <p:cNvPr id="26317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9FF864BF-EDF2-4CCB-BB59-8F5C0F99469B}" type="slidenum">
              <a:rPr lang="en-US" altLang="zh-CN" sz="1200" smtClean="0">
                <a:latin typeface="Arial" pitchFamily="34" charset="0"/>
              </a:rPr>
              <a:pPr eaLnBrk="1" hangingPunct="1"/>
              <a:t>16</a:t>
            </a:fld>
            <a:endParaRPr lang="en-US" altLang="zh-CN" sz="1200" smtClean="0">
              <a:latin typeface="Arial" pitchFamily="34" charset="0"/>
            </a:endParaRPr>
          </a:p>
        </p:txBody>
      </p:sp>
      <p:sp>
        <p:nvSpPr>
          <p:cNvPr id="264195" name="Rectangle 2"/>
          <p:cNvSpPr>
            <a:spLocks noGrp="1" noRot="1" noChangeAspect="1" noChangeArrowheads="1" noTextEdit="1"/>
          </p:cNvSpPr>
          <p:nvPr>
            <p:ph type="sldImg" idx="4294967295"/>
          </p:nvPr>
        </p:nvSpPr>
        <p:spPr>
          <a:xfrm>
            <a:off x="638175" y="685800"/>
            <a:ext cx="5581650" cy="3429000"/>
          </a:xfrm>
          <a:ln/>
        </p:spPr>
      </p:sp>
      <p:sp>
        <p:nvSpPr>
          <p:cNvPr id="26419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B489EADF-7928-4563-9D1A-5E063CD3CD5B}" type="slidenum">
              <a:rPr lang="en-US" altLang="zh-CN" sz="1200" smtClean="0">
                <a:latin typeface="Arial" pitchFamily="34" charset="0"/>
              </a:rPr>
              <a:pPr eaLnBrk="1" hangingPunct="1"/>
              <a:t>17</a:t>
            </a:fld>
            <a:endParaRPr lang="en-US" altLang="zh-CN" sz="1200" smtClean="0">
              <a:latin typeface="Arial" pitchFamily="34" charset="0"/>
            </a:endParaRPr>
          </a:p>
        </p:txBody>
      </p:sp>
      <p:sp>
        <p:nvSpPr>
          <p:cNvPr id="265219" name="Rectangle 2"/>
          <p:cNvSpPr>
            <a:spLocks noGrp="1" noRot="1" noChangeAspect="1" noChangeArrowheads="1" noTextEdit="1"/>
          </p:cNvSpPr>
          <p:nvPr>
            <p:ph type="sldImg" idx="4294967295"/>
          </p:nvPr>
        </p:nvSpPr>
        <p:spPr>
          <a:xfrm>
            <a:off x="638175" y="685800"/>
            <a:ext cx="5581650" cy="3429000"/>
          </a:xfrm>
          <a:ln/>
        </p:spPr>
      </p:sp>
      <p:sp>
        <p:nvSpPr>
          <p:cNvPr id="26522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E22139CA-3E86-49DF-99A3-AE4162663B57}" type="slidenum">
              <a:rPr lang="en-US" altLang="zh-CN" sz="1200" smtClean="0">
                <a:latin typeface="Arial" pitchFamily="34" charset="0"/>
              </a:rPr>
              <a:pPr eaLnBrk="1" hangingPunct="1"/>
              <a:t>18</a:t>
            </a:fld>
            <a:endParaRPr lang="en-US" altLang="zh-CN" sz="1200" smtClean="0">
              <a:latin typeface="Arial" pitchFamily="34" charset="0"/>
            </a:endParaRPr>
          </a:p>
        </p:txBody>
      </p:sp>
      <p:sp>
        <p:nvSpPr>
          <p:cNvPr id="267267" name="Rectangle 2"/>
          <p:cNvSpPr>
            <a:spLocks noGrp="1" noRot="1" noChangeAspect="1" noChangeArrowheads="1" noTextEdit="1"/>
          </p:cNvSpPr>
          <p:nvPr>
            <p:ph type="sldImg" idx="4294967295"/>
          </p:nvPr>
        </p:nvSpPr>
        <p:spPr>
          <a:xfrm>
            <a:off x="638175" y="685800"/>
            <a:ext cx="5581650" cy="3429000"/>
          </a:xfrm>
          <a:ln/>
        </p:spPr>
      </p:sp>
      <p:sp>
        <p:nvSpPr>
          <p:cNvPr id="26726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DBFCFFEF-10D0-4117-807E-606465C89BAF}" type="slidenum">
              <a:rPr lang="en-US" altLang="zh-CN" sz="1200" smtClean="0">
                <a:latin typeface="Arial" pitchFamily="34" charset="0"/>
              </a:rPr>
              <a:pPr eaLnBrk="1" hangingPunct="1"/>
              <a:t>19</a:t>
            </a:fld>
            <a:endParaRPr lang="en-US" altLang="zh-CN" sz="1200" smtClean="0">
              <a:latin typeface="Arial" pitchFamily="34" charset="0"/>
            </a:endParaRPr>
          </a:p>
        </p:txBody>
      </p:sp>
      <p:sp>
        <p:nvSpPr>
          <p:cNvPr id="268291" name="Rectangle 2"/>
          <p:cNvSpPr>
            <a:spLocks noGrp="1" noRot="1" noChangeAspect="1" noChangeArrowheads="1" noTextEdit="1"/>
          </p:cNvSpPr>
          <p:nvPr>
            <p:ph type="sldImg" idx="4294967295"/>
          </p:nvPr>
        </p:nvSpPr>
        <p:spPr>
          <a:xfrm>
            <a:off x="638175" y="685800"/>
            <a:ext cx="5581650" cy="3429000"/>
          </a:xfrm>
          <a:ln/>
        </p:spPr>
      </p:sp>
      <p:sp>
        <p:nvSpPr>
          <p:cNvPr id="26829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6F6420A4-4CB3-442F-8294-7F4996C6B3C4}" type="slidenum">
              <a:rPr lang="en-US" altLang="zh-CN" sz="1200" smtClean="0">
                <a:latin typeface="Arial" pitchFamily="34" charset="0"/>
              </a:rPr>
              <a:pPr eaLnBrk="1" hangingPunct="1"/>
              <a:t>20</a:t>
            </a:fld>
            <a:endParaRPr lang="en-US" altLang="zh-CN" sz="1200" smtClean="0">
              <a:latin typeface="Arial" pitchFamily="34" charset="0"/>
            </a:endParaRPr>
          </a:p>
        </p:txBody>
      </p:sp>
      <p:sp>
        <p:nvSpPr>
          <p:cNvPr id="269315" name="Rectangle 2"/>
          <p:cNvSpPr>
            <a:spLocks noGrp="1" noRot="1" noChangeAspect="1" noChangeArrowheads="1" noTextEdit="1"/>
          </p:cNvSpPr>
          <p:nvPr>
            <p:ph type="sldImg" idx="4294967295"/>
          </p:nvPr>
        </p:nvSpPr>
        <p:spPr>
          <a:xfrm>
            <a:off x="638175" y="685800"/>
            <a:ext cx="5581650" cy="3429000"/>
          </a:xfrm>
          <a:ln/>
        </p:spPr>
      </p:sp>
      <p:sp>
        <p:nvSpPr>
          <p:cNvPr id="26931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B733E27B-7E70-4448-9555-1390964F16C2}" type="slidenum">
              <a:rPr lang="en-US" altLang="zh-CN" sz="1200" smtClean="0">
                <a:latin typeface="Arial" pitchFamily="34" charset="0"/>
              </a:rPr>
              <a:pPr eaLnBrk="1" hangingPunct="1"/>
              <a:t>21</a:t>
            </a:fld>
            <a:endParaRPr lang="en-US" altLang="zh-CN" sz="1200" smtClean="0">
              <a:latin typeface="Arial" pitchFamily="34" charset="0"/>
            </a:endParaRPr>
          </a:p>
        </p:txBody>
      </p:sp>
      <p:sp>
        <p:nvSpPr>
          <p:cNvPr id="270339" name="Rectangle 2"/>
          <p:cNvSpPr>
            <a:spLocks noGrp="1" noRot="1" noChangeAspect="1" noChangeArrowheads="1" noTextEdit="1"/>
          </p:cNvSpPr>
          <p:nvPr>
            <p:ph type="sldImg" idx="4294967295"/>
          </p:nvPr>
        </p:nvSpPr>
        <p:spPr>
          <a:xfrm>
            <a:off x="638175" y="685800"/>
            <a:ext cx="5581650" cy="3429000"/>
          </a:xfrm>
          <a:ln/>
        </p:spPr>
      </p:sp>
      <p:sp>
        <p:nvSpPr>
          <p:cNvPr id="27034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637630D-2754-4B5A-BB48-AE16EAFDFED7}" type="slidenum">
              <a:rPr lang="en-US" altLang="zh-CN" sz="1200" smtClean="0">
                <a:latin typeface="Arial" pitchFamily="34" charset="0"/>
              </a:rPr>
              <a:pPr eaLnBrk="1" hangingPunct="1"/>
              <a:t>22</a:t>
            </a:fld>
            <a:endParaRPr lang="en-US" altLang="zh-CN" sz="1200" smtClean="0">
              <a:latin typeface="Arial" pitchFamily="34" charset="0"/>
            </a:endParaRPr>
          </a:p>
        </p:txBody>
      </p:sp>
      <p:sp>
        <p:nvSpPr>
          <p:cNvPr id="271363" name="Rectangle 2"/>
          <p:cNvSpPr>
            <a:spLocks noGrp="1" noRot="1" noChangeAspect="1" noChangeArrowheads="1" noTextEdit="1"/>
          </p:cNvSpPr>
          <p:nvPr>
            <p:ph type="sldImg" idx="4294967295"/>
          </p:nvPr>
        </p:nvSpPr>
        <p:spPr>
          <a:xfrm>
            <a:off x="638175" y="685800"/>
            <a:ext cx="5581650" cy="3429000"/>
          </a:xfrm>
          <a:ln/>
        </p:spPr>
      </p:sp>
      <p:sp>
        <p:nvSpPr>
          <p:cNvPr id="27136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47837BDE-D057-4E8A-92EF-CB52E2775FEF}" type="slidenum">
              <a:rPr lang="en-US" altLang="zh-CN" sz="1200" smtClean="0">
                <a:latin typeface="Arial" pitchFamily="34" charset="0"/>
              </a:rPr>
              <a:pPr eaLnBrk="1" hangingPunct="1"/>
              <a:t>2</a:t>
            </a:fld>
            <a:endParaRPr lang="en-US" altLang="zh-CN" sz="1200" smtClean="0">
              <a:latin typeface="Arial" pitchFamily="34" charset="0"/>
            </a:endParaRPr>
          </a:p>
        </p:txBody>
      </p:sp>
      <p:sp>
        <p:nvSpPr>
          <p:cNvPr id="247811" name="Rectangle 2"/>
          <p:cNvSpPr>
            <a:spLocks noGrp="1" noRot="1" noChangeAspect="1" noChangeArrowheads="1" noTextEdit="1"/>
          </p:cNvSpPr>
          <p:nvPr>
            <p:ph type="sldImg" idx="4294967295"/>
          </p:nvPr>
        </p:nvSpPr>
        <p:spPr>
          <a:xfrm>
            <a:off x="638175" y="685800"/>
            <a:ext cx="5581650" cy="3429000"/>
          </a:xfrm>
          <a:ln/>
        </p:spPr>
      </p:sp>
      <p:sp>
        <p:nvSpPr>
          <p:cNvPr id="24781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E22F8C69-1870-4EC4-B820-0D5D7E50EBBC}" type="slidenum">
              <a:rPr lang="en-US" altLang="zh-CN" sz="1200" smtClean="0">
                <a:latin typeface="Arial" pitchFamily="34" charset="0"/>
              </a:rPr>
              <a:pPr eaLnBrk="1" hangingPunct="1"/>
              <a:t>23</a:t>
            </a:fld>
            <a:endParaRPr lang="en-US" altLang="zh-CN" sz="1200" smtClean="0">
              <a:latin typeface="Arial" pitchFamily="34" charset="0"/>
            </a:endParaRPr>
          </a:p>
        </p:txBody>
      </p:sp>
      <p:sp>
        <p:nvSpPr>
          <p:cNvPr id="272387" name="Rectangle 2"/>
          <p:cNvSpPr>
            <a:spLocks noGrp="1" noRot="1" noChangeAspect="1" noChangeArrowheads="1" noTextEdit="1"/>
          </p:cNvSpPr>
          <p:nvPr>
            <p:ph type="sldImg" idx="4294967295"/>
          </p:nvPr>
        </p:nvSpPr>
        <p:spPr>
          <a:xfrm>
            <a:off x="638175" y="685800"/>
            <a:ext cx="5581650" cy="3429000"/>
          </a:xfrm>
          <a:ln/>
        </p:spPr>
      </p:sp>
      <p:sp>
        <p:nvSpPr>
          <p:cNvPr id="27238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9FC4B79F-DA8D-43D4-BCBC-2E7D2ACC48CF}" type="slidenum">
              <a:rPr lang="en-US" altLang="zh-CN" sz="1200" smtClean="0">
                <a:latin typeface="Arial" pitchFamily="34" charset="0"/>
              </a:rPr>
              <a:pPr eaLnBrk="1" hangingPunct="1"/>
              <a:t>24</a:t>
            </a:fld>
            <a:endParaRPr lang="en-US" altLang="zh-CN" sz="1200" smtClean="0">
              <a:latin typeface="Arial" pitchFamily="34" charset="0"/>
            </a:endParaRPr>
          </a:p>
        </p:txBody>
      </p:sp>
      <p:sp>
        <p:nvSpPr>
          <p:cNvPr id="273411" name="Rectangle 2"/>
          <p:cNvSpPr>
            <a:spLocks noGrp="1" noRot="1" noChangeAspect="1" noChangeArrowheads="1" noTextEdit="1"/>
          </p:cNvSpPr>
          <p:nvPr>
            <p:ph type="sldImg" idx="4294967295"/>
          </p:nvPr>
        </p:nvSpPr>
        <p:spPr>
          <a:xfrm>
            <a:off x="638175" y="685800"/>
            <a:ext cx="5581650" cy="3429000"/>
          </a:xfrm>
          <a:ln/>
        </p:spPr>
      </p:sp>
      <p:sp>
        <p:nvSpPr>
          <p:cNvPr id="27341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6383180-70F3-432F-9915-30E451FD140A}" type="slidenum">
              <a:rPr lang="en-US" altLang="zh-CN" sz="1200" smtClean="0">
                <a:latin typeface="Arial" pitchFamily="34" charset="0"/>
              </a:rPr>
              <a:pPr eaLnBrk="1" hangingPunct="1"/>
              <a:t>25</a:t>
            </a:fld>
            <a:endParaRPr lang="en-US" altLang="zh-CN" sz="1200" smtClean="0">
              <a:latin typeface="Arial" pitchFamily="34" charset="0"/>
            </a:endParaRPr>
          </a:p>
        </p:txBody>
      </p:sp>
      <p:sp>
        <p:nvSpPr>
          <p:cNvPr id="274435" name="Rectangle 2"/>
          <p:cNvSpPr>
            <a:spLocks noGrp="1" noRot="1" noChangeAspect="1" noChangeArrowheads="1" noTextEdit="1"/>
          </p:cNvSpPr>
          <p:nvPr>
            <p:ph type="sldImg" idx="4294967295"/>
          </p:nvPr>
        </p:nvSpPr>
        <p:spPr>
          <a:xfrm>
            <a:off x="638175" y="685800"/>
            <a:ext cx="5581650" cy="3429000"/>
          </a:xfrm>
          <a:ln/>
        </p:spPr>
      </p:sp>
      <p:sp>
        <p:nvSpPr>
          <p:cNvPr id="27443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75459555-B070-4B61-A358-2F27B894838B}" type="slidenum">
              <a:rPr lang="en-US" altLang="zh-CN" sz="1200" smtClean="0">
                <a:latin typeface="Arial" pitchFamily="34" charset="0"/>
              </a:rPr>
              <a:pPr eaLnBrk="1" hangingPunct="1"/>
              <a:t>27</a:t>
            </a:fld>
            <a:endParaRPr lang="en-US" altLang="zh-CN" sz="1200" smtClean="0">
              <a:latin typeface="Arial" pitchFamily="34" charset="0"/>
            </a:endParaRPr>
          </a:p>
        </p:txBody>
      </p:sp>
      <p:sp>
        <p:nvSpPr>
          <p:cNvPr id="275459" name="Rectangle 2"/>
          <p:cNvSpPr>
            <a:spLocks noGrp="1" noRot="1" noChangeAspect="1" noChangeArrowheads="1" noTextEdit="1"/>
          </p:cNvSpPr>
          <p:nvPr>
            <p:ph type="sldImg" idx="4294967295"/>
          </p:nvPr>
        </p:nvSpPr>
        <p:spPr>
          <a:xfrm>
            <a:off x="638175" y="685800"/>
            <a:ext cx="5581650" cy="3429000"/>
          </a:xfrm>
          <a:ln/>
        </p:spPr>
      </p:sp>
      <p:sp>
        <p:nvSpPr>
          <p:cNvPr id="27546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03E2A6A1-4D21-4F55-9AA5-FDFD777006CA}" type="slidenum">
              <a:rPr lang="en-US" altLang="zh-CN" sz="1200" smtClean="0">
                <a:latin typeface="Arial" pitchFamily="34" charset="0"/>
              </a:rPr>
              <a:pPr eaLnBrk="1" hangingPunct="1"/>
              <a:t>28</a:t>
            </a:fld>
            <a:endParaRPr lang="en-US" altLang="zh-CN" sz="1200" smtClean="0">
              <a:latin typeface="Arial" pitchFamily="34" charset="0"/>
            </a:endParaRPr>
          </a:p>
        </p:txBody>
      </p:sp>
      <p:sp>
        <p:nvSpPr>
          <p:cNvPr id="276483" name="Rectangle 2"/>
          <p:cNvSpPr>
            <a:spLocks noGrp="1" noRot="1" noChangeAspect="1" noChangeArrowheads="1" noTextEdit="1"/>
          </p:cNvSpPr>
          <p:nvPr>
            <p:ph type="sldImg" idx="4294967295"/>
          </p:nvPr>
        </p:nvSpPr>
        <p:spPr>
          <a:xfrm>
            <a:off x="638175" y="685800"/>
            <a:ext cx="5581650" cy="3429000"/>
          </a:xfrm>
          <a:ln/>
        </p:spPr>
      </p:sp>
      <p:sp>
        <p:nvSpPr>
          <p:cNvPr id="27648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6428C088-B854-40F6-B285-BC3CCC6C6903}" type="slidenum">
              <a:rPr lang="en-US" altLang="zh-CN" sz="1200" smtClean="0">
                <a:latin typeface="Arial" pitchFamily="34" charset="0"/>
              </a:rPr>
              <a:pPr eaLnBrk="1" hangingPunct="1"/>
              <a:t>30</a:t>
            </a:fld>
            <a:endParaRPr lang="en-US" altLang="zh-CN" sz="1200" smtClean="0">
              <a:latin typeface="Arial" pitchFamily="34" charset="0"/>
            </a:endParaRPr>
          </a:p>
        </p:txBody>
      </p:sp>
      <p:sp>
        <p:nvSpPr>
          <p:cNvPr id="277507" name="Rectangle 2"/>
          <p:cNvSpPr>
            <a:spLocks noGrp="1" noRot="1" noChangeAspect="1" noChangeArrowheads="1" noTextEdit="1"/>
          </p:cNvSpPr>
          <p:nvPr>
            <p:ph type="sldImg" idx="4294967295"/>
          </p:nvPr>
        </p:nvSpPr>
        <p:spPr>
          <a:xfrm>
            <a:off x="638175" y="685800"/>
            <a:ext cx="5581650" cy="3429000"/>
          </a:xfrm>
          <a:ln/>
        </p:spPr>
      </p:sp>
      <p:sp>
        <p:nvSpPr>
          <p:cNvPr id="27750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949BA877-BB4E-4A77-B35C-1DA482E4142E}" type="slidenum">
              <a:rPr lang="en-US" altLang="zh-CN" sz="1200" smtClean="0">
                <a:latin typeface="Arial" pitchFamily="34" charset="0"/>
              </a:rPr>
              <a:pPr eaLnBrk="1" hangingPunct="1"/>
              <a:t>31</a:t>
            </a:fld>
            <a:endParaRPr lang="en-US" altLang="zh-CN" sz="1200" smtClean="0">
              <a:latin typeface="Arial" pitchFamily="34" charset="0"/>
            </a:endParaRPr>
          </a:p>
        </p:txBody>
      </p:sp>
      <p:sp>
        <p:nvSpPr>
          <p:cNvPr id="278531" name="Rectangle 2"/>
          <p:cNvSpPr>
            <a:spLocks noGrp="1" noRot="1" noChangeAspect="1" noChangeArrowheads="1" noTextEdit="1"/>
          </p:cNvSpPr>
          <p:nvPr>
            <p:ph type="sldImg" idx="4294967295"/>
          </p:nvPr>
        </p:nvSpPr>
        <p:spPr>
          <a:xfrm>
            <a:off x="638175" y="685800"/>
            <a:ext cx="5581650" cy="3429000"/>
          </a:xfrm>
          <a:ln/>
        </p:spPr>
      </p:sp>
      <p:sp>
        <p:nvSpPr>
          <p:cNvPr id="27853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D1B535B6-A30A-4347-AD40-E81D2E3EEC4A}" type="slidenum">
              <a:rPr lang="en-US" altLang="zh-CN" sz="1200" smtClean="0">
                <a:latin typeface="Arial" pitchFamily="34" charset="0"/>
              </a:rPr>
              <a:pPr eaLnBrk="1" hangingPunct="1"/>
              <a:t>32</a:t>
            </a:fld>
            <a:endParaRPr lang="en-US" altLang="zh-CN" sz="1200" smtClean="0">
              <a:latin typeface="Arial" pitchFamily="34" charset="0"/>
            </a:endParaRPr>
          </a:p>
        </p:txBody>
      </p:sp>
      <p:sp>
        <p:nvSpPr>
          <p:cNvPr id="279555" name="Rectangle 2"/>
          <p:cNvSpPr>
            <a:spLocks noGrp="1" noRot="1" noChangeAspect="1" noChangeArrowheads="1" noTextEdit="1"/>
          </p:cNvSpPr>
          <p:nvPr>
            <p:ph type="sldImg" idx="4294967295"/>
          </p:nvPr>
        </p:nvSpPr>
        <p:spPr>
          <a:xfrm>
            <a:off x="638175" y="685800"/>
            <a:ext cx="5581650" cy="3429000"/>
          </a:xfrm>
          <a:ln/>
        </p:spPr>
      </p:sp>
      <p:sp>
        <p:nvSpPr>
          <p:cNvPr id="27955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D78DF77-20A6-45B8-BC60-EB3152C95CC2}" type="slidenum">
              <a:rPr lang="en-US" altLang="zh-CN" sz="1200" smtClean="0">
                <a:latin typeface="Arial" pitchFamily="34" charset="0"/>
              </a:rPr>
              <a:pPr eaLnBrk="1" hangingPunct="1"/>
              <a:t>33</a:t>
            </a:fld>
            <a:endParaRPr lang="en-US" altLang="zh-CN" sz="1200" smtClean="0">
              <a:latin typeface="Arial" pitchFamily="34" charset="0"/>
            </a:endParaRPr>
          </a:p>
        </p:txBody>
      </p:sp>
      <p:sp>
        <p:nvSpPr>
          <p:cNvPr id="280579" name="Rectangle 2"/>
          <p:cNvSpPr>
            <a:spLocks noGrp="1" noRot="1" noChangeAspect="1" noChangeArrowheads="1" noTextEdit="1"/>
          </p:cNvSpPr>
          <p:nvPr>
            <p:ph type="sldImg" idx="4294967295"/>
          </p:nvPr>
        </p:nvSpPr>
        <p:spPr>
          <a:xfrm>
            <a:off x="638175" y="685800"/>
            <a:ext cx="5581650" cy="3429000"/>
          </a:xfrm>
          <a:ln/>
        </p:spPr>
      </p:sp>
      <p:sp>
        <p:nvSpPr>
          <p:cNvPr id="28058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1373999-E64A-4FC0-B279-C2BE0CE2FDC5}" type="slidenum">
              <a:rPr lang="en-US" altLang="zh-CN" sz="1200" smtClean="0">
                <a:latin typeface="Arial" pitchFamily="34" charset="0"/>
              </a:rPr>
              <a:pPr eaLnBrk="1" hangingPunct="1"/>
              <a:t>34</a:t>
            </a:fld>
            <a:endParaRPr lang="en-US" altLang="zh-CN" sz="1200" smtClean="0">
              <a:latin typeface="Arial" pitchFamily="34" charset="0"/>
            </a:endParaRPr>
          </a:p>
        </p:txBody>
      </p:sp>
      <p:sp>
        <p:nvSpPr>
          <p:cNvPr id="281603" name="Rectangle 2"/>
          <p:cNvSpPr>
            <a:spLocks noGrp="1" noRot="1" noChangeAspect="1" noChangeArrowheads="1" noTextEdit="1"/>
          </p:cNvSpPr>
          <p:nvPr>
            <p:ph type="sldImg" idx="4294967295"/>
          </p:nvPr>
        </p:nvSpPr>
        <p:spPr>
          <a:xfrm>
            <a:off x="638175" y="685800"/>
            <a:ext cx="5581650" cy="3429000"/>
          </a:xfrm>
          <a:ln/>
        </p:spPr>
      </p:sp>
      <p:sp>
        <p:nvSpPr>
          <p:cNvPr id="28160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5DFCE175-6DBC-4757-8FB5-A94BB3E7FC8B}" type="slidenum">
              <a:rPr lang="en-US" altLang="zh-CN" sz="1200" smtClean="0">
                <a:latin typeface="Arial" pitchFamily="34" charset="0"/>
              </a:rPr>
              <a:pPr eaLnBrk="1" hangingPunct="1"/>
              <a:t>3</a:t>
            </a:fld>
            <a:endParaRPr lang="en-US" altLang="zh-CN" sz="1200" smtClean="0">
              <a:latin typeface="Arial" pitchFamily="34" charset="0"/>
            </a:endParaRPr>
          </a:p>
        </p:txBody>
      </p:sp>
      <p:sp>
        <p:nvSpPr>
          <p:cNvPr id="250883" name="Rectangle 2"/>
          <p:cNvSpPr>
            <a:spLocks noGrp="1" noRot="1" noChangeAspect="1" noChangeArrowheads="1" noTextEdit="1"/>
          </p:cNvSpPr>
          <p:nvPr>
            <p:ph type="sldImg" idx="4294967295"/>
          </p:nvPr>
        </p:nvSpPr>
        <p:spPr>
          <a:xfrm>
            <a:off x="638175" y="685800"/>
            <a:ext cx="5581650" cy="3429000"/>
          </a:xfrm>
          <a:ln/>
        </p:spPr>
      </p:sp>
      <p:sp>
        <p:nvSpPr>
          <p:cNvPr id="25088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701172F-680C-4017-AD32-B8CB26510C78}" type="slidenum">
              <a:rPr lang="en-US" altLang="zh-CN" sz="1200" smtClean="0">
                <a:latin typeface="Arial" pitchFamily="34" charset="0"/>
              </a:rPr>
              <a:pPr eaLnBrk="1" hangingPunct="1"/>
              <a:t>35</a:t>
            </a:fld>
            <a:endParaRPr lang="en-US" altLang="zh-CN" sz="1200" smtClean="0">
              <a:latin typeface="Arial" pitchFamily="34" charset="0"/>
            </a:endParaRPr>
          </a:p>
        </p:txBody>
      </p:sp>
      <p:sp>
        <p:nvSpPr>
          <p:cNvPr id="282627" name="Rectangle 2"/>
          <p:cNvSpPr>
            <a:spLocks noGrp="1" noRot="1" noChangeAspect="1" noChangeArrowheads="1" noTextEdit="1"/>
          </p:cNvSpPr>
          <p:nvPr>
            <p:ph type="sldImg" idx="4294967295"/>
          </p:nvPr>
        </p:nvSpPr>
        <p:spPr>
          <a:xfrm>
            <a:off x="638175" y="685800"/>
            <a:ext cx="5581650" cy="3429000"/>
          </a:xfrm>
          <a:ln/>
        </p:spPr>
      </p:sp>
      <p:sp>
        <p:nvSpPr>
          <p:cNvPr id="28262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70571BB7-F114-4E90-B167-9F7D7C90FEFD}" type="slidenum">
              <a:rPr lang="en-US" altLang="zh-CN" sz="1200" smtClean="0">
                <a:latin typeface="Arial" pitchFamily="34" charset="0"/>
              </a:rPr>
              <a:pPr eaLnBrk="1" hangingPunct="1"/>
              <a:t>36</a:t>
            </a:fld>
            <a:endParaRPr lang="en-US" altLang="zh-CN" sz="1200" smtClean="0">
              <a:latin typeface="Arial" pitchFamily="34" charset="0"/>
            </a:endParaRPr>
          </a:p>
        </p:txBody>
      </p:sp>
      <p:sp>
        <p:nvSpPr>
          <p:cNvPr id="283651" name="Rectangle 2"/>
          <p:cNvSpPr>
            <a:spLocks noGrp="1" noRot="1" noChangeAspect="1" noChangeArrowheads="1" noTextEdit="1"/>
          </p:cNvSpPr>
          <p:nvPr>
            <p:ph type="sldImg" idx="4294967295"/>
          </p:nvPr>
        </p:nvSpPr>
        <p:spPr>
          <a:xfrm>
            <a:off x="638175" y="685800"/>
            <a:ext cx="5581650" cy="3429000"/>
          </a:xfrm>
          <a:ln/>
        </p:spPr>
      </p:sp>
      <p:sp>
        <p:nvSpPr>
          <p:cNvPr id="28365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70571BB7-F114-4E90-B167-9F7D7C90FEFD}" type="slidenum">
              <a:rPr lang="en-US" altLang="zh-CN" sz="1200" smtClean="0">
                <a:latin typeface="Arial" pitchFamily="34" charset="0"/>
              </a:rPr>
              <a:pPr eaLnBrk="1" hangingPunct="1"/>
              <a:t>37</a:t>
            </a:fld>
            <a:endParaRPr lang="en-US" altLang="zh-CN" sz="1200" smtClean="0">
              <a:latin typeface="Arial" pitchFamily="34" charset="0"/>
            </a:endParaRPr>
          </a:p>
        </p:txBody>
      </p:sp>
      <p:sp>
        <p:nvSpPr>
          <p:cNvPr id="283651" name="Rectangle 2"/>
          <p:cNvSpPr>
            <a:spLocks noGrp="1" noRot="1" noChangeAspect="1" noChangeArrowheads="1" noTextEdit="1"/>
          </p:cNvSpPr>
          <p:nvPr>
            <p:ph type="sldImg" idx="4294967295"/>
          </p:nvPr>
        </p:nvSpPr>
        <p:spPr>
          <a:xfrm>
            <a:off x="638175" y="685800"/>
            <a:ext cx="5581650" cy="3429000"/>
          </a:xfrm>
          <a:ln/>
        </p:spPr>
      </p:sp>
      <p:sp>
        <p:nvSpPr>
          <p:cNvPr id="28365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9DAA1C5-BAE1-473F-AF11-00E4E15DBAC8}" type="slidenum">
              <a:rPr lang="en-US" altLang="zh-CN" sz="1200" smtClean="0">
                <a:latin typeface="Arial" pitchFamily="34" charset="0"/>
              </a:rPr>
              <a:pPr eaLnBrk="1" hangingPunct="1"/>
              <a:t>48</a:t>
            </a:fld>
            <a:endParaRPr lang="en-US" altLang="zh-CN" sz="1200" smtClean="0">
              <a:latin typeface="Arial" pitchFamily="34" charset="0"/>
            </a:endParaRPr>
          </a:p>
        </p:txBody>
      </p:sp>
      <p:sp>
        <p:nvSpPr>
          <p:cNvPr id="290819" name="Rectangle 2"/>
          <p:cNvSpPr>
            <a:spLocks noGrp="1" noRot="1" noChangeAspect="1" noChangeArrowheads="1" noTextEdit="1"/>
          </p:cNvSpPr>
          <p:nvPr>
            <p:ph type="sldImg" idx="4294967295"/>
          </p:nvPr>
        </p:nvSpPr>
        <p:spPr>
          <a:xfrm>
            <a:off x="638175" y="685800"/>
            <a:ext cx="5581650" cy="3429000"/>
          </a:xfrm>
          <a:ln/>
        </p:spPr>
      </p:sp>
      <p:sp>
        <p:nvSpPr>
          <p:cNvPr id="29082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CD836BE-D9BE-464E-84ED-AA62F6151213}" type="slidenum">
              <a:rPr lang="en-US" altLang="zh-CN" sz="1200" smtClean="0">
                <a:latin typeface="Arial" pitchFamily="34" charset="0"/>
              </a:rPr>
              <a:pPr eaLnBrk="1" hangingPunct="1"/>
              <a:t>49</a:t>
            </a:fld>
            <a:endParaRPr lang="en-US" altLang="zh-CN" sz="1200" smtClean="0">
              <a:latin typeface="Arial" pitchFamily="34" charset="0"/>
            </a:endParaRPr>
          </a:p>
        </p:txBody>
      </p:sp>
      <p:sp>
        <p:nvSpPr>
          <p:cNvPr id="291843" name="Rectangle 2"/>
          <p:cNvSpPr>
            <a:spLocks noGrp="1" noRot="1" noChangeAspect="1" noChangeArrowheads="1" noTextEdit="1"/>
          </p:cNvSpPr>
          <p:nvPr>
            <p:ph type="sldImg" idx="4294967295"/>
          </p:nvPr>
        </p:nvSpPr>
        <p:spPr>
          <a:xfrm>
            <a:off x="638175" y="685800"/>
            <a:ext cx="5581650" cy="3429000"/>
          </a:xfrm>
          <a:ln/>
        </p:spPr>
      </p:sp>
      <p:sp>
        <p:nvSpPr>
          <p:cNvPr id="29184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BB558FE6-1B21-48DB-B235-70BAF731ED60}" type="slidenum">
              <a:rPr lang="en-US" altLang="zh-CN" sz="1200" smtClean="0">
                <a:latin typeface="Arial" pitchFamily="34" charset="0"/>
              </a:rPr>
              <a:pPr eaLnBrk="1" hangingPunct="1"/>
              <a:t>50</a:t>
            </a:fld>
            <a:endParaRPr lang="en-US" altLang="zh-CN" sz="1200" smtClean="0">
              <a:latin typeface="Arial" pitchFamily="34" charset="0"/>
            </a:endParaRPr>
          </a:p>
        </p:txBody>
      </p:sp>
      <p:sp>
        <p:nvSpPr>
          <p:cNvPr id="292867" name="Rectangle 2"/>
          <p:cNvSpPr>
            <a:spLocks noGrp="1" noRot="1" noChangeAspect="1" noChangeArrowheads="1" noTextEdit="1"/>
          </p:cNvSpPr>
          <p:nvPr>
            <p:ph type="sldImg" idx="4294967295"/>
          </p:nvPr>
        </p:nvSpPr>
        <p:spPr>
          <a:xfrm>
            <a:off x="638175" y="685800"/>
            <a:ext cx="5581650" cy="3429000"/>
          </a:xfrm>
          <a:ln/>
        </p:spPr>
      </p:sp>
      <p:sp>
        <p:nvSpPr>
          <p:cNvPr id="29286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BB1F8721-E3C5-4A53-BB83-1D9731D7DCFD}" type="slidenum">
              <a:rPr lang="en-US" altLang="zh-CN" sz="1200" smtClean="0">
                <a:latin typeface="Arial" pitchFamily="34" charset="0"/>
              </a:rPr>
              <a:pPr eaLnBrk="1" hangingPunct="1"/>
              <a:t>51</a:t>
            </a:fld>
            <a:endParaRPr lang="en-US" altLang="zh-CN" sz="1200" smtClean="0">
              <a:latin typeface="Arial" pitchFamily="34" charset="0"/>
            </a:endParaRPr>
          </a:p>
        </p:txBody>
      </p:sp>
      <p:sp>
        <p:nvSpPr>
          <p:cNvPr id="293891" name="Rectangle 2"/>
          <p:cNvSpPr>
            <a:spLocks noGrp="1" noRot="1" noChangeAspect="1" noChangeArrowheads="1" noTextEdit="1"/>
          </p:cNvSpPr>
          <p:nvPr>
            <p:ph type="sldImg" idx="4294967295"/>
          </p:nvPr>
        </p:nvSpPr>
        <p:spPr>
          <a:xfrm>
            <a:off x="638175" y="685800"/>
            <a:ext cx="5581650" cy="3429000"/>
          </a:xfrm>
          <a:ln/>
        </p:spPr>
      </p:sp>
      <p:sp>
        <p:nvSpPr>
          <p:cNvPr id="29389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67511865-075F-4EDC-B29E-6E1ABEFBFEC7}" type="slidenum">
              <a:rPr lang="en-US" altLang="zh-CN" sz="1200" smtClean="0">
                <a:latin typeface="Arial" pitchFamily="34" charset="0"/>
              </a:rPr>
              <a:pPr eaLnBrk="1" hangingPunct="1"/>
              <a:t>55</a:t>
            </a:fld>
            <a:endParaRPr lang="en-US" altLang="zh-CN" sz="1200" smtClean="0">
              <a:latin typeface="Arial" pitchFamily="34" charset="0"/>
            </a:endParaRPr>
          </a:p>
        </p:txBody>
      </p:sp>
      <p:sp>
        <p:nvSpPr>
          <p:cNvPr id="294915" name="Rectangle 2"/>
          <p:cNvSpPr>
            <a:spLocks noGrp="1" noRot="1" noChangeAspect="1" noChangeArrowheads="1" noTextEdit="1"/>
          </p:cNvSpPr>
          <p:nvPr>
            <p:ph type="sldImg" idx="4294967295"/>
          </p:nvPr>
        </p:nvSpPr>
        <p:spPr>
          <a:xfrm>
            <a:off x="638175" y="685800"/>
            <a:ext cx="5581650" cy="3429000"/>
          </a:xfrm>
          <a:ln/>
        </p:spPr>
      </p:sp>
      <p:sp>
        <p:nvSpPr>
          <p:cNvPr id="29491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61F01EE5-DD60-429A-8C9F-6A4BDAB5D2CD}" type="slidenum">
              <a:rPr lang="en-US" altLang="zh-CN" sz="1200" smtClean="0">
                <a:latin typeface="Arial" pitchFamily="34" charset="0"/>
              </a:rPr>
              <a:pPr eaLnBrk="1" hangingPunct="1"/>
              <a:t>58</a:t>
            </a:fld>
            <a:endParaRPr lang="en-US" altLang="zh-CN" sz="1200" smtClean="0">
              <a:latin typeface="Arial" pitchFamily="34" charset="0"/>
            </a:endParaRPr>
          </a:p>
        </p:txBody>
      </p:sp>
      <p:sp>
        <p:nvSpPr>
          <p:cNvPr id="295939" name="Rectangle 2"/>
          <p:cNvSpPr>
            <a:spLocks noGrp="1" noRot="1" noChangeAspect="1" noChangeArrowheads="1" noTextEdit="1"/>
          </p:cNvSpPr>
          <p:nvPr>
            <p:ph type="sldImg" idx="4294967295"/>
          </p:nvPr>
        </p:nvSpPr>
        <p:spPr>
          <a:xfrm>
            <a:off x="638175" y="685800"/>
            <a:ext cx="5581650" cy="3429000"/>
          </a:xfrm>
          <a:ln/>
        </p:spPr>
      </p:sp>
      <p:sp>
        <p:nvSpPr>
          <p:cNvPr id="29594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D53990DD-2285-45F1-BC60-5215BDCE8771}" type="slidenum">
              <a:rPr lang="en-US" altLang="zh-CN" sz="1200" smtClean="0">
                <a:latin typeface="Arial" pitchFamily="34" charset="0"/>
              </a:rPr>
              <a:pPr eaLnBrk="1" hangingPunct="1"/>
              <a:t>59</a:t>
            </a:fld>
            <a:endParaRPr lang="en-US" altLang="zh-CN" sz="1200" smtClean="0">
              <a:latin typeface="Arial" pitchFamily="34" charset="0"/>
            </a:endParaRPr>
          </a:p>
        </p:txBody>
      </p:sp>
      <p:sp>
        <p:nvSpPr>
          <p:cNvPr id="296963" name="Rectangle 2"/>
          <p:cNvSpPr>
            <a:spLocks noGrp="1" noRot="1" noChangeAspect="1" noChangeArrowheads="1" noTextEdit="1"/>
          </p:cNvSpPr>
          <p:nvPr>
            <p:ph type="sldImg" idx="4294967295"/>
          </p:nvPr>
        </p:nvSpPr>
        <p:spPr>
          <a:xfrm>
            <a:off x="638175" y="685800"/>
            <a:ext cx="5581650" cy="3429000"/>
          </a:xfrm>
          <a:ln/>
        </p:spPr>
      </p:sp>
      <p:sp>
        <p:nvSpPr>
          <p:cNvPr id="29696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A6B9649-717F-4B5D-A7C4-E1A45DE6753C}" type="slidenum">
              <a:rPr lang="en-US" altLang="zh-CN" sz="1200" smtClean="0">
                <a:latin typeface="Arial" pitchFamily="34" charset="0"/>
              </a:rPr>
              <a:pPr eaLnBrk="1" hangingPunct="1"/>
              <a:t>4</a:t>
            </a:fld>
            <a:endParaRPr lang="en-US" altLang="zh-CN" sz="1200" smtClean="0">
              <a:latin typeface="Arial" pitchFamily="34" charset="0"/>
            </a:endParaRPr>
          </a:p>
        </p:txBody>
      </p:sp>
      <p:sp>
        <p:nvSpPr>
          <p:cNvPr id="251907" name="Rectangle 2"/>
          <p:cNvSpPr>
            <a:spLocks noGrp="1" noRot="1" noChangeAspect="1" noChangeArrowheads="1" noTextEdit="1"/>
          </p:cNvSpPr>
          <p:nvPr>
            <p:ph type="sldImg" idx="4294967295"/>
          </p:nvPr>
        </p:nvSpPr>
        <p:spPr>
          <a:xfrm>
            <a:off x="638175" y="685800"/>
            <a:ext cx="5581650" cy="3429000"/>
          </a:xfrm>
          <a:ln/>
        </p:spPr>
      </p:sp>
      <p:sp>
        <p:nvSpPr>
          <p:cNvPr id="25190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4F15B018-280E-451D-8B11-CECC87B442EA}" type="slidenum">
              <a:rPr lang="en-US" altLang="zh-CN" sz="1200" smtClean="0">
                <a:latin typeface="Arial" pitchFamily="34" charset="0"/>
              </a:rPr>
              <a:pPr eaLnBrk="1" hangingPunct="1"/>
              <a:t>60</a:t>
            </a:fld>
            <a:endParaRPr lang="en-US" altLang="zh-CN" sz="1200" smtClean="0">
              <a:latin typeface="Arial" pitchFamily="34" charset="0"/>
            </a:endParaRPr>
          </a:p>
        </p:txBody>
      </p:sp>
      <p:sp>
        <p:nvSpPr>
          <p:cNvPr id="297987" name="Rectangle 2"/>
          <p:cNvSpPr>
            <a:spLocks noGrp="1" noRot="1" noChangeAspect="1" noChangeArrowheads="1" noTextEdit="1"/>
          </p:cNvSpPr>
          <p:nvPr>
            <p:ph type="sldImg" idx="4294967295"/>
          </p:nvPr>
        </p:nvSpPr>
        <p:spPr>
          <a:xfrm>
            <a:off x="638175" y="685800"/>
            <a:ext cx="5581650" cy="3429000"/>
          </a:xfrm>
          <a:ln/>
        </p:spPr>
      </p:sp>
      <p:sp>
        <p:nvSpPr>
          <p:cNvPr id="29798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E38B9C03-9BDC-4EDB-A8BB-421FD0290F5D}" type="slidenum">
              <a:rPr lang="en-US" altLang="zh-CN" sz="1200" smtClean="0">
                <a:latin typeface="Arial" pitchFamily="34" charset="0"/>
              </a:rPr>
              <a:pPr eaLnBrk="1" hangingPunct="1"/>
              <a:t>61</a:t>
            </a:fld>
            <a:endParaRPr lang="en-US" altLang="zh-CN" sz="1200" smtClean="0">
              <a:latin typeface="Arial" pitchFamily="34" charset="0"/>
            </a:endParaRPr>
          </a:p>
        </p:txBody>
      </p:sp>
      <p:sp>
        <p:nvSpPr>
          <p:cNvPr id="302083" name="Rectangle 2"/>
          <p:cNvSpPr>
            <a:spLocks noGrp="1" noRot="1" noChangeAspect="1" noChangeArrowheads="1" noTextEdit="1"/>
          </p:cNvSpPr>
          <p:nvPr>
            <p:ph type="sldImg" idx="4294967295"/>
          </p:nvPr>
        </p:nvSpPr>
        <p:spPr>
          <a:xfrm>
            <a:off x="638175" y="685800"/>
            <a:ext cx="5581650" cy="3429000"/>
          </a:xfrm>
          <a:ln/>
        </p:spPr>
      </p:sp>
      <p:sp>
        <p:nvSpPr>
          <p:cNvPr id="30208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E2C5035F-A44B-4246-8F41-F08BE8161A4C}" type="slidenum">
              <a:rPr lang="en-US" altLang="zh-CN" sz="1200" smtClean="0">
                <a:latin typeface="Arial" pitchFamily="34" charset="0"/>
              </a:rPr>
              <a:pPr eaLnBrk="1" hangingPunct="1"/>
              <a:t>62</a:t>
            </a:fld>
            <a:endParaRPr lang="en-US" altLang="zh-CN" sz="1200" smtClean="0">
              <a:latin typeface="Arial" pitchFamily="34" charset="0"/>
            </a:endParaRPr>
          </a:p>
        </p:txBody>
      </p:sp>
      <p:sp>
        <p:nvSpPr>
          <p:cNvPr id="303107" name="Rectangle 2"/>
          <p:cNvSpPr>
            <a:spLocks noGrp="1" noRot="1" noChangeAspect="1" noChangeArrowheads="1" noTextEdit="1"/>
          </p:cNvSpPr>
          <p:nvPr>
            <p:ph type="sldImg" idx="4294967295"/>
          </p:nvPr>
        </p:nvSpPr>
        <p:spPr>
          <a:xfrm>
            <a:off x="638175" y="685800"/>
            <a:ext cx="5581650" cy="3429000"/>
          </a:xfrm>
          <a:ln/>
        </p:spPr>
      </p:sp>
      <p:sp>
        <p:nvSpPr>
          <p:cNvPr id="30310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F8B24C39-2E4F-4A20-8B0B-763555B4710E}" type="slidenum">
              <a:rPr lang="en-US" altLang="zh-CN" sz="1200" smtClean="0">
                <a:latin typeface="Arial" pitchFamily="34" charset="0"/>
              </a:rPr>
              <a:pPr eaLnBrk="1" hangingPunct="1"/>
              <a:t>63</a:t>
            </a:fld>
            <a:endParaRPr lang="en-US" altLang="zh-CN" sz="1200" smtClean="0">
              <a:latin typeface="Arial" pitchFamily="34" charset="0"/>
            </a:endParaRPr>
          </a:p>
        </p:txBody>
      </p:sp>
      <p:sp>
        <p:nvSpPr>
          <p:cNvPr id="305155" name="Rectangle 2"/>
          <p:cNvSpPr>
            <a:spLocks noGrp="1" noRot="1" noChangeAspect="1" noChangeArrowheads="1" noTextEdit="1"/>
          </p:cNvSpPr>
          <p:nvPr>
            <p:ph type="sldImg" idx="4294967295"/>
          </p:nvPr>
        </p:nvSpPr>
        <p:spPr>
          <a:xfrm>
            <a:off x="638175" y="685800"/>
            <a:ext cx="5581650" cy="3429000"/>
          </a:xfrm>
          <a:ln/>
        </p:spPr>
      </p:sp>
      <p:sp>
        <p:nvSpPr>
          <p:cNvPr id="30515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4941EBA1-0B88-4426-9CEC-3457FAA3755A}" type="slidenum">
              <a:rPr lang="en-US" altLang="zh-CN" sz="1200" smtClean="0">
                <a:latin typeface="Arial" pitchFamily="34" charset="0"/>
              </a:rPr>
              <a:pPr eaLnBrk="1" hangingPunct="1"/>
              <a:t>64</a:t>
            </a:fld>
            <a:endParaRPr lang="en-US" altLang="zh-CN" sz="1200" smtClean="0">
              <a:latin typeface="Arial" pitchFamily="34" charset="0"/>
            </a:endParaRPr>
          </a:p>
        </p:txBody>
      </p:sp>
      <p:sp>
        <p:nvSpPr>
          <p:cNvPr id="306179" name="Rectangle 2"/>
          <p:cNvSpPr>
            <a:spLocks noGrp="1" noRot="1" noChangeAspect="1" noChangeArrowheads="1" noTextEdit="1"/>
          </p:cNvSpPr>
          <p:nvPr>
            <p:ph type="sldImg" idx="4294967295"/>
          </p:nvPr>
        </p:nvSpPr>
        <p:spPr>
          <a:xfrm>
            <a:off x="638175" y="685800"/>
            <a:ext cx="5581650" cy="3429000"/>
          </a:xfrm>
          <a:ln/>
        </p:spPr>
      </p:sp>
      <p:sp>
        <p:nvSpPr>
          <p:cNvPr id="30618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5231FC13-19F2-496A-8236-3DAA8FCDA73B}" type="slidenum">
              <a:rPr lang="en-US" altLang="zh-CN" sz="1200" smtClean="0">
                <a:latin typeface="Arial" pitchFamily="34" charset="0"/>
              </a:rPr>
              <a:pPr eaLnBrk="1" hangingPunct="1"/>
              <a:t>65</a:t>
            </a:fld>
            <a:endParaRPr lang="en-US" altLang="zh-CN" sz="1200" smtClean="0">
              <a:latin typeface="Arial" pitchFamily="34" charset="0"/>
            </a:endParaRPr>
          </a:p>
        </p:txBody>
      </p:sp>
      <p:sp>
        <p:nvSpPr>
          <p:cNvPr id="307203" name="Rectangle 2"/>
          <p:cNvSpPr>
            <a:spLocks noGrp="1" noRot="1" noChangeAspect="1" noChangeArrowheads="1" noTextEdit="1"/>
          </p:cNvSpPr>
          <p:nvPr>
            <p:ph type="sldImg" idx="4294967295"/>
          </p:nvPr>
        </p:nvSpPr>
        <p:spPr>
          <a:xfrm>
            <a:off x="638175" y="685800"/>
            <a:ext cx="5581650" cy="3429000"/>
          </a:xfrm>
          <a:ln/>
        </p:spPr>
      </p:sp>
      <p:sp>
        <p:nvSpPr>
          <p:cNvPr id="30720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F9865BA-7712-43A9-A3BF-ED0DA941CF35}" type="slidenum">
              <a:rPr lang="en-US" altLang="zh-CN" sz="1200" smtClean="0">
                <a:latin typeface="Arial" pitchFamily="34" charset="0"/>
              </a:rPr>
              <a:pPr eaLnBrk="1" hangingPunct="1"/>
              <a:t>66</a:t>
            </a:fld>
            <a:endParaRPr lang="en-US" altLang="zh-CN" sz="1200" smtClean="0">
              <a:latin typeface="Arial" pitchFamily="34" charset="0"/>
            </a:endParaRPr>
          </a:p>
        </p:txBody>
      </p:sp>
      <p:sp>
        <p:nvSpPr>
          <p:cNvPr id="309251" name="Rectangle 2"/>
          <p:cNvSpPr>
            <a:spLocks noGrp="1" noRot="1" noChangeAspect="1" noChangeArrowheads="1" noTextEdit="1"/>
          </p:cNvSpPr>
          <p:nvPr>
            <p:ph type="sldImg" idx="4294967295"/>
          </p:nvPr>
        </p:nvSpPr>
        <p:spPr>
          <a:xfrm>
            <a:off x="638175" y="685800"/>
            <a:ext cx="5581650" cy="3429000"/>
          </a:xfrm>
          <a:ln/>
        </p:spPr>
      </p:sp>
      <p:sp>
        <p:nvSpPr>
          <p:cNvPr id="30925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378C4A95-D187-4DDE-8D26-9286002579C0}" type="slidenum">
              <a:rPr lang="en-US" altLang="zh-CN" sz="1200" smtClean="0">
                <a:latin typeface="Arial" pitchFamily="34" charset="0"/>
              </a:rPr>
              <a:pPr eaLnBrk="1" hangingPunct="1"/>
              <a:t>68</a:t>
            </a:fld>
            <a:endParaRPr lang="en-US" altLang="zh-CN" sz="1200" smtClean="0">
              <a:latin typeface="Arial" pitchFamily="34" charset="0"/>
            </a:endParaRPr>
          </a:p>
        </p:txBody>
      </p:sp>
      <p:sp>
        <p:nvSpPr>
          <p:cNvPr id="310275" name="Rectangle 2"/>
          <p:cNvSpPr>
            <a:spLocks noGrp="1" noRot="1" noChangeAspect="1" noChangeArrowheads="1" noTextEdit="1"/>
          </p:cNvSpPr>
          <p:nvPr>
            <p:ph type="sldImg" idx="4294967295"/>
          </p:nvPr>
        </p:nvSpPr>
        <p:spPr>
          <a:xfrm>
            <a:off x="638175" y="685800"/>
            <a:ext cx="5581650" cy="3429000"/>
          </a:xfrm>
          <a:ln/>
        </p:spPr>
      </p:sp>
      <p:sp>
        <p:nvSpPr>
          <p:cNvPr id="31027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DAE3037E-4402-46CF-AE03-F134CE9BFED0}" type="slidenum">
              <a:rPr lang="en-US" altLang="zh-CN" sz="1200" smtClean="0">
                <a:latin typeface="Arial" pitchFamily="34" charset="0"/>
              </a:rPr>
              <a:pPr eaLnBrk="1" hangingPunct="1"/>
              <a:t>71</a:t>
            </a:fld>
            <a:endParaRPr lang="en-US" altLang="zh-CN" sz="1200" smtClean="0">
              <a:latin typeface="Arial" pitchFamily="34" charset="0"/>
            </a:endParaRPr>
          </a:p>
        </p:txBody>
      </p:sp>
      <p:sp>
        <p:nvSpPr>
          <p:cNvPr id="312323" name="Rectangle 2"/>
          <p:cNvSpPr>
            <a:spLocks noGrp="1" noRot="1" noChangeAspect="1" noChangeArrowheads="1" noTextEdit="1"/>
          </p:cNvSpPr>
          <p:nvPr>
            <p:ph type="sldImg" idx="4294967295"/>
          </p:nvPr>
        </p:nvSpPr>
        <p:spPr>
          <a:xfrm>
            <a:off x="638175" y="685800"/>
            <a:ext cx="5581650" cy="3429000"/>
          </a:xfrm>
          <a:ln/>
        </p:spPr>
      </p:sp>
      <p:sp>
        <p:nvSpPr>
          <p:cNvPr id="31232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BEA61F9D-3C27-4BDB-8868-CDE5D5AAAB6B}" type="slidenum">
              <a:rPr lang="en-US" altLang="zh-CN" sz="1200" smtClean="0">
                <a:latin typeface="Arial" pitchFamily="34" charset="0"/>
              </a:rPr>
              <a:pPr eaLnBrk="1" hangingPunct="1"/>
              <a:t>72</a:t>
            </a:fld>
            <a:endParaRPr lang="en-US" altLang="zh-CN" sz="1200" smtClean="0">
              <a:latin typeface="Arial" pitchFamily="34" charset="0"/>
            </a:endParaRPr>
          </a:p>
        </p:txBody>
      </p:sp>
      <p:sp>
        <p:nvSpPr>
          <p:cNvPr id="313347" name="Rectangle 2"/>
          <p:cNvSpPr>
            <a:spLocks noGrp="1" noRot="1" noChangeAspect="1" noChangeArrowheads="1" noTextEdit="1"/>
          </p:cNvSpPr>
          <p:nvPr>
            <p:ph type="sldImg" idx="4294967295"/>
          </p:nvPr>
        </p:nvSpPr>
        <p:spPr>
          <a:xfrm>
            <a:off x="638175" y="685800"/>
            <a:ext cx="5581650" cy="3429000"/>
          </a:xfrm>
          <a:ln/>
        </p:spPr>
      </p:sp>
      <p:sp>
        <p:nvSpPr>
          <p:cNvPr id="31334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EECF6BAD-873C-4CD7-AF71-05D62049A7E1}" type="slidenum">
              <a:rPr lang="en-US" altLang="zh-CN" sz="1200" smtClean="0">
                <a:latin typeface="Arial" pitchFamily="34" charset="0"/>
              </a:rPr>
              <a:pPr eaLnBrk="1" hangingPunct="1"/>
              <a:t>5</a:t>
            </a:fld>
            <a:endParaRPr lang="en-US" altLang="zh-CN" sz="1200" smtClean="0">
              <a:latin typeface="Arial" pitchFamily="34" charset="0"/>
            </a:endParaRPr>
          </a:p>
        </p:txBody>
      </p:sp>
      <p:sp>
        <p:nvSpPr>
          <p:cNvPr id="252931" name="Rectangle 2"/>
          <p:cNvSpPr>
            <a:spLocks noGrp="1" noRot="1" noChangeAspect="1" noChangeArrowheads="1" noTextEdit="1"/>
          </p:cNvSpPr>
          <p:nvPr>
            <p:ph type="sldImg" idx="4294967295"/>
          </p:nvPr>
        </p:nvSpPr>
        <p:spPr>
          <a:xfrm>
            <a:off x="638175" y="685800"/>
            <a:ext cx="5581650" cy="3429000"/>
          </a:xfrm>
          <a:ln/>
        </p:spPr>
      </p:sp>
      <p:sp>
        <p:nvSpPr>
          <p:cNvPr id="25293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C516420-0659-4A8A-B54B-A0EFAA90C87A}" type="slidenum">
              <a:rPr lang="en-US" altLang="zh-CN" sz="1200" smtClean="0">
                <a:latin typeface="Arial" pitchFamily="34" charset="0"/>
              </a:rPr>
              <a:pPr eaLnBrk="1" hangingPunct="1"/>
              <a:t>73</a:t>
            </a:fld>
            <a:endParaRPr lang="en-US" altLang="zh-CN" sz="1200" smtClean="0">
              <a:latin typeface="Arial" pitchFamily="34" charset="0"/>
            </a:endParaRPr>
          </a:p>
        </p:txBody>
      </p:sp>
      <p:sp>
        <p:nvSpPr>
          <p:cNvPr id="314371" name="Rectangle 2"/>
          <p:cNvSpPr>
            <a:spLocks noGrp="1" noRot="1" noChangeAspect="1" noChangeArrowheads="1" noTextEdit="1"/>
          </p:cNvSpPr>
          <p:nvPr>
            <p:ph type="sldImg" idx="4294967295"/>
          </p:nvPr>
        </p:nvSpPr>
        <p:spPr>
          <a:xfrm>
            <a:off x="638175" y="685800"/>
            <a:ext cx="5581650" cy="3429000"/>
          </a:xfrm>
          <a:ln/>
        </p:spPr>
      </p:sp>
      <p:sp>
        <p:nvSpPr>
          <p:cNvPr id="31437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幻灯片图像占位符 1"/>
          <p:cNvSpPr>
            <a:spLocks noGrp="1" noRot="1" noChangeAspect="1" noChangeArrowheads="1" noTextEdit="1"/>
          </p:cNvSpPr>
          <p:nvPr>
            <p:ph type="sldImg" idx="4294967295"/>
          </p:nvPr>
        </p:nvSpPr>
        <p:spPr>
          <a:xfrm>
            <a:off x="638175" y="685800"/>
            <a:ext cx="5581650" cy="3429000"/>
          </a:xfrm>
          <a:ln/>
        </p:spPr>
      </p:sp>
      <p:sp>
        <p:nvSpPr>
          <p:cNvPr id="315395"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315396"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72A7005A-89A5-4C37-AE6F-D57CCA6CB5DC}" type="slidenum">
              <a:rPr lang="en-US" altLang="zh-CN" sz="1200" smtClean="0">
                <a:latin typeface="Arial" pitchFamily="34" charset="0"/>
              </a:rPr>
              <a:pPr eaLnBrk="1" hangingPunct="1"/>
              <a:t>75</a:t>
            </a:fld>
            <a:endParaRPr lang="en-US" altLang="zh-CN" sz="1200"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4A675C0B-3660-405B-919A-4E8D06FADD95}" type="slidenum">
              <a:rPr lang="en-US" altLang="zh-CN" sz="1200" smtClean="0">
                <a:latin typeface="Arial" pitchFamily="34" charset="0"/>
              </a:rPr>
              <a:pPr eaLnBrk="1" hangingPunct="1"/>
              <a:t>79</a:t>
            </a:fld>
            <a:endParaRPr lang="en-US" altLang="zh-CN" sz="1200" smtClean="0">
              <a:latin typeface="Arial" pitchFamily="34" charset="0"/>
            </a:endParaRPr>
          </a:p>
        </p:txBody>
      </p:sp>
      <p:sp>
        <p:nvSpPr>
          <p:cNvPr id="316419" name="Rectangle 2"/>
          <p:cNvSpPr>
            <a:spLocks noGrp="1" noRot="1" noChangeAspect="1" noChangeArrowheads="1" noTextEdit="1"/>
          </p:cNvSpPr>
          <p:nvPr>
            <p:ph type="sldImg" idx="4294967295"/>
          </p:nvPr>
        </p:nvSpPr>
        <p:spPr>
          <a:xfrm>
            <a:off x="638175" y="685800"/>
            <a:ext cx="5581650" cy="3429000"/>
          </a:xfrm>
          <a:ln/>
        </p:spPr>
      </p:sp>
      <p:sp>
        <p:nvSpPr>
          <p:cNvPr id="316420" name="Rectangle 3"/>
          <p:cNvSpPr>
            <a:spLocks noGrp="1" noChangeArrowheads="1"/>
          </p:cNvSpPr>
          <p:nvPr>
            <p:ph type="body" idx="4294967295"/>
          </p:nvPr>
        </p:nvSpPr>
        <p:spPr/>
        <p:txBody>
          <a:bodyPr>
            <a:prstTxWarp prst="textNoShape">
              <a:avLst/>
            </a:prstTxWarp>
          </a:bodyPr>
          <a:lstStyle/>
          <a:p>
            <a:pPr eaLnBrk="1" hangingPunct="1"/>
            <a:r>
              <a:rPr lang="zh-CN" altLang="en-US" smtClean="0"/>
              <a:t>串并行转换：计算机内部，网卡与其他设备通信都是通过</a:t>
            </a:r>
            <a:r>
              <a:rPr lang="en-US" altLang="zh-CN" smtClean="0"/>
              <a:t>IO</a:t>
            </a:r>
            <a:r>
              <a:rPr lang="zh-CN" altLang="en-US" smtClean="0"/>
              <a:t>总线，进行数据位的并行传输，而在计算机外部，网卡通过双绞线进行数据位的串行传输，所以，网卡要具备串行数据和并行数据转换的能力；对数据进行缓存：由于计算机内部的传输速率和外部不同，所以网卡要有能力对数据暂存，并进行二次转发；驱动程序：网卡的</a:t>
            </a:r>
            <a:r>
              <a:rPr lang="en-US" altLang="zh-CN" smtClean="0"/>
              <a:t>ROM</a:t>
            </a:r>
            <a:r>
              <a:rPr lang="zh-CN" altLang="en-US" smtClean="0"/>
              <a:t>存储了计算机的</a:t>
            </a:r>
            <a:r>
              <a:rPr lang="en-US" altLang="zh-CN" smtClean="0"/>
              <a:t>MAC</a:t>
            </a:r>
            <a:r>
              <a:rPr lang="zh-CN" altLang="en-US" smtClean="0"/>
              <a:t>地址，驱动要命令网卡关于数据收发的信息；实现以太网协议：网卡是计算机内部和外部交流的通道，作为硬件要能够支持以太网的协议</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E25E974D-EF1F-4562-9CC3-E606C8A020A2}" type="slidenum">
              <a:rPr lang="en-US" altLang="zh-CN" sz="1200" smtClean="0">
                <a:latin typeface="Arial" pitchFamily="34" charset="0"/>
              </a:rPr>
              <a:pPr eaLnBrk="1" hangingPunct="1"/>
              <a:t>83</a:t>
            </a:fld>
            <a:endParaRPr lang="en-US" altLang="zh-CN" sz="1200" smtClean="0">
              <a:latin typeface="Arial" pitchFamily="34" charset="0"/>
            </a:endParaRPr>
          </a:p>
        </p:txBody>
      </p:sp>
      <p:sp>
        <p:nvSpPr>
          <p:cNvPr id="317443" name="Rectangle 2"/>
          <p:cNvSpPr>
            <a:spLocks noGrp="1" noRot="1" noChangeAspect="1" noChangeArrowheads="1" noTextEdit="1"/>
          </p:cNvSpPr>
          <p:nvPr>
            <p:ph type="sldImg" idx="4294967295"/>
          </p:nvPr>
        </p:nvSpPr>
        <p:spPr>
          <a:xfrm>
            <a:off x="638175" y="685800"/>
            <a:ext cx="5581650" cy="3429000"/>
          </a:xfrm>
          <a:ln/>
        </p:spPr>
      </p:sp>
      <p:sp>
        <p:nvSpPr>
          <p:cNvPr id="31744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963FAE65-9618-484D-9C93-9712EA2EA1AF}" type="slidenum">
              <a:rPr lang="en-US" altLang="zh-CN" sz="1200" smtClean="0">
                <a:latin typeface="Arial" pitchFamily="34" charset="0"/>
              </a:rPr>
              <a:pPr eaLnBrk="1" hangingPunct="1"/>
              <a:t>84</a:t>
            </a:fld>
            <a:endParaRPr lang="en-US" altLang="zh-CN" sz="1200" smtClean="0">
              <a:latin typeface="Arial" pitchFamily="34" charset="0"/>
            </a:endParaRPr>
          </a:p>
        </p:txBody>
      </p:sp>
      <p:sp>
        <p:nvSpPr>
          <p:cNvPr id="318467" name="Rectangle 2"/>
          <p:cNvSpPr>
            <a:spLocks noGrp="1" noRot="1" noChangeAspect="1" noChangeArrowheads="1" noTextEdit="1"/>
          </p:cNvSpPr>
          <p:nvPr>
            <p:ph type="sldImg" idx="4294967295"/>
          </p:nvPr>
        </p:nvSpPr>
        <p:spPr>
          <a:xfrm>
            <a:off x="638175" y="685800"/>
            <a:ext cx="5581650" cy="3429000"/>
          </a:xfrm>
          <a:ln/>
        </p:spPr>
      </p:sp>
      <p:sp>
        <p:nvSpPr>
          <p:cNvPr id="31846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6E423E6F-D0E7-41CC-B5A6-ADB7AF066203}" type="slidenum">
              <a:rPr lang="en-US" altLang="zh-CN" sz="1200" smtClean="0">
                <a:latin typeface="Arial" pitchFamily="34" charset="0"/>
              </a:rPr>
              <a:pPr eaLnBrk="1" hangingPunct="1"/>
              <a:t>90</a:t>
            </a:fld>
            <a:endParaRPr lang="en-US" altLang="zh-CN" sz="1200" smtClean="0">
              <a:latin typeface="Arial" pitchFamily="34" charset="0"/>
            </a:endParaRPr>
          </a:p>
        </p:txBody>
      </p:sp>
      <p:sp>
        <p:nvSpPr>
          <p:cNvPr id="319491" name="Rectangle 2"/>
          <p:cNvSpPr>
            <a:spLocks noGrp="1" noRot="1" noChangeAspect="1" noChangeArrowheads="1" noTextEdit="1"/>
          </p:cNvSpPr>
          <p:nvPr>
            <p:ph type="sldImg" idx="4294967295"/>
          </p:nvPr>
        </p:nvSpPr>
        <p:spPr>
          <a:xfrm>
            <a:off x="638175" y="685800"/>
            <a:ext cx="5581650" cy="3429000"/>
          </a:xfrm>
          <a:ln/>
        </p:spPr>
      </p:sp>
      <p:sp>
        <p:nvSpPr>
          <p:cNvPr id="31949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F4C9FC8F-2881-4634-A22A-AF6AC691934D}" type="slidenum">
              <a:rPr lang="en-US" altLang="zh-CN" sz="1200" smtClean="0">
                <a:latin typeface="Arial" pitchFamily="34" charset="0"/>
              </a:rPr>
              <a:pPr eaLnBrk="1" hangingPunct="1"/>
              <a:t>91</a:t>
            </a:fld>
            <a:endParaRPr lang="en-US" altLang="zh-CN" sz="1200" smtClean="0">
              <a:latin typeface="Arial" pitchFamily="34" charset="0"/>
            </a:endParaRPr>
          </a:p>
        </p:txBody>
      </p:sp>
      <p:sp>
        <p:nvSpPr>
          <p:cNvPr id="320515" name="Rectangle 2"/>
          <p:cNvSpPr>
            <a:spLocks noGrp="1" noRot="1" noChangeAspect="1" noChangeArrowheads="1" noTextEdit="1"/>
          </p:cNvSpPr>
          <p:nvPr>
            <p:ph type="sldImg" idx="4294967295"/>
          </p:nvPr>
        </p:nvSpPr>
        <p:spPr>
          <a:xfrm>
            <a:off x="638175" y="685800"/>
            <a:ext cx="5581650" cy="3429000"/>
          </a:xfrm>
          <a:ln/>
        </p:spPr>
      </p:sp>
      <p:sp>
        <p:nvSpPr>
          <p:cNvPr id="32051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B1DABB5F-86DC-4666-AF01-C9AA1EC6DBC8}" type="slidenum">
              <a:rPr lang="en-US" altLang="zh-CN" sz="1200" smtClean="0">
                <a:latin typeface="Arial" pitchFamily="34" charset="0"/>
              </a:rPr>
              <a:pPr eaLnBrk="1" hangingPunct="1"/>
              <a:t>92</a:t>
            </a:fld>
            <a:endParaRPr lang="en-US" altLang="zh-CN" sz="1200" smtClean="0">
              <a:latin typeface="Arial" pitchFamily="34" charset="0"/>
            </a:endParaRPr>
          </a:p>
        </p:txBody>
      </p:sp>
      <p:sp>
        <p:nvSpPr>
          <p:cNvPr id="321539" name="Rectangle 2"/>
          <p:cNvSpPr>
            <a:spLocks noGrp="1" noRot="1" noChangeAspect="1" noChangeArrowheads="1" noTextEdit="1"/>
          </p:cNvSpPr>
          <p:nvPr>
            <p:ph type="sldImg" idx="4294967295"/>
          </p:nvPr>
        </p:nvSpPr>
        <p:spPr>
          <a:xfrm>
            <a:off x="638175" y="685800"/>
            <a:ext cx="5581650" cy="3429000"/>
          </a:xfrm>
          <a:ln/>
        </p:spPr>
      </p:sp>
      <p:sp>
        <p:nvSpPr>
          <p:cNvPr id="32154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EA9F8609-8FB5-4574-A5F6-6A1E987FE956}" type="slidenum">
              <a:rPr lang="en-US" altLang="zh-CN" sz="1200" smtClean="0">
                <a:latin typeface="Arial" pitchFamily="34" charset="0"/>
              </a:rPr>
              <a:pPr eaLnBrk="1" hangingPunct="1"/>
              <a:t>93</a:t>
            </a:fld>
            <a:endParaRPr lang="en-US" altLang="zh-CN" sz="1200" smtClean="0">
              <a:latin typeface="Arial" pitchFamily="34" charset="0"/>
            </a:endParaRPr>
          </a:p>
        </p:txBody>
      </p:sp>
      <p:sp>
        <p:nvSpPr>
          <p:cNvPr id="322563" name="Rectangle 2"/>
          <p:cNvSpPr>
            <a:spLocks noGrp="1" noRot="1" noChangeAspect="1" noChangeArrowheads="1" noTextEdit="1"/>
          </p:cNvSpPr>
          <p:nvPr>
            <p:ph type="sldImg" idx="4294967295"/>
          </p:nvPr>
        </p:nvSpPr>
        <p:spPr>
          <a:xfrm>
            <a:off x="638175" y="685800"/>
            <a:ext cx="5581650" cy="3429000"/>
          </a:xfrm>
          <a:ln/>
        </p:spPr>
      </p:sp>
      <p:sp>
        <p:nvSpPr>
          <p:cNvPr id="32256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994B00F1-1E1D-46C7-A66B-B97ED354CAE1}" type="slidenum">
              <a:rPr lang="en-US" altLang="zh-CN" sz="1200" smtClean="0">
                <a:latin typeface="Arial" pitchFamily="34" charset="0"/>
              </a:rPr>
              <a:pPr eaLnBrk="1" hangingPunct="1"/>
              <a:t>94</a:t>
            </a:fld>
            <a:endParaRPr lang="en-US" altLang="zh-CN" sz="1200" smtClean="0">
              <a:latin typeface="Arial" pitchFamily="34" charset="0"/>
            </a:endParaRPr>
          </a:p>
        </p:txBody>
      </p:sp>
      <p:sp>
        <p:nvSpPr>
          <p:cNvPr id="323587" name="Rectangle 2"/>
          <p:cNvSpPr>
            <a:spLocks noGrp="1" noRot="1" noChangeAspect="1" noChangeArrowheads="1" noTextEdit="1"/>
          </p:cNvSpPr>
          <p:nvPr>
            <p:ph type="sldImg" idx="4294967295"/>
          </p:nvPr>
        </p:nvSpPr>
        <p:spPr>
          <a:xfrm>
            <a:off x="638175" y="685800"/>
            <a:ext cx="5581650" cy="3429000"/>
          </a:xfrm>
          <a:ln/>
        </p:spPr>
      </p:sp>
      <p:sp>
        <p:nvSpPr>
          <p:cNvPr id="32358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AFD2F28E-70B2-40F5-9B4B-C894096396BA}" type="slidenum">
              <a:rPr lang="en-US" altLang="zh-CN" sz="1200" smtClean="0">
                <a:latin typeface="Arial" pitchFamily="34" charset="0"/>
              </a:rPr>
              <a:pPr eaLnBrk="1" hangingPunct="1"/>
              <a:t>6</a:t>
            </a:fld>
            <a:endParaRPr lang="en-US" altLang="zh-CN" sz="1200" smtClean="0">
              <a:latin typeface="Arial" pitchFamily="34" charset="0"/>
            </a:endParaRPr>
          </a:p>
        </p:txBody>
      </p:sp>
      <p:sp>
        <p:nvSpPr>
          <p:cNvPr id="253955" name="Rectangle 2"/>
          <p:cNvSpPr>
            <a:spLocks noGrp="1" noRot="1" noChangeAspect="1" noChangeArrowheads="1" noTextEdit="1"/>
          </p:cNvSpPr>
          <p:nvPr>
            <p:ph type="sldImg" idx="4294967295"/>
          </p:nvPr>
        </p:nvSpPr>
        <p:spPr>
          <a:xfrm>
            <a:off x="638175" y="685800"/>
            <a:ext cx="5581650" cy="3429000"/>
          </a:xfrm>
          <a:ln/>
        </p:spPr>
      </p:sp>
      <p:sp>
        <p:nvSpPr>
          <p:cNvPr id="25395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AFFC2A36-0373-479D-ADE9-E7B507277820}" type="slidenum">
              <a:rPr lang="en-US" altLang="zh-CN" sz="1200" smtClean="0">
                <a:latin typeface="Arial" pitchFamily="34" charset="0"/>
              </a:rPr>
              <a:pPr eaLnBrk="1" hangingPunct="1"/>
              <a:t>97</a:t>
            </a:fld>
            <a:endParaRPr lang="en-US" altLang="zh-CN" sz="1200" smtClean="0">
              <a:latin typeface="Arial" pitchFamily="34" charset="0"/>
            </a:endParaRPr>
          </a:p>
        </p:txBody>
      </p:sp>
      <p:sp>
        <p:nvSpPr>
          <p:cNvPr id="324611" name="Rectangle 2"/>
          <p:cNvSpPr>
            <a:spLocks noGrp="1" noRot="1" noChangeAspect="1" noChangeArrowheads="1" noTextEdit="1"/>
          </p:cNvSpPr>
          <p:nvPr>
            <p:ph type="sldImg" idx="4294967295"/>
          </p:nvPr>
        </p:nvSpPr>
        <p:spPr>
          <a:xfrm>
            <a:off x="638175" y="685800"/>
            <a:ext cx="5581650" cy="3429000"/>
          </a:xfrm>
          <a:ln/>
        </p:spPr>
      </p:sp>
      <p:sp>
        <p:nvSpPr>
          <p:cNvPr id="32461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69541AA6-275F-4590-8303-767FD268A96F}" type="slidenum">
              <a:rPr lang="en-US" altLang="zh-CN" sz="1200" smtClean="0">
                <a:latin typeface="Arial" pitchFamily="34" charset="0"/>
              </a:rPr>
              <a:pPr eaLnBrk="1" hangingPunct="1"/>
              <a:t>98</a:t>
            </a:fld>
            <a:endParaRPr lang="en-US" altLang="zh-CN" sz="1200" smtClean="0">
              <a:latin typeface="Arial" pitchFamily="34" charset="0"/>
            </a:endParaRPr>
          </a:p>
        </p:txBody>
      </p:sp>
      <p:sp>
        <p:nvSpPr>
          <p:cNvPr id="325635" name="Rectangle 2"/>
          <p:cNvSpPr>
            <a:spLocks noGrp="1" noRot="1" noChangeAspect="1" noChangeArrowheads="1" noTextEdit="1"/>
          </p:cNvSpPr>
          <p:nvPr>
            <p:ph type="sldImg" idx="4294967295"/>
          </p:nvPr>
        </p:nvSpPr>
        <p:spPr>
          <a:xfrm>
            <a:off x="638175" y="685800"/>
            <a:ext cx="5581650" cy="3429000"/>
          </a:xfrm>
          <a:ln/>
        </p:spPr>
      </p:sp>
      <p:sp>
        <p:nvSpPr>
          <p:cNvPr id="325636" name="Rectangle 3"/>
          <p:cNvSpPr>
            <a:spLocks noGrp="1" noChangeArrowheads="1"/>
          </p:cNvSpPr>
          <p:nvPr>
            <p:ph type="body" idx="4294967295"/>
          </p:nvPr>
        </p:nvSpPr>
        <p:spPr/>
        <p:txBody>
          <a:bodyPr>
            <a:prstTxWarp prst="textNoShape">
              <a:avLst/>
            </a:prstTxWarp>
          </a:bodyPr>
          <a:lstStyle/>
          <a:p>
            <a:pPr eaLnBrk="1" hangingPunct="1"/>
            <a:r>
              <a:rPr lang="zh-CN" altLang="en-US" smtClean="0"/>
              <a:t>因为物理地址的值不会因为某主机的位置改变而改变，这个地址就像是主机的名字一样</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10038A53-3305-43DD-A941-14D6473520D1}" type="slidenum">
              <a:rPr lang="en-US" altLang="zh-CN" sz="1200" smtClean="0">
                <a:latin typeface="Arial" pitchFamily="34" charset="0"/>
              </a:rPr>
              <a:pPr eaLnBrk="1" hangingPunct="1"/>
              <a:t>100</a:t>
            </a:fld>
            <a:endParaRPr lang="en-US" altLang="zh-CN" sz="1200" smtClean="0">
              <a:latin typeface="Arial" pitchFamily="34" charset="0"/>
            </a:endParaRPr>
          </a:p>
        </p:txBody>
      </p:sp>
      <p:sp>
        <p:nvSpPr>
          <p:cNvPr id="327683" name="Rectangle 2"/>
          <p:cNvSpPr>
            <a:spLocks noGrp="1" noRot="1" noChangeAspect="1" noChangeArrowheads="1" noTextEdit="1"/>
          </p:cNvSpPr>
          <p:nvPr>
            <p:ph type="sldImg" idx="4294967295"/>
          </p:nvPr>
        </p:nvSpPr>
        <p:spPr>
          <a:xfrm>
            <a:off x="638175" y="685800"/>
            <a:ext cx="5581650" cy="3429000"/>
          </a:xfrm>
          <a:ln/>
        </p:spPr>
      </p:sp>
      <p:sp>
        <p:nvSpPr>
          <p:cNvPr id="32768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F0F66E79-89CA-4860-8CDA-C34097F6BC45}" type="slidenum">
              <a:rPr lang="en-US" altLang="zh-CN" sz="1200" smtClean="0">
                <a:latin typeface="Arial" pitchFamily="34" charset="0"/>
              </a:rPr>
              <a:pPr eaLnBrk="1" hangingPunct="1"/>
              <a:t>101</a:t>
            </a:fld>
            <a:endParaRPr lang="en-US" altLang="zh-CN" sz="1200" smtClean="0">
              <a:latin typeface="Arial" pitchFamily="34" charset="0"/>
            </a:endParaRPr>
          </a:p>
        </p:txBody>
      </p:sp>
      <p:sp>
        <p:nvSpPr>
          <p:cNvPr id="328707" name="Rectangle 2"/>
          <p:cNvSpPr>
            <a:spLocks noGrp="1" noRot="1" noChangeAspect="1" noChangeArrowheads="1" noTextEdit="1"/>
          </p:cNvSpPr>
          <p:nvPr>
            <p:ph type="sldImg" idx="4294967295"/>
          </p:nvPr>
        </p:nvSpPr>
        <p:spPr>
          <a:xfrm>
            <a:off x="638175" y="685800"/>
            <a:ext cx="5581650" cy="3429000"/>
          </a:xfrm>
          <a:ln/>
        </p:spPr>
      </p:sp>
      <p:sp>
        <p:nvSpPr>
          <p:cNvPr id="32870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E0DE1C75-B7BB-48BD-8FB6-C6D929FAD30D}" type="slidenum">
              <a:rPr lang="en-US" altLang="zh-CN" sz="1200" smtClean="0">
                <a:latin typeface="Arial" pitchFamily="34" charset="0"/>
              </a:rPr>
              <a:pPr eaLnBrk="1" hangingPunct="1"/>
              <a:t>102</a:t>
            </a:fld>
            <a:endParaRPr lang="en-US" altLang="zh-CN" sz="1200" smtClean="0">
              <a:latin typeface="Arial" pitchFamily="34" charset="0"/>
            </a:endParaRPr>
          </a:p>
        </p:txBody>
      </p:sp>
      <p:sp>
        <p:nvSpPr>
          <p:cNvPr id="330755" name="Rectangle 2"/>
          <p:cNvSpPr>
            <a:spLocks noGrp="1" noRot="1" noChangeAspect="1" noChangeArrowheads="1" noTextEdit="1"/>
          </p:cNvSpPr>
          <p:nvPr>
            <p:ph type="sldImg" idx="4294967295"/>
          </p:nvPr>
        </p:nvSpPr>
        <p:spPr>
          <a:xfrm>
            <a:off x="638175" y="685800"/>
            <a:ext cx="5581650" cy="3429000"/>
          </a:xfrm>
          <a:ln/>
        </p:spPr>
      </p:sp>
      <p:sp>
        <p:nvSpPr>
          <p:cNvPr id="33075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F8BCBECD-5FF4-43CA-9FBE-984420F878AD}" type="slidenum">
              <a:rPr lang="en-US" altLang="zh-CN" sz="1200" smtClean="0">
                <a:latin typeface="Arial" pitchFamily="34" charset="0"/>
              </a:rPr>
              <a:pPr eaLnBrk="1" hangingPunct="1"/>
              <a:t>103</a:t>
            </a:fld>
            <a:endParaRPr lang="en-US" altLang="zh-CN" sz="1200" smtClean="0">
              <a:latin typeface="Arial" pitchFamily="34" charset="0"/>
            </a:endParaRPr>
          </a:p>
        </p:txBody>
      </p:sp>
      <p:sp>
        <p:nvSpPr>
          <p:cNvPr id="331779" name="Rectangle 2"/>
          <p:cNvSpPr>
            <a:spLocks noGrp="1" noRot="1" noChangeAspect="1" noChangeArrowheads="1" noTextEdit="1"/>
          </p:cNvSpPr>
          <p:nvPr>
            <p:ph type="sldImg" idx="4294967295"/>
          </p:nvPr>
        </p:nvSpPr>
        <p:spPr>
          <a:xfrm>
            <a:off x="638175" y="685800"/>
            <a:ext cx="5581650" cy="3429000"/>
          </a:xfrm>
          <a:ln/>
        </p:spPr>
      </p:sp>
      <p:sp>
        <p:nvSpPr>
          <p:cNvPr id="33178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D53DBE6E-E279-401B-BBE7-B9AC3199FF79}" type="slidenum">
              <a:rPr lang="en-US" altLang="zh-CN" sz="1200" smtClean="0">
                <a:latin typeface="Arial" pitchFamily="34" charset="0"/>
              </a:rPr>
              <a:pPr eaLnBrk="1" hangingPunct="1"/>
              <a:t>104</a:t>
            </a:fld>
            <a:endParaRPr lang="en-US" altLang="zh-CN" sz="1200" smtClean="0">
              <a:latin typeface="Arial" pitchFamily="34" charset="0"/>
            </a:endParaRPr>
          </a:p>
        </p:txBody>
      </p:sp>
      <p:sp>
        <p:nvSpPr>
          <p:cNvPr id="332803" name="Rectangle 2"/>
          <p:cNvSpPr>
            <a:spLocks noGrp="1" noRot="1" noChangeAspect="1" noChangeArrowheads="1" noTextEdit="1"/>
          </p:cNvSpPr>
          <p:nvPr>
            <p:ph type="sldImg" idx="4294967295"/>
          </p:nvPr>
        </p:nvSpPr>
        <p:spPr>
          <a:xfrm>
            <a:off x="638175" y="685800"/>
            <a:ext cx="5581650" cy="3429000"/>
          </a:xfrm>
          <a:ln/>
        </p:spPr>
      </p:sp>
      <p:sp>
        <p:nvSpPr>
          <p:cNvPr id="33280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9068E33F-4836-4056-893D-FED877FAEDAB}" type="slidenum">
              <a:rPr lang="en-US" altLang="zh-CN" sz="1200" smtClean="0">
                <a:latin typeface="Arial" pitchFamily="34" charset="0"/>
              </a:rPr>
              <a:pPr eaLnBrk="1" hangingPunct="1"/>
              <a:t>105</a:t>
            </a:fld>
            <a:endParaRPr lang="en-US" altLang="zh-CN" sz="1200" smtClean="0">
              <a:latin typeface="Arial" pitchFamily="34" charset="0"/>
            </a:endParaRPr>
          </a:p>
        </p:txBody>
      </p:sp>
      <p:sp>
        <p:nvSpPr>
          <p:cNvPr id="333827" name="Rectangle 2"/>
          <p:cNvSpPr>
            <a:spLocks noGrp="1" noRot="1" noChangeAspect="1" noChangeArrowheads="1" noTextEdit="1"/>
          </p:cNvSpPr>
          <p:nvPr>
            <p:ph type="sldImg" idx="4294967295"/>
          </p:nvPr>
        </p:nvSpPr>
        <p:spPr>
          <a:xfrm>
            <a:off x="638175" y="685800"/>
            <a:ext cx="5581650" cy="3429000"/>
          </a:xfrm>
          <a:ln/>
        </p:spPr>
      </p:sp>
      <p:sp>
        <p:nvSpPr>
          <p:cNvPr id="33382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0033D658-84AA-4BD5-B575-BC45544315FA}" type="slidenum">
              <a:rPr lang="en-US" altLang="zh-CN" sz="1200" smtClean="0">
                <a:latin typeface="Arial" pitchFamily="34" charset="0"/>
              </a:rPr>
              <a:pPr eaLnBrk="1" hangingPunct="1"/>
              <a:t>106</a:t>
            </a:fld>
            <a:endParaRPr lang="en-US" altLang="zh-CN" sz="1200" smtClean="0">
              <a:latin typeface="Arial" pitchFamily="34" charset="0"/>
            </a:endParaRPr>
          </a:p>
        </p:txBody>
      </p:sp>
      <p:sp>
        <p:nvSpPr>
          <p:cNvPr id="334851" name="Rectangle 2"/>
          <p:cNvSpPr>
            <a:spLocks noGrp="1" noRot="1" noChangeAspect="1" noChangeArrowheads="1" noTextEdit="1"/>
          </p:cNvSpPr>
          <p:nvPr>
            <p:ph type="sldImg" idx="4294967295"/>
          </p:nvPr>
        </p:nvSpPr>
        <p:spPr>
          <a:xfrm>
            <a:off x="638175" y="685800"/>
            <a:ext cx="5581650" cy="3429000"/>
          </a:xfrm>
          <a:ln/>
        </p:spPr>
      </p:sp>
      <p:sp>
        <p:nvSpPr>
          <p:cNvPr id="33485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1B7A0660-18B2-4DB8-822E-AC8C3B11346A}" type="slidenum">
              <a:rPr lang="en-US" altLang="zh-CN" sz="1200" smtClean="0">
                <a:latin typeface="Arial" pitchFamily="34" charset="0"/>
              </a:rPr>
              <a:pPr eaLnBrk="1" hangingPunct="1"/>
              <a:t>107</a:t>
            </a:fld>
            <a:endParaRPr lang="en-US" altLang="zh-CN" sz="1200" smtClean="0">
              <a:latin typeface="Arial" pitchFamily="34" charset="0"/>
            </a:endParaRPr>
          </a:p>
        </p:txBody>
      </p:sp>
      <p:sp>
        <p:nvSpPr>
          <p:cNvPr id="335875" name="Rectangle 2"/>
          <p:cNvSpPr>
            <a:spLocks noGrp="1" noRot="1" noChangeAspect="1" noChangeArrowheads="1" noTextEdit="1"/>
          </p:cNvSpPr>
          <p:nvPr>
            <p:ph type="sldImg" idx="4294967295"/>
          </p:nvPr>
        </p:nvSpPr>
        <p:spPr>
          <a:xfrm>
            <a:off x="638175" y="685800"/>
            <a:ext cx="5581650" cy="3429000"/>
          </a:xfrm>
          <a:ln/>
        </p:spPr>
      </p:sp>
      <p:sp>
        <p:nvSpPr>
          <p:cNvPr id="335876" name="Rectangle 3"/>
          <p:cNvSpPr>
            <a:spLocks noGrp="1" noChangeArrowheads="1"/>
          </p:cNvSpPr>
          <p:nvPr>
            <p:ph type="body" idx="4294967295"/>
          </p:nvPr>
        </p:nvSpPr>
        <p:spPr/>
        <p:txBody>
          <a:bodyPr>
            <a:prstTxWarp prst="textNoShape">
              <a:avLst/>
            </a:prstTxWarp>
          </a:bodyPr>
          <a:lstStyle/>
          <a:p>
            <a:pPr eaLnBrk="1" hangingPunct="1"/>
            <a:r>
              <a:rPr lang="zh-CN" altLang="en-US" smtClean="0"/>
              <a:t>帧定界符前</a:t>
            </a:r>
            <a:r>
              <a:rPr lang="en-US" altLang="zh-CN" smtClean="0"/>
              <a:t>6</a:t>
            </a:r>
            <a:r>
              <a:rPr lang="zh-CN" altLang="en-US" smtClean="0"/>
              <a:t>位的作用和同步码一致，后</a:t>
            </a:r>
            <a:r>
              <a:rPr lang="en-US" altLang="zh-CN" smtClean="0"/>
              <a:t>2</a:t>
            </a:r>
            <a:r>
              <a:rPr lang="zh-CN" altLang="en-US" smtClean="0"/>
              <a:t>位</a:t>
            </a:r>
            <a:r>
              <a:rPr lang="en-US" altLang="zh-CN" smtClean="0"/>
              <a:t>11</a:t>
            </a:r>
            <a:r>
              <a:rPr lang="zh-CN" altLang="en-US" smtClean="0"/>
              <a:t>表示告诉接收媒体</a:t>
            </a:r>
            <a:r>
              <a:rPr lang="en-US" altLang="zh-CN" smtClean="0"/>
              <a:t>MAC</a:t>
            </a:r>
            <a:r>
              <a:rPr lang="zh-CN" altLang="en-US" smtClean="0"/>
              <a:t>帧即将到达</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1C773CD0-9FEC-4686-A58D-3B4A639C093F}" type="slidenum">
              <a:rPr lang="en-US" altLang="zh-CN" sz="1200" smtClean="0">
                <a:latin typeface="Arial" pitchFamily="34" charset="0"/>
              </a:rPr>
              <a:pPr eaLnBrk="1" hangingPunct="1"/>
              <a:t>7</a:t>
            </a:fld>
            <a:endParaRPr lang="en-US" altLang="zh-CN" sz="1200" smtClean="0">
              <a:latin typeface="Arial" pitchFamily="34" charset="0"/>
            </a:endParaRPr>
          </a:p>
        </p:txBody>
      </p:sp>
      <p:sp>
        <p:nvSpPr>
          <p:cNvPr id="254979" name="Rectangle 2"/>
          <p:cNvSpPr>
            <a:spLocks noGrp="1" noRot="1" noChangeAspect="1" noChangeArrowheads="1" noTextEdit="1"/>
          </p:cNvSpPr>
          <p:nvPr>
            <p:ph type="sldImg" idx="4294967295"/>
          </p:nvPr>
        </p:nvSpPr>
        <p:spPr>
          <a:xfrm>
            <a:off x="638175" y="685800"/>
            <a:ext cx="5581650" cy="3429000"/>
          </a:xfrm>
          <a:ln/>
        </p:spPr>
      </p:sp>
      <p:sp>
        <p:nvSpPr>
          <p:cNvPr id="254980" name="Rectangle 3"/>
          <p:cNvSpPr>
            <a:spLocks noGrp="1" noChangeArrowheads="1"/>
          </p:cNvSpPr>
          <p:nvPr>
            <p:ph type="body" idx="4294967295"/>
          </p:nvPr>
        </p:nvSpPr>
        <p:spPr/>
        <p:txBody>
          <a:bodyPr>
            <a:prstTxWarp prst="textNoShape">
              <a:avLst/>
            </a:prstTxWarp>
          </a:bodyPr>
          <a:lstStyle/>
          <a:p>
            <a:pPr eaLnBrk="1" hangingPunct="1"/>
            <a:endParaRPr lang="zh-CN" alt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D7FD2D3-29CB-4C3F-9894-A54261064D3D}" type="slidenum">
              <a:rPr lang="en-US" altLang="zh-CN" sz="1200" smtClean="0">
                <a:latin typeface="Arial" pitchFamily="34" charset="0"/>
              </a:rPr>
              <a:pPr eaLnBrk="1" hangingPunct="1"/>
              <a:t>113</a:t>
            </a:fld>
            <a:endParaRPr lang="en-US" altLang="zh-CN" sz="1200" smtClean="0">
              <a:latin typeface="Arial" pitchFamily="34" charset="0"/>
            </a:endParaRPr>
          </a:p>
        </p:txBody>
      </p:sp>
      <p:sp>
        <p:nvSpPr>
          <p:cNvPr id="337923" name="Rectangle 2"/>
          <p:cNvSpPr>
            <a:spLocks noGrp="1" noRot="1" noChangeAspect="1" noChangeArrowheads="1" noTextEdit="1"/>
          </p:cNvSpPr>
          <p:nvPr>
            <p:ph type="sldImg" idx="4294967295"/>
          </p:nvPr>
        </p:nvSpPr>
        <p:spPr>
          <a:xfrm>
            <a:off x="638175" y="685800"/>
            <a:ext cx="5581650" cy="3429000"/>
          </a:xfrm>
          <a:ln/>
        </p:spPr>
      </p:sp>
      <p:sp>
        <p:nvSpPr>
          <p:cNvPr id="33792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7DD8F849-134F-4BC3-8F53-02194DCF69C4}" type="slidenum">
              <a:rPr lang="en-US" altLang="zh-CN" sz="1200" smtClean="0">
                <a:latin typeface="Arial" pitchFamily="34" charset="0"/>
              </a:rPr>
              <a:pPr eaLnBrk="1" hangingPunct="1"/>
              <a:t>114</a:t>
            </a:fld>
            <a:endParaRPr lang="en-US" altLang="zh-CN" sz="1200" smtClean="0">
              <a:latin typeface="Arial" pitchFamily="34" charset="0"/>
            </a:endParaRPr>
          </a:p>
        </p:txBody>
      </p:sp>
      <p:sp>
        <p:nvSpPr>
          <p:cNvPr id="338947" name="Rectangle 2"/>
          <p:cNvSpPr>
            <a:spLocks noGrp="1" noRot="1" noChangeAspect="1" noChangeArrowheads="1" noTextEdit="1"/>
          </p:cNvSpPr>
          <p:nvPr>
            <p:ph type="sldImg" idx="4294967295"/>
          </p:nvPr>
        </p:nvSpPr>
        <p:spPr>
          <a:xfrm>
            <a:off x="638175" y="685800"/>
            <a:ext cx="5581650" cy="3429000"/>
          </a:xfrm>
          <a:ln/>
        </p:spPr>
      </p:sp>
      <p:sp>
        <p:nvSpPr>
          <p:cNvPr id="33894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5CA6A068-6704-4710-93F5-D37C42BB92B0}" type="slidenum">
              <a:rPr lang="en-US" altLang="zh-CN" sz="1200" smtClean="0">
                <a:latin typeface="Arial" pitchFamily="34" charset="0"/>
              </a:rPr>
              <a:pPr eaLnBrk="1" hangingPunct="1"/>
              <a:t>115</a:t>
            </a:fld>
            <a:endParaRPr lang="en-US" altLang="zh-CN" sz="1200" smtClean="0">
              <a:latin typeface="Arial" pitchFamily="34" charset="0"/>
            </a:endParaRPr>
          </a:p>
        </p:txBody>
      </p:sp>
      <p:sp>
        <p:nvSpPr>
          <p:cNvPr id="340995" name="Rectangle 2"/>
          <p:cNvSpPr>
            <a:spLocks noGrp="1" noRot="1" noChangeAspect="1" noChangeArrowheads="1" noTextEdit="1"/>
          </p:cNvSpPr>
          <p:nvPr>
            <p:ph type="sldImg" idx="4294967295"/>
          </p:nvPr>
        </p:nvSpPr>
        <p:spPr>
          <a:xfrm>
            <a:off x="638175" y="685800"/>
            <a:ext cx="5581650" cy="3429000"/>
          </a:xfrm>
          <a:ln/>
        </p:spPr>
      </p:sp>
      <p:sp>
        <p:nvSpPr>
          <p:cNvPr id="34099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059059B9-AE80-4DC6-B683-6F899FD747A6}" type="slidenum">
              <a:rPr lang="en-US" altLang="zh-CN" sz="1200" smtClean="0">
                <a:latin typeface="Arial" pitchFamily="34" charset="0"/>
              </a:rPr>
              <a:pPr eaLnBrk="1" hangingPunct="1"/>
              <a:t>117</a:t>
            </a:fld>
            <a:endParaRPr lang="en-US" altLang="zh-CN" sz="1200" smtClean="0">
              <a:latin typeface="Arial" pitchFamily="34" charset="0"/>
            </a:endParaRPr>
          </a:p>
        </p:txBody>
      </p:sp>
      <p:sp>
        <p:nvSpPr>
          <p:cNvPr id="342019" name="Rectangle 2"/>
          <p:cNvSpPr>
            <a:spLocks noGrp="1" noRot="1" noChangeAspect="1" noChangeArrowheads="1" noTextEdit="1"/>
          </p:cNvSpPr>
          <p:nvPr>
            <p:ph type="sldImg" idx="4294967295"/>
          </p:nvPr>
        </p:nvSpPr>
        <p:spPr>
          <a:xfrm>
            <a:off x="638175" y="685800"/>
            <a:ext cx="5581650" cy="3429000"/>
          </a:xfrm>
          <a:ln/>
        </p:spPr>
      </p:sp>
      <p:sp>
        <p:nvSpPr>
          <p:cNvPr id="34202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E42BB58-A77E-47D7-AE15-56B7160F8D06}" type="slidenum">
              <a:rPr lang="en-US" altLang="zh-CN" sz="1200" smtClean="0">
                <a:latin typeface="Arial" pitchFamily="34" charset="0"/>
              </a:rPr>
              <a:pPr eaLnBrk="1" hangingPunct="1"/>
              <a:t>119</a:t>
            </a:fld>
            <a:endParaRPr lang="en-US" altLang="zh-CN" sz="1200" smtClean="0">
              <a:latin typeface="Arial" pitchFamily="34" charset="0"/>
            </a:endParaRPr>
          </a:p>
        </p:txBody>
      </p:sp>
      <p:sp>
        <p:nvSpPr>
          <p:cNvPr id="343043" name="Rectangle 2"/>
          <p:cNvSpPr>
            <a:spLocks noGrp="1" noRot="1" noChangeAspect="1" noChangeArrowheads="1" noTextEdit="1"/>
          </p:cNvSpPr>
          <p:nvPr>
            <p:ph type="sldImg" idx="4294967295"/>
          </p:nvPr>
        </p:nvSpPr>
        <p:spPr>
          <a:xfrm>
            <a:off x="638175" y="685800"/>
            <a:ext cx="5581650" cy="3429000"/>
          </a:xfrm>
          <a:ln/>
        </p:spPr>
      </p:sp>
      <p:sp>
        <p:nvSpPr>
          <p:cNvPr id="34304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B63E215E-9667-4E77-9521-5571CC22A847}" type="slidenum">
              <a:rPr lang="en-US" altLang="zh-CN" sz="1200" smtClean="0">
                <a:latin typeface="Arial" pitchFamily="34" charset="0"/>
              </a:rPr>
              <a:pPr eaLnBrk="1" hangingPunct="1"/>
              <a:t>120</a:t>
            </a:fld>
            <a:endParaRPr lang="en-US" altLang="zh-CN" sz="1200" smtClean="0">
              <a:latin typeface="Arial" pitchFamily="34" charset="0"/>
            </a:endParaRPr>
          </a:p>
        </p:txBody>
      </p:sp>
      <p:sp>
        <p:nvSpPr>
          <p:cNvPr id="344067" name="Rectangle 2"/>
          <p:cNvSpPr>
            <a:spLocks noGrp="1" noRot="1" noChangeAspect="1" noChangeArrowheads="1" noTextEdit="1"/>
          </p:cNvSpPr>
          <p:nvPr>
            <p:ph type="sldImg" idx="4294967295"/>
          </p:nvPr>
        </p:nvSpPr>
        <p:spPr>
          <a:xfrm>
            <a:off x="638175" y="685800"/>
            <a:ext cx="5581650" cy="3429000"/>
          </a:xfrm>
          <a:ln/>
        </p:spPr>
      </p:sp>
      <p:sp>
        <p:nvSpPr>
          <p:cNvPr id="34406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3457E87C-3BE7-48FC-BCFC-718C36126635}" type="slidenum">
              <a:rPr lang="en-US" altLang="zh-CN" sz="1200" smtClean="0">
                <a:latin typeface="Arial" pitchFamily="34" charset="0"/>
              </a:rPr>
              <a:pPr eaLnBrk="1" hangingPunct="1"/>
              <a:t>123</a:t>
            </a:fld>
            <a:endParaRPr lang="en-US" altLang="zh-CN" sz="1200" smtClean="0">
              <a:latin typeface="Arial" pitchFamily="34" charset="0"/>
            </a:endParaRPr>
          </a:p>
        </p:txBody>
      </p:sp>
      <p:sp>
        <p:nvSpPr>
          <p:cNvPr id="346115" name="Rectangle 2"/>
          <p:cNvSpPr>
            <a:spLocks noGrp="1" noRot="1" noChangeAspect="1" noChangeArrowheads="1" noTextEdit="1"/>
          </p:cNvSpPr>
          <p:nvPr>
            <p:ph type="sldImg" idx="4294967295"/>
          </p:nvPr>
        </p:nvSpPr>
        <p:spPr>
          <a:xfrm>
            <a:off x="638175" y="685800"/>
            <a:ext cx="5581650" cy="3429000"/>
          </a:xfrm>
          <a:ln/>
        </p:spPr>
      </p:sp>
      <p:sp>
        <p:nvSpPr>
          <p:cNvPr id="34611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225A1D83-2686-4643-9185-F6EE34F4DF77}" type="slidenum">
              <a:rPr lang="en-US" altLang="zh-CN" sz="1200" smtClean="0">
                <a:latin typeface="Arial" pitchFamily="34" charset="0"/>
              </a:rPr>
              <a:pPr eaLnBrk="1" hangingPunct="1"/>
              <a:t>127</a:t>
            </a:fld>
            <a:endParaRPr lang="en-US" altLang="zh-CN" sz="1200" smtClean="0">
              <a:latin typeface="Arial" pitchFamily="34" charset="0"/>
            </a:endParaRPr>
          </a:p>
        </p:txBody>
      </p:sp>
      <p:sp>
        <p:nvSpPr>
          <p:cNvPr id="347139" name="Rectangle 2"/>
          <p:cNvSpPr>
            <a:spLocks noGrp="1" noRot="1" noChangeAspect="1" noChangeArrowheads="1" noTextEdit="1"/>
          </p:cNvSpPr>
          <p:nvPr>
            <p:ph type="sldImg" idx="4294967295"/>
          </p:nvPr>
        </p:nvSpPr>
        <p:spPr>
          <a:xfrm>
            <a:off x="638175" y="685800"/>
            <a:ext cx="5581650" cy="3429000"/>
          </a:xfrm>
          <a:ln/>
        </p:spPr>
      </p:sp>
      <p:sp>
        <p:nvSpPr>
          <p:cNvPr id="34714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14C8015D-16F6-4048-8A24-37A2602C2544}" type="slidenum">
              <a:rPr lang="en-US" altLang="zh-CN" sz="1200" smtClean="0">
                <a:latin typeface="Arial" pitchFamily="34" charset="0"/>
              </a:rPr>
              <a:pPr eaLnBrk="1" hangingPunct="1"/>
              <a:t>128</a:t>
            </a:fld>
            <a:endParaRPr lang="en-US" altLang="zh-CN" sz="1200" smtClean="0">
              <a:latin typeface="Arial" pitchFamily="34" charset="0"/>
            </a:endParaRPr>
          </a:p>
        </p:txBody>
      </p:sp>
      <p:sp>
        <p:nvSpPr>
          <p:cNvPr id="348163" name="Rectangle 2"/>
          <p:cNvSpPr>
            <a:spLocks noGrp="1" noRot="1" noChangeAspect="1" noChangeArrowheads="1" noTextEdit="1"/>
          </p:cNvSpPr>
          <p:nvPr>
            <p:ph type="sldImg" idx="4294967295"/>
          </p:nvPr>
        </p:nvSpPr>
        <p:spPr>
          <a:xfrm>
            <a:off x="638175" y="685800"/>
            <a:ext cx="5581650" cy="3429000"/>
          </a:xfrm>
          <a:ln/>
        </p:spPr>
      </p:sp>
      <p:sp>
        <p:nvSpPr>
          <p:cNvPr id="34816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86443FB-392A-4A62-8ABF-A8333CC2F757}" type="slidenum">
              <a:rPr lang="en-US" altLang="zh-CN" sz="1200" smtClean="0">
                <a:latin typeface="Arial" pitchFamily="34" charset="0"/>
              </a:rPr>
              <a:pPr eaLnBrk="1" hangingPunct="1"/>
              <a:t>129</a:t>
            </a:fld>
            <a:endParaRPr lang="en-US" altLang="zh-CN" sz="1200" smtClean="0">
              <a:latin typeface="Arial" pitchFamily="34" charset="0"/>
            </a:endParaRPr>
          </a:p>
        </p:txBody>
      </p:sp>
      <p:sp>
        <p:nvSpPr>
          <p:cNvPr id="349187" name="Rectangle 2"/>
          <p:cNvSpPr>
            <a:spLocks noGrp="1" noRot="1" noChangeAspect="1" noChangeArrowheads="1" noTextEdit="1"/>
          </p:cNvSpPr>
          <p:nvPr>
            <p:ph type="sldImg" idx="4294967295"/>
          </p:nvPr>
        </p:nvSpPr>
        <p:spPr>
          <a:xfrm>
            <a:off x="638175" y="685800"/>
            <a:ext cx="5581650" cy="3429000"/>
          </a:xfrm>
          <a:ln/>
        </p:spPr>
      </p:sp>
      <p:sp>
        <p:nvSpPr>
          <p:cNvPr id="34918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7DDDB1C6-A910-4307-9F00-34D57D849A86}" type="slidenum">
              <a:rPr lang="en-US" altLang="zh-CN" sz="1200" smtClean="0">
                <a:latin typeface="Arial" pitchFamily="34" charset="0"/>
              </a:rPr>
              <a:pPr eaLnBrk="1" hangingPunct="1"/>
              <a:t>9</a:t>
            </a:fld>
            <a:endParaRPr lang="en-US" altLang="zh-CN" sz="1200" smtClean="0">
              <a:latin typeface="Arial" pitchFamily="34" charset="0"/>
            </a:endParaRPr>
          </a:p>
        </p:txBody>
      </p:sp>
      <p:sp>
        <p:nvSpPr>
          <p:cNvPr id="256003" name="Rectangle 2"/>
          <p:cNvSpPr>
            <a:spLocks noGrp="1" noRot="1" noChangeAspect="1" noChangeArrowheads="1" noTextEdit="1"/>
          </p:cNvSpPr>
          <p:nvPr>
            <p:ph type="sldImg" idx="4294967295"/>
          </p:nvPr>
        </p:nvSpPr>
        <p:spPr>
          <a:xfrm>
            <a:off x="638175" y="685800"/>
            <a:ext cx="5581650" cy="3429000"/>
          </a:xfrm>
          <a:ln/>
        </p:spPr>
      </p:sp>
      <p:sp>
        <p:nvSpPr>
          <p:cNvPr id="256004" name="Rectangle 3"/>
          <p:cNvSpPr>
            <a:spLocks noGrp="1" noChangeArrowheads="1"/>
          </p:cNvSpPr>
          <p:nvPr>
            <p:ph type="body" idx="4294967295"/>
          </p:nvPr>
        </p:nvSpPr>
        <p:spPr/>
        <p:txBody>
          <a:bodyPr>
            <a:prstTxWarp prst="textNoShape">
              <a:avLst/>
            </a:prstTxWarp>
          </a:bodyPr>
          <a:lstStyle/>
          <a:p>
            <a:pPr eaLnBrk="1" hangingPunct="1"/>
            <a:r>
              <a:rPr lang="zh-CN" altLang="en-US" smtClean="0"/>
              <a:t>对于非</a:t>
            </a:r>
            <a:r>
              <a:rPr lang="en-US" altLang="zh-CN" smtClean="0"/>
              <a:t>ASCⅡ</a:t>
            </a:r>
            <a:r>
              <a:rPr lang="zh-CN" altLang="en-US" smtClean="0"/>
              <a:t>编码的数据，有可能出现</a:t>
            </a:r>
            <a:r>
              <a:rPr lang="en-US" altLang="zh-CN" smtClean="0"/>
              <a:t>SOH</a:t>
            </a:r>
            <a:r>
              <a:rPr lang="zh-CN" altLang="en-US" smtClean="0"/>
              <a:t>或</a:t>
            </a:r>
            <a:r>
              <a:rPr lang="en-US" altLang="zh-CN" smtClean="0"/>
              <a:t>EOT</a:t>
            </a:r>
            <a:r>
              <a:rPr lang="zh-CN" altLang="en-US" smtClean="0"/>
              <a:t>对应的数值，此时，接收端会误以为帧传输已经到了最后。这就是非透明传输。</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98724BE-7D87-4D04-B889-34516897196F}" type="slidenum">
              <a:rPr lang="en-US" altLang="zh-CN" sz="1200" smtClean="0">
                <a:latin typeface="Arial" pitchFamily="34" charset="0"/>
              </a:rPr>
              <a:pPr eaLnBrk="1" hangingPunct="1"/>
              <a:t>133</a:t>
            </a:fld>
            <a:endParaRPr lang="en-US" altLang="zh-CN" sz="1200" smtClean="0">
              <a:latin typeface="Arial" pitchFamily="34" charset="0"/>
            </a:endParaRPr>
          </a:p>
        </p:txBody>
      </p:sp>
      <p:sp>
        <p:nvSpPr>
          <p:cNvPr id="350211" name="Rectangle 2"/>
          <p:cNvSpPr>
            <a:spLocks noGrp="1" noRot="1" noChangeAspect="1" noChangeArrowheads="1" noTextEdit="1"/>
          </p:cNvSpPr>
          <p:nvPr>
            <p:ph type="sldImg" idx="4294967295"/>
          </p:nvPr>
        </p:nvSpPr>
        <p:spPr>
          <a:xfrm>
            <a:off x="638175" y="685800"/>
            <a:ext cx="5581650" cy="3429000"/>
          </a:xfrm>
          <a:ln/>
        </p:spPr>
      </p:sp>
      <p:sp>
        <p:nvSpPr>
          <p:cNvPr id="35021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261291D0-9BAB-4989-A080-5935BCE2129B}" type="slidenum">
              <a:rPr lang="en-US" altLang="zh-CN" sz="1200" smtClean="0">
                <a:latin typeface="Arial" pitchFamily="34" charset="0"/>
              </a:rPr>
              <a:pPr eaLnBrk="1" hangingPunct="1"/>
              <a:t>134</a:t>
            </a:fld>
            <a:endParaRPr lang="en-US" altLang="zh-CN" sz="1200" smtClean="0">
              <a:latin typeface="Arial" pitchFamily="34" charset="0"/>
            </a:endParaRPr>
          </a:p>
        </p:txBody>
      </p:sp>
      <p:sp>
        <p:nvSpPr>
          <p:cNvPr id="351235" name="Rectangle 2"/>
          <p:cNvSpPr>
            <a:spLocks noGrp="1" noRot="1" noChangeAspect="1" noChangeArrowheads="1" noTextEdit="1"/>
          </p:cNvSpPr>
          <p:nvPr>
            <p:ph type="sldImg" idx="4294967295"/>
          </p:nvPr>
        </p:nvSpPr>
        <p:spPr>
          <a:xfrm>
            <a:off x="638175" y="685800"/>
            <a:ext cx="5581650" cy="3429000"/>
          </a:xfrm>
          <a:ln/>
        </p:spPr>
      </p:sp>
      <p:sp>
        <p:nvSpPr>
          <p:cNvPr id="35123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2EF00BD-E964-4626-9983-A311197B1D83}" type="slidenum">
              <a:rPr lang="en-US" altLang="zh-CN" sz="1200" smtClean="0">
                <a:latin typeface="Arial" pitchFamily="34" charset="0"/>
              </a:rPr>
              <a:pPr eaLnBrk="1" hangingPunct="1"/>
              <a:t>135</a:t>
            </a:fld>
            <a:endParaRPr lang="en-US" altLang="zh-CN" sz="1200" smtClean="0">
              <a:latin typeface="Arial" pitchFamily="34" charset="0"/>
            </a:endParaRPr>
          </a:p>
        </p:txBody>
      </p:sp>
      <p:sp>
        <p:nvSpPr>
          <p:cNvPr id="352259" name="Rectangle 2"/>
          <p:cNvSpPr>
            <a:spLocks noGrp="1" noRot="1" noChangeAspect="1" noChangeArrowheads="1" noTextEdit="1"/>
          </p:cNvSpPr>
          <p:nvPr>
            <p:ph type="sldImg" idx="4294967295"/>
          </p:nvPr>
        </p:nvSpPr>
        <p:spPr>
          <a:xfrm>
            <a:off x="638175" y="685800"/>
            <a:ext cx="5581650" cy="3429000"/>
          </a:xfrm>
          <a:ln/>
        </p:spPr>
      </p:sp>
      <p:sp>
        <p:nvSpPr>
          <p:cNvPr id="35226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4B562578-0671-44A4-9BF4-6EF578EA3DE4}" type="slidenum">
              <a:rPr lang="en-US" altLang="zh-CN" sz="1200" smtClean="0">
                <a:latin typeface="Arial" pitchFamily="34" charset="0"/>
              </a:rPr>
              <a:pPr eaLnBrk="1" hangingPunct="1"/>
              <a:t>136</a:t>
            </a:fld>
            <a:endParaRPr lang="en-US" altLang="zh-CN" sz="1200" smtClean="0">
              <a:latin typeface="Arial" pitchFamily="34" charset="0"/>
            </a:endParaRPr>
          </a:p>
        </p:txBody>
      </p:sp>
      <p:sp>
        <p:nvSpPr>
          <p:cNvPr id="353283" name="Rectangle 2"/>
          <p:cNvSpPr>
            <a:spLocks noGrp="1" noRot="1" noChangeAspect="1" noChangeArrowheads="1" noTextEdit="1"/>
          </p:cNvSpPr>
          <p:nvPr>
            <p:ph type="sldImg" idx="4294967295"/>
          </p:nvPr>
        </p:nvSpPr>
        <p:spPr>
          <a:xfrm>
            <a:off x="638175" y="685800"/>
            <a:ext cx="5581650" cy="3429000"/>
          </a:xfrm>
          <a:ln/>
        </p:spPr>
      </p:sp>
      <p:sp>
        <p:nvSpPr>
          <p:cNvPr id="35328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FCBEDF30-F6AC-4931-93BD-C1473DC70EC7}" type="slidenum">
              <a:rPr lang="en-US" altLang="zh-CN" sz="1200" smtClean="0">
                <a:latin typeface="Arial" pitchFamily="34" charset="0"/>
              </a:rPr>
              <a:pPr eaLnBrk="1" hangingPunct="1"/>
              <a:t>142</a:t>
            </a:fld>
            <a:endParaRPr lang="en-US" altLang="zh-CN" sz="1200" smtClean="0">
              <a:latin typeface="Arial" pitchFamily="34" charset="0"/>
            </a:endParaRPr>
          </a:p>
        </p:txBody>
      </p:sp>
      <p:sp>
        <p:nvSpPr>
          <p:cNvPr id="354307" name="Rectangle 2"/>
          <p:cNvSpPr>
            <a:spLocks noGrp="1" noRot="1" noChangeAspect="1" noChangeArrowheads="1" noTextEdit="1"/>
          </p:cNvSpPr>
          <p:nvPr>
            <p:ph type="sldImg" idx="4294967295"/>
          </p:nvPr>
        </p:nvSpPr>
        <p:spPr>
          <a:xfrm>
            <a:off x="638175" y="685800"/>
            <a:ext cx="5581650" cy="3429000"/>
          </a:xfrm>
          <a:ln/>
        </p:spPr>
      </p:sp>
      <p:sp>
        <p:nvSpPr>
          <p:cNvPr id="35430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A7DA0E44-9009-4441-8F06-CE05D90173EF}" type="slidenum">
              <a:rPr lang="en-US" altLang="zh-CN" sz="1200" smtClean="0">
                <a:latin typeface="Arial" pitchFamily="34" charset="0"/>
              </a:rPr>
              <a:pPr eaLnBrk="1" hangingPunct="1"/>
              <a:t>145</a:t>
            </a:fld>
            <a:endParaRPr lang="en-US" altLang="zh-CN" sz="1200" smtClean="0">
              <a:latin typeface="Arial" pitchFamily="34" charset="0"/>
            </a:endParaRPr>
          </a:p>
        </p:txBody>
      </p:sp>
      <p:sp>
        <p:nvSpPr>
          <p:cNvPr id="355331" name="Rectangle 2"/>
          <p:cNvSpPr>
            <a:spLocks noGrp="1" noRot="1" noChangeAspect="1" noChangeArrowheads="1" noTextEdit="1"/>
          </p:cNvSpPr>
          <p:nvPr>
            <p:ph type="sldImg" idx="4294967295"/>
          </p:nvPr>
        </p:nvSpPr>
        <p:spPr>
          <a:xfrm>
            <a:off x="638175" y="685800"/>
            <a:ext cx="5581650" cy="3429000"/>
          </a:xfrm>
          <a:ln/>
        </p:spPr>
      </p:sp>
      <p:sp>
        <p:nvSpPr>
          <p:cNvPr id="35533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ADA8480-7F42-4CF9-A13D-AF9B6DACA425}" type="slidenum">
              <a:rPr lang="en-US" altLang="zh-CN" sz="1200" smtClean="0">
                <a:latin typeface="Arial" pitchFamily="34" charset="0"/>
              </a:rPr>
              <a:pPr eaLnBrk="1" hangingPunct="1"/>
              <a:t>146</a:t>
            </a:fld>
            <a:endParaRPr lang="en-US" altLang="zh-CN" sz="1200" smtClean="0">
              <a:latin typeface="Arial" pitchFamily="34" charset="0"/>
            </a:endParaRPr>
          </a:p>
        </p:txBody>
      </p:sp>
      <p:sp>
        <p:nvSpPr>
          <p:cNvPr id="356355" name="Rectangle 2"/>
          <p:cNvSpPr>
            <a:spLocks noGrp="1" noRot="1" noChangeAspect="1" noChangeArrowheads="1" noTextEdit="1"/>
          </p:cNvSpPr>
          <p:nvPr>
            <p:ph type="sldImg" idx="4294967295"/>
          </p:nvPr>
        </p:nvSpPr>
        <p:spPr>
          <a:xfrm>
            <a:off x="638175" y="685800"/>
            <a:ext cx="5581650" cy="3429000"/>
          </a:xfrm>
          <a:ln/>
        </p:spPr>
      </p:sp>
      <p:sp>
        <p:nvSpPr>
          <p:cNvPr id="35635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742C483D-47E0-4DF5-8F13-D36C2D381D16}" type="slidenum">
              <a:rPr lang="en-US" altLang="zh-CN" sz="1200" smtClean="0">
                <a:latin typeface="Arial" pitchFamily="34" charset="0"/>
              </a:rPr>
              <a:pPr eaLnBrk="1" hangingPunct="1"/>
              <a:t>147</a:t>
            </a:fld>
            <a:endParaRPr lang="en-US" altLang="zh-CN" sz="1200" smtClean="0">
              <a:latin typeface="Arial" pitchFamily="34" charset="0"/>
            </a:endParaRPr>
          </a:p>
        </p:txBody>
      </p:sp>
      <p:sp>
        <p:nvSpPr>
          <p:cNvPr id="357379" name="Rectangle 2"/>
          <p:cNvSpPr>
            <a:spLocks noGrp="1" noRot="1" noChangeAspect="1" noChangeArrowheads="1" noTextEdit="1"/>
          </p:cNvSpPr>
          <p:nvPr>
            <p:ph type="sldImg" idx="4294967295"/>
          </p:nvPr>
        </p:nvSpPr>
        <p:spPr>
          <a:xfrm>
            <a:off x="638175" y="685800"/>
            <a:ext cx="5581650" cy="3429000"/>
          </a:xfrm>
          <a:ln/>
        </p:spPr>
      </p:sp>
      <p:sp>
        <p:nvSpPr>
          <p:cNvPr id="35738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519EB69-2C96-4F57-B8ED-A5E3A0845E9B}" type="slidenum">
              <a:rPr lang="en-US" altLang="zh-CN" sz="1200" smtClean="0">
                <a:latin typeface="Arial" pitchFamily="34" charset="0"/>
              </a:rPr>
              <a:pPr eaLnBrk="1" hangingPunct="1"/>
              <a:t>148</a:t>
            </a:fld>
            <a:endParaRPr lang="en-US" altLang="zh-CN" sz="1200" smtClean="0">
              <a:latin typeface="Arial" pitchFamily="34" charset="0"/>
            </a:endParaRPr>
          </a:p>
        </p:txBody>
      </p:sp>
      <p:sp>
        <p:nvSpPr>
          <p:cNvPr id="358403" name="Rectangle 2"/>
          <p:cNvSpPr>
            <a:spLocks noGrp="1" noRot="1" noChangeAspect="1" noChangeArrowheads="1" noTextEdit="1"/>
          </p:cNvSpPr>
          <p:nvPr>
            <p:ph type="sldImg" idx="4294967295"/>
          </p:nvPr>
        </p:nvSpPr>
        <p:spPr>
          <a:xfrm>
            <a:off x="638175" y="685800"/>
            <a:ext cx="5581650" cy="3429000"/>
          </a:xfrm>
          <a:ln/>
        </p:spPr>
      </p:sp>
      <p:sp>
        <p:nvSpPr>
          <p:cNvPr id="35840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95D3B94-5628-46B3-A5ED-D9ADE681FB19}" type="slidenum">
              <a:rPr lang="en-US" altLang="zh-CN" sz="1200" smtClean="0">
                <a:latin typeface="Arial" pitchFamily="34" charset="0"/>
              </a:rPr>
              <a:pPr eaLnBrk="1" hangingPunct="1"/>
              <a:t>149</a:t>
            </a:fld>
            <a:endParaRPr lang="en-US" altLang="zh-CN" sz="1200" smtClean="0">
              <a:latin typeface="Arial" pitchFamily="34" charset="0"/>
            </a:endParaRPr>
          </a:p>
        </p:txBody>
      </p:sp>
      <p:sp>
        <p:nvSpPr>
          <p:cNvPr id="360451" name="Rectangle 2"/>
          <p:cNvSpPr>
            <a:spLocks noGrp="1" noRot="1" noChangeAspect="1" noChangeArrowheads="1" noTextEdit="1"/>
          </p:cNvSpPr>
          <p:nvPr>
            <p:ph type="sldImg" idx="4294967295"/>
          </p:nvPr>
        </p:nvSpPr>
        <p:spPr>
          <a:xfrm>
            <a:off x="638175" y="685800"/>
            <a:ext cx="5581650" cy="3429000"/>
          </a:xfrm>
          <a:ln/>
        </p:spPr>
      </p:sp>
      <p:sp>
        <p:nvSpPr>
          <p:cNvPr id="36045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C2D33821-8136-4902-8C4A-D66C29E1872D}" type="slidenum">
              <a:rPr lang="en-US" altLang="zh-CN" sz="1200" smtClean="0">
                <a:latin typeface="Arial" pitchFamily="34" charset="0"/>
              </a:rPr>
              <a:pPr eaLnBrk="1" hangingPunct="1"/>
              <a:t>10</a:t>
            </a:fld>
            <a:endParaRPr lang="en-US" altLang="zh-CN" sz="1200" smtClean="0">
              <a:latin typeface="Arial" pitchFamily="34" charset="0"/>
            </a:endParaRPr>
          </a:p>
        </p:txBody>
      </p:sp>
      <p:sp>
        <p:nvSpPr>
          <p:cNvPr id="257027" name="Rectangle 2"/>
          <p:cNvSpPr>
            <a:spLocks noGrp="1" noRot="1" noChangeAspect="1" noChangeArrowheads="1" noTextEdit="1"/>
          </p:cNvSpPr>
          <p:nvPr>
            <p:ph type="sldImg" idx="4294967295"/>
          </p:nvPr>
        </p:nvSpPr>
        <p:spPr>
          <a:xfrm>
            <a:off x="638175" y="685800"/>
            <a:ext cx="5581650" cy="3429000"/>
          </a:xfrm>
          <a:ln/>
        </p:spPr>
      </p:sp>
      <p:sp>
        <p:nvSpPr>
          <p:cNvPr id="25702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8DE2F79C-1448-40C3-AA25-25C4565F054E}" type="slidenum">
              <a:rPr lang="en-US" altLang="zh-CN" sz="1200" smtClean="0">
                <a:latin typeface="Arial" pitchFamily="34" charset="0"/>
              </a:rPr>
              <a:pPr eaLnBrk="1" hangingPunct="1"/>
              <a:t>150</a:t>
            </a:fld>
            <a:endParaRPr lang="en-US" altLang="zh-CN" sz="1200" smtClean="0">
              <a:latin typeface="Arial" pitchFamily="34" charset="0"/>
            </a:endParaRPr>
          </a:p>
        </p:txBody>
      </p:sp>
      <p:sp>
        <p:nvSpPr>
          <p:cNvPr id="363523" name="Rectangle 2"/>
          <p:cNvSpPr>
            <a:spLocks noGrp="1" noRot="1" noChangeAspect="1" noChangeArrowheads="1" noTextEdit="1"/>
          </p:cNvSpPr>
          <p:nvPr>
            <p:ph type="sldImg" idx="4294967295"/>
          </p:nvPr>
        </p:nvSpPr>
        <p:spPr>
          <a:xfrm>
            <a:off x="638175" y="685800"/>
            <a:ext cx="5581650" cy="3429000"/>
          </a:xfrm>
          <a:ln/>
        </p:spPr>
      </p:sp>
      <p:sp>
        <p:nvSpPr>
          <p:cNvPr id="36352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B7EE570B-6242-496E-AFA9-BBF3A2D48B88}" type="slidenum">
              <a:rPr lang="en-US" altLang="zh-CN" sz="1200" smtClean="0">
                <a:latin typeface="Arial" pitchFamily="34" charset="0"/>
              </a:rPr>
              <a:pPr eaLnBrk="1" hangingPunct="1"/>
              <a:t>151</a:t>
            </a:fld>
            <a:endParaRPr lang="en-US" altLang="zh-CN" sz="1200" smtClean="0">
              <a:latin typeface="Arial" pitchFamily="34" charset="0"/>
            </a:endParaRPr>
          </a:p>
        </p:txBody>
      </p:sp>
      <p:sp>
        <p:nvSpPr>
          <p:cNvPr id="364547" name="Rectangle 2"/>
          <p:cNvSpPr>
            <a:spLocks noGrp="1" noRot="1" noChangeAspect="1" noChangeArrowheads="1" noTextEdit="1"/>
          </p:cNvSpPr>
          <p:nvPr>
            <p:ph type="sldImg" idx="4294967295"/>
          </p:nvPr>
        </p:nvSpPr>
        <p:spPr>
          <a:xfrm>
            <a:off x="638175" y="685800"/>
            <a:ext cx="5581650" cy="3429000"/>
          </a:xfrm>
          <a:ln/>
        </p:spPr>
      </p:sp>
      <p:sp>
        <p:nvSpPr>
          <p:cNvPr id="36454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fld id="{E5C122FB-2E55-4629-B43E-D1DF8EC0E539}" type="slidenum">
              <a:rPr lang="en-US" altLang="zh-CN" sz="1200" smtClean="0">
                <a:latin typeface="Arial" pitchFamily="34" charset="0"/>
              </a:rPr>
              <a:pPr eaLnBrk="1" hangingPunct="1"/>
              <a:t>152</a:t>
            </a:fld>
            <a:endParaRPr lang="en-US" altLang="zh-CN" sz="1200" smtClean="0">
              <a:latin typeface="Arial" pitchFamily="34" charset="0"/>
            </a:endParaRPr>
          </a:p>
        </p:txBody>
      </p:sp>
      <p:sp>
        <p:nvSpPr>
          <p:cNvPr id="366595" name="Rectangle 2"/>
          <p:cNvSpPr>
            <a:spLocks noGrp="1" noRot="1" noChangeAspect="1" noChangeArrowheads="1" noTextEdit="1"/>
          </p:cNvSpPr>
          <p:nvPr>
            <p:ph type="sldImg" idx="4294967295"/>
          </p:nvPr>
        </p:nvSpPr>
        <p:spPr>
          <a:xfrm>
            <a:off x="638175" y="685800"/>
            <a:ext cx="5581650" cy="3429000"/>
          </a:xfrm>
          <a:ln/>
        </p:spPr>
      </p:sp>
      <p:sp>
        <p:nvSpPr>
          <p:cNvPr id="36659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0997000"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5612" name="Rectangle 12"/>
          <p:cNvSpPr>
            <a:spLocks noGrp="1" noChangeArrowheads="1"/>
          </p:cNvSpPr>
          <p:nvPr>
            <p:ph type="ctrTitle"/>
          </p:nvPr>
        </p:nvSpPr>
        <p:spPr>
          <a:xfrm>
            <a:off x="1209186" y="1676400"/>
            <a:ext cx="9487457" cy="1462088"/>
          </a:xfrm>
        </p:spPr>
        <p:txBody>
          <a:bodyPr/>
          <a:lstStyle>
            <a:lvl1pPr>
              <a:defRPr/>
            </a:lvl1pPr>
          </a:lstStyle>
          <a:p>
            <a:r>
              <a:rPr lang="zh-CN" altLang="en-US" noProof="1"/>
              <a:t>单击此处编辑母版标题样式</a:t>
            </a:r>
          </a:p>
        </p:txBody>
      </p:sp>
      <p:sp>
        <p:nvSpPr>
          <p:cNvPr id="25613" name="Rectangle 13"/>
          <p:cNvSpPr>
            <a:spLocks noGrp="1" noChangeArrowheads="1"/>
          </p:cNvSpPr>
          <p:nvPr>
            <p:ph type="subTitle" idx="1"/>
          </p:nvPr>
        </p:nvSpPr>
        <p:spPr>
          <a:xfrm>
            <a:off x="1674258" y="3886200"/>
            <a:ext cx="7813199"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4" name="Rectangle 14"/>
          <p:cNvSpPr>
            <a:spLocks noGrp="1" noChangeArrowheads="1"/>
          </p:cNvSpPr>
          <p:nvPr>
            <p:ph type="dt" sz="half" idx="10"/>
          </p:nvPr>
        </p:nvSpPr>
        <p:spPr>
          <a:xfrm>
            <a:off x="1209186" y="6248400"/>
            <a:ext cx="2325357" cy="457200"/>
          </a:xfrm>
        </p:spPr>
        <p:txBody>
          <a:bodyPr/>
          <a:lstStyle>
            <a:lvl1pPr>
              <a:defRPr>
                <a:solidFill>
                  <a:schemeClr val="bg2"/>
                </a:solidFill>
              </a:defRPr>
            </a:lvl1pPr>
          </a:lstStyle>
          <a:p>
            <a:pPr>
              <a:defRPr/>
            </a:pPr>
            <a:endParaRPr lang="en-US" altLang="zh-CN"/>
          </a:p>
        </p:txBody>
      </p:sp>
    </p:spTree>
    <p:extLst>
      <p:ext uri="{BB962C8B-B14F-4D97-AF65-F5344CB8AC3E}">
        <p14:creationId xmlns:p14="http://schemas.microsoft.com/office/powerpoint/2010/main" val="13307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06817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506931" y="214316"/>
            <a:ext cx="2410619" cy="5673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273134" y="214316"/>
            <a:ext cx="7047769" cy="5673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235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0997000"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5612" name="Rectangle 12"/>
          <p:cNvSpPr>
            <a:spLocks noGrp="1" noChangeArrowheads="1"/>
          </p:cNvSpPr>
          <p:nvPr>
            <p:ph type="ctrTitle"/>
          </p:nvPr>
        </p:nvSpPr>
        <p:spPr>
          <a:xfrm>
            <a:off x="1209186" y="1676400"/>
            <a:ext cx="9487457" cy="1462088"/>
          </a:xfrm>
        </p:spPr>
        <p:txBody>
          <a:bodyPr/>
          <a:lstStyle>
            <a:lvl1pPr>
              <a:defRPr/>
            </a:lvl1pPr>
          </a:lstStyle>
          <a:p>
            <a:r>
              <a:rPr lang="zh-CN" altLang="en-US" noProof="1"/>
              <a:t>单击此处编辑母版标题样式</a:t>
            </a:r>
          </a:p>
        </p:txBody>
      </p:sp>
      <p:sp>
        <p:nvSpPr>
          <p:cNvPr id="25613" name="Rectangle 13"/>
          <p:cNvSpPr>
            <a:spLocks noGrp="1" noChangeArrowheads="1"/>
          </p:cNvSpPr>
          <p:nvPr>
            <p:ph type="subTitle" idx="1"/>
          </p:nvPr>
        </p:nvSpPr>
        <p:spPr>
          <a:xfrm>
            <a:off x="1674258" y="3886200"/>
            <a:ext cx="7813199"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4" name="Rectangle 14"/>
          <p:cNvSpPr>
            <a:spLocks noGrp="1" noChangeArrowheads="1"/>
          </p:cNvSpPr>
          <p:nvPr>
            <p:ph type="dt" sz="half" idx="10"/>
          </p:nvPr>
        </p:nvSpPr>
        <p:spPr>
          <a:xfrm>
            <a:off x="1209186" y="6248400"/>
            <a:ext cx="2325357" cy="457200"/>
          </a:xfrm>
        </p:spPr>
        <p:txBody>
          <a:bodyPr/>
          <a:lstStyle>
            <a:lvl1pPr>
              <a:defRPr>
                <a:solidFill>
                  <a:schemeClr val="bg2"/>
                </a:solidFill>
              </a:defRPr>
            </a:lvl1pPr>
          </a:lstStyle>
          <a:p>
            <a:pPr>
              <a:defRPr/>
            </a:pPr>
            <a:endParaRPr lang="en-US" altLang="zh-CN"/>
          </a:p>
        </p:txBody>
      </p:sp>
    </p:spTree>
    <p:extLst>
      <p:ext uri="{BB962C8B-B14F-4D97-AF65-F5344CB8AC3E}">
        <p14:creationId xmlns:p14="http://schemas.microsoft.com/office/powerpoint/2010/main" val="3671199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70417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1698" y="4406903"/>
            <a:ext cx="9487457"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698" y="2906713"/>
            <a:ext cx="948745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13348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273134"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09876"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890213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58087" y="274638"/>
            <a:ext cx="10045542"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558086" y="1535113"/>
            <a:ext cx="493169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558086" y="2174875"/>
            <a:ext cx="493169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5669996" y="1535113"/>
            <a:ext cx="49336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5669996" y="2174875"/>
            <a:ext cx="49336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42470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69069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181696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8087" y="273050"/>
            <a:ext cx="3672127"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363920" y="273053"/>
            <a:ext cx="623970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558087" y="1435103"/>
            <a:ext cx="367212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5851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78287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87775" y="4800600"/>
            <a:ext cx="6697028"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187775" y="612775"/>
            <a:ext cx="66970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187775" y="5367338"/>
            <a:ext cx="66970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07691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53365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506931" y="214316"/>
            <a:ext cx="2410619" cy="5673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273134" y="214316"/>
            <a:ext cx="7047769" cy="5673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90431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0997000"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5612" name="Rectangle 12"/>
          <p:cNvSpPr>
            <a:spLocks noGrp="1" noChangeArrowheads="1"/>
          </p:cNvSpPr>
          <p:nvPr>
            <p:ph type="ctrTitle"/>
          </p:nvPr>
        </p:nvSpPr>
        <p:spPr>
          <a:xfrm>
            <a:off x="1209186" y="1676400"/>
            <a:ext cx="9487457" cy="1462088"/>
          </a:xfrm>
        </p:spPr>
        <p:txBody>
          <a:bodyPr/>
          <a:lstStyle>
            <a:lvl1pPr>
              <a:defRPr/>
            </a:lvl1pPr>
          </a:lstStyle>
          <a:p>
            <a:r>
              <a:rPr lang="zh-CN" altLang="en-US" noProof="1"/>
              <a:t>单击此处编辑母版标题样式</a:t>
            </a:r>
          </a:p>
        </p:txBody>
      </p:sp>
      <p:sp>
        <p:nvSpPr>
          <p:cNvPr id="25613" name="Rectangle 13"/>
          <p:cNvSpPr>
            <a:spLocks noGrp="1" noChangeArrowheads="1"/>
          </p:cNvSpPr>
          <p:nvPr>
            <p:ph type="subTitle" idx="1"/>
          </p:nvPr>
        </p:nvSpPr>
        <p:spPr>
          <a:xfrm>
            <a:off x="1674258" y="3886200"/>
            <a:ext cx="7813199"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4" name="Rectangle 14"/>
          <p:cNvSpPr>
            <a:spLocks noGrp="1" noChangeArrowheads="1"/>
          </p:cNvSpPr>
          <p:nvPr>
            <p:ph type="dt" sz="half" idx="10"/>
          </p:nvPr>
        </p:nvSpPr>
        <p:spPr>
          <a:xfrm>
            <a:off x="1209186" y="6248400"/>
            <a:ext cx="2325357" cy="457200"/>
          </a:xfrm>
        </p:spPr>
        <p:txBody>
          <a:bodyPr/>
          <a:lstStyle>
            <a:lvl1pPr>
              <a:defRPr>
                <a:solidFill>
                  <a:schemeClr val="bg2"/>
                </a:solidFill>
              </a:defRPr>
            </a:lvl1pPr>
          </a:lstStyle>
          <a:p>
            <a:pPr>
              <a:defRPr/>
            </a:pPr>
            <a:endParaRPr lang="en-US" altLang="zh-CN"/>
          </a:p>
        </p:txBody>
      </p:sp>
    </p:spTree>
    <p:extLst>
      <p:ext uri="{BB962C8B-B14F-4D97-AF65-F5344CB8AC3E}">
        <p14:creationId xmlns:p14="http://schemas.microsoft.com/office/powerpoint/2010/main" val="3432381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89635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1698" y="4406903"/>
            <a:ext cx="9487457"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698" y="2906713"/>
            <a:ext cx="948745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86858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273134"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09876"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5689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58087" y="274638"/>
            <a:ext cx="10045542"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558086" y="1535113"/>
            <a:ext cx="493169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558086" y="2174875"/>
            <a:ext cx="493169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5669996" y="1535113"/>
            <a:ext cx="49336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5669996" y="2174875"/>
            <a:ext cx="49336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89914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599563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1522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1698" y="4406903"/>
            <a:ext cx="9487457"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698" y="2906713"/>
            <a:ext cx="948745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969481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8087" y="273050"/>
            <a:ext cx="3672127"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363920" y="273053"/>
            <a:ext cx="623970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558087" y="1435103"/>
            <a:ext cx="367212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59862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87775" y="4800600"/>
            <a:ext cx="6697028"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187775" y="612775"/>
            <a:ext cx="66970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187775" y="5367338"/>
            <a:ext cx="66970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88667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2425001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506931" y="214316"/>
            <a:ext cx="2410619" cy="5673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273134" y="214316"/>
            <a:ext cx="7047769" cy="5673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50104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0997000"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5612" name="Rectangle 12"/>
          <p:cNvSpPr>
            <a:spLocks noGrp="1" noChangeArrowheads="1"/>
          </p:cNvSpPr>
          <p:nvPr>
            <p:ph type="ctrTitle"/>
          </p:nvPr>
        </p:nvSpPr>
        <p:spPr>
          <a:xfrm>
            <a:off x="1209186" y="1676400"/>
            <a:ext cx="9487457" cy="1462088"/>
          </a:xfrm>
        </p:spPr>
        <p:txBody>
          <a:bodyPr/>
          <a:lstStyle>
            <a:lvl1pPr>
              <a:defRPr/>
            </a:lvl1pPr>
          </a:lstStyle>
          <a:p>
            <a:r>
              <a:rPr lang="zh-CN" altLang="en-US" noProof="1"/>
              <a:t>单击此处编辑母版标题样式</a:t>
            </a:r>
          </a:p>
        </p:txBody>
      </p:sp>
      <p:sp>
        <p:nvSpPr>
          <p:cNvPr id="25613" name="Rectangle 13"/>
          <p:cNvSpPr>
            <a:spLocks noGrp="1" noChangeArrowheads="1"/>
          </p:cNvSpPr>
          <p:nvPr>
            <p:ph type="subTitle" idx="1"/>
          </p:nvPr>
        </p:nvSpPr>
        <p:spPr>
          <a:xfrm>
            <a:off x="1674258" y="3886200"/>
            <a:ext cx="7813199"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4" name="Rectangle 14"/>
          <p:cNvSpPr>
            <a:spLocks noGrp="1" noChangeArrowheads="1"/>
          </p:cNvSpPr>
          <p:nvPr>
            <p:ph type="dt" sz="half" idx="10"/>
          </p:nvPr>
        </p:nvSpPr>
        <p:spPr>
          <a:xfrm>
            <a:off x="1209186" y="6248400"/>
            <a:ext cx="2325357" cy="457200"/>
          </a:xfrm>
        </p:spPr>
        <p:txBody>
          <a:bodyPr/>
          <a:lstStyle>
            <a:lvl1pPr>
              <a:defRPr>
                <a:solidFill>
                  <a:schemeClr val="bg2"/>
                </a:solidFill>
              </a:defRPr>
            </a:lvl1pPr>
          </a:lstStyle>
          <a:p>
            <a:pPr>
              <a:defRPr/>
            </a:pPr>
            <a:endParaRPr lang="en-US" altLang="zh-CN"/>
          </a:p>
        </p:txBody>
      </p:sp>
    </p:spTree>
    <p:extLst>
      <p:ext uri="{BB962C8B-B14F-4D97-AF65-F5344CB8AC3E}">
        <p14:creationId xmlns:p14="http://schemas.microsoft.com/office/powerpoint/2010/main" val="5726021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582090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1698" y="4406903"/>
            <a:ext cx="9487457"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698" y="2906713"/>
            <a:ext cx="948745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926469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273134"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09876"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9277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58087" y="274638"/>
            <a:ext cx="10045542"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558086" y="1535113"/>
            <a:ext cx="493169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558086" y="2174875"/>
            <a:ext cx="493169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5669996" y="1535113"/>
            <a:ext cx="49336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5669996" y="2174875"/>
            <a:ext cx="49336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943563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42250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273134"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09876"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53416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713110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8087" y="273050"/>
            <a:ext cx="3672127"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363920" y="273053"/>
            <a:ext cx="623970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558087" y="1435103"/>
            <a:ext cx="367212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273466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87775" y="4800600"/>
            <a:ext cx="6697028"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187775" y="612775"/>
            <a:ext cx="66970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187775" y="5367338"/>
            <a:ext cx="66970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04473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724216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506931" y="214316"/>
            <a:ext cx="2410619" cy="5673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273134" y="214316"/>
            <a:ext cx="7047769" cy="5673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067928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0997000"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5612" name="Rectangle 12"/>
          <p:cNvSpPr>
            <a:spLocks noGrp="1" noChangeArrowheads="1"/>
          </p:cNvSpPr>
          <p:nvPr>
            <p:ph type="ctrTitle"/>
          </p:nvPr>
        </p:nvSpPr>
        <p:spPr>
          <a:xfrm>
            <a:off x="1209186" y="1676400"/>
            <a:ext cx="9487457" cy="1462088"/>
          </a:xfrm>
        </p:spPr>
        <p:txBody>
          <a:bodyPr/>
          <a:lstStyle>
            <a:lvl1pPr>
              <a:defRPr/>
            </a:lvl1pPr>
          </a:lstStyle>
          <a:p>
            <a:r>
              <a:rPr lang="zh-CN" altLang="en-US" noProof="1"/>
              <a:t>单击此处编辑母版标题样式</a:t>
            </a:r>
          </a:p>
        </p:txBody>
      </p:sp>
      <p:sp>
        <p:nvSpPr>
          <p:cNvPr id="25613" name="Rectangle 13"/>
          <p:cNvSpPr>
            <a:spLocks noGrp="1" noChangeArrowheads="1"/>
          </p:cNvSpPr>
          <p:nvPr>
            <p:ph type="subTitle" idx="1"/>
          </p:nvPr>
        </p:nvSpPr>
        <p:spPr>
          <a:xfrm>
            <a:off x="1674258" y="3886200"/>
            <a:ext cx="7813199"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4" name="Rectangle 14"/>
          <p:cNvSpPr>
            <a:spLocks noGrp="1" noChangeArrowheads="1"/>
          </p:cNvSpPr>
          <p:nvPr>
            <p:ph type="dt" sz="half" idx="10"/>
          </p:nvPr>
        </p:nvSpPr>
        <p:spPr>
          <a:xfrm>
            <a:off x="1209186" y="6248400"/>
            <a:ext cx="2325357" cy="457200"/>
          </a:xfrm>
        </p:spPr>
        <p:txBody>
          <a:bodyPr/>
          <a:lstStyle>
            <a:lvl1pPr>
              <a:defRPr>
                <a:solidFill>
                  <a:schemeClr val="bg2"/>
                </a:solidFill>
              </a:defRPr>
            </a:lvl1pPr>
          </a:lstStyle>
          <a:p>
            <a:pPr>
              <a:defRPr/>
            </a:pPr>
            <a:endParaRPr lang="en-US" altLang="zh-CN"/>
          </a:p>
        </p:txBody>
      </p:sp>
    </p:spTree>
    <p:extLst>
      <p:ext uri="{BB962C8B-B14F-4D97-AF65-F5344CB8AC3E}">
        <p14:creationId xmlns:p14="http://schemas.microsoft.com/office/powerpoint/2010/main" val="29976662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567383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1698" y="4406903"/>
            <a:ext cx="9487457"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698" y="2906713"/>
            <a:ext cx="948745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88840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273134"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09876"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192498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58087" y="274638"/>
            <a:ext cx="10045542"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558086" y="1535113"/>
            <a:ext cx="493169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558086" y="2174875"/>
            <a:ext cx="493169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5669996" y="1535113"/>
            <a:ext cx="49336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5669996" y="2174875"/>
            <a:ext cx="49336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2672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58087" y="274638"/>
            <a:ext cx="10045542"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558086" y="1535113"/>
            <a:ext cx="493169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558086" y="2174875"/>
            <a:ext cx="493169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5669996" y="1535113"/>
            <a:ext cx="49336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5669996" y="2174875"/>
            <a:ext cx="49336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792722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69862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281271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8087" y="273050"/>
            <a:ext cx="3672127"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363920" y="273053"/>
            <a:ext cx="623970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558087" y="1435103"/>
            <a:ext cx="367212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761220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87775" y="4800600"/>
            <a:ext cx="6697028"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187775" y="612775"/>
            <a:ext cx="66970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187775" y="5367338"/>
            <a:ext cx="66970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817820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264965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506931" y="214316"/>
            <a:ext cx="2410619" cy="5673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273134" y="214316"/>
            <a:ext cx="7047769" cy="5673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087285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0997000"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5612" name="Rectangle 12"/>
          <p:cNvSpPr>
            <a:spLocks noGrp="1" noChangeArrowheads="1"/>
          </p:cNvSpPr>
          <p:nvPr>
            <p:ph type="ctrTitle"/>
          </p:nvPr>
        </p:nvSpPr>
        <p:spPr>
          <a:xfrm>
            <a:off x="1209186" y="1676400"/>
            <a:ext cx="9487457" cy="1462088"/>
          </a:xfrm>
        </p:spPr>
        <p:txBody>
          <a:bodyPr/>
          <a:lstStyle>
            <a:lvl1pPr>
              <a:defRPr/>
            </a:lvl1pPr>
          </a:lstStyle>
          <a:p>
            <a:r>
              <a:rPr lang="zh-CN" altLang="en-US" noProof="1"/>
              <a:t>单击此处编辑母版标题样式</a:t>
            </a:r>
          </a:p>
        </p:txBody>
      </p:sp>
      <p:sp>
        <p:nvSpPr>
          <p:cNvPr id="25613" name="Rectangle 13"/>
          <p:cNvSpPr>
            <a:spLocks noGrp="1" noChangeArrowheads="1"/>
          </p:cNvSpPr>
          <p:nvPr>
            <p:ph type="subTitle" idx="1"/>
          </p:nvPr>
        </p:nvSpPr>
        <p:spPr>
          <a:xfrm>
            <a:off x="1674258" y="3886200"/>
            <a:ext cx="7813199"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4" name="Rectangle 14"/>
          <p:cNvSpPr>
            <a:spLocks noGrp="1" noChangeArrowheads="1"/>
          </p:cNvSpPr>
          <p:nvPr>
            <p:ph type="dt" sz="half" idx="10"/>
          </p:nvPr>
        </p:nvSpPr>
        <p:spPr>
          <a:xfrm>
            <a:off x="1209186" y="6248400"/>
            <a:ext cx="2325357" cy="457200"/>
          </a:xfrm>
        </p:spPr>
        <p:txBody>
          <a:bodyPr/>
          <a:lstStyle>
            <a:lvl1pPr>
              <a:defRPr>
                <a:solidFill>
                  <a:schemeClr val="bg2"/>
                </a:solidFill>
              </a:defRPr>
            </a:lvl1pPr>
          </a:lstStyle>
          <a:p>
            <a:pPr>
              <a:defRPr/>
            </a:pPr>
            <a:endParaRPr lang="en-US" altLang="zh-CN"/>
          </a:p>
        </p:txBody>
      </p:sp>
    </p:spTree>
    <p:extLst>
      <p:ext uri="{BB962C8B-B14F-4D97-AF65-F5344CB8AC3E}">
        <p14:creationId xmlns:p14="http://schemas.microsoft.com/office/powerpoint/2010/main" val="10421970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957375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1698" y="4406903"/>
            <a:ext cx="9487457"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698" y="2906713"/>
            <a:ext cx="948745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446093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273134"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09876"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3236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06395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58087" y="274638"/>
            <a:ext cx="10045542"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558086" y="1535113"/>
            <a:ext cx="493169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558086" y="2174875"/>
            <a:ext cx="493169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5669996" y="1535113"/>
            <a:ext cx="49336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5669996" y="2174875"/>
            <a:ext cx="49336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023273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0046205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275040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8087" y="273050"/>
            <a:ext cx="3672127"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363920" y="273053"/>
            <a:ext cx="623970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558087" y="1435103"/>
            <a:ext cx="367212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894245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87775" y="4800600"/>
            <a:ext cx="6697028"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187775" y="612775"/>
            <a:ext cx="66970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187775" y="5367338"/>
            <a:ext cx="66970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325873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44919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506931" y="214316"/>
            <a:ext cx="2410619" cy="5673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273134" y="214316"/>
            <a:ext cx="7047769" cy="5673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312867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0997000"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5612" name="Rectangle 12"/>
          <p:cNvSpPr>
            <a:spLocks noGrp="1" noChangeArrowheads="1"/>
          </p:cNvSpPr>
          <p:nvPr>
            <p:ph type="ctrTitle"/>
          </p:nvPr>
        </p:nvSpPr>
        <p:spPr>
          <a:xfrm>
            <a:off x="1209186" y="1676400"/>
            <a:ext cx="9487457" cy="1462088"/>
          </a:xfrm>
        </p:spPr>
        <p:txBody>
          <a:bodyPr/>
          <a:lstStyle>
            <a:lvl1pPr>
              <a:defRPr/>
            </a:lvl1pPr>
          </a:lstStyle>
          <a:p>
            <a:r>
              <a:rPr lang="zh-CN" altLang="en-US" noProof="1"/>
              <a:t>单击此处编辑母版标题样式</a:t>
            </a:r>
          </a:p>
        </p:txBody>
      </p:sp>
      <p:sp>
        <p:nvSpPr>
          <p:cNvPr id="25613" name="Rectangle 13"/>
          <p:cNvSpPr>
            <a:spLocks noGrp="1" noChangeArrowheads="1"/>
          </p:cNvSpPr>
          <p:nvPr>
            <p:ph type="subTitle" idx="1"/>
          </p:nvPr>
        </p:nvSpPr>
        <p:spPr>
          <a:xfrm>
            <a:off x="1674258" y="3886200"/>
            <a:ext cx="7813199"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4" name="Rectangle 14"/>
          <p:cNvSpPr>
            <a:spLocks noGrp="1" noChangeArrowheads="1"/>
          </p:cNvSpPr>
          <p:nvPr>
            <p:ph type="dt" sz="half" idx="10"/>
          </p:nvPr>
        </p:nvSpPr>
        <p:spPr>
          <a:xfrm>
            <a:off x="1209186" y="6248400"/>
            <a:ext cx="2325357" cy="457200"/>
          </a:xfrm>
        </p:spPr>
        <p:txBody>
          <a:bodyPr/>
          <a:lstStyle>
            <a:lvl1pPr>
              <a:defRPr>
                <a:solidFill>
                  <a:schemeClr val="bg2"/>
                </a:solidFill>
              </a:defRPr>
            </a:lvl1pPr>
          </a:lstStyle>
          <a:p>
            <a:pPr>
              <a:defRPr/>
            </a:pPr>
            <a:endParaRPr lang="en-US" altLang="zh-CN"/>
          </a:p>
        </p:txBody>
      </p:sp>
    </p:spTree>
    <p:extLst>
      <p:ext uri="{BB962C8B-B14F-4D97-AF65-F5344CB8AC3E}">
        <p14:creationId xmlns:p14="http://schemas.microsoft.com/office/powerpoint/2010/main" val="20198370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677651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1698" y="4406903"/>
            <a:ext cx="9487457"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698" y="2906713"/>
            <a:ext cx="948745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9554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475822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273134"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09876"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973048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58087" y="274638"/>
            <a:ext cx="10045542"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558086" y="1535113"/>
            <a:ext cx="493169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558086" y="2174875"/>
            <a:ext cx="493169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5669996" y="1535113"/>
            <a:ext cx="49336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5669996" y="2174875"/>
            <a:ext cx="49336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740533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393036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2227464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8087" y="273050"/>
            <a:ext cx="3672127"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363920" y="273053"/>
            <a:ext cx="623970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558087" y="1435103"/>
            <a:ext cx="367212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8332404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87775" y="4800600"/>
            <a:ext cx="6697028"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187775" y="612775"/>
            <a:ext cx="66970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187775" y="5367338"/>
            <a:ext cx="66970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40834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6212653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506931" y="214316"/>
            <a:ext cx="2410619" cy="5673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273134" y="214316"/>
            <a:ext cx="7047769" cy="5673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055412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3"/>
            <a:ext cx="10997000"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5612" name="Rectangle 12"/>
          <p:cNvSpPr>
            <a:spLocks noGrp="1" noChangeArrowheads="1"/>
          </p:cNvSpPr>
          <p:nvPr>
            <p:ph type="ctrTitle"/>
          </p:nvPr>
        </p:nvSpPr>
        <p:spPr>
          <a:xfrm>
            <a:off x="1209186" y="1676400"/>
            <a:ext cx="9487457" cy="1462088"/>
          </a:xfrm>
        </p:spPr>
        <p:txBody>
          <a:bodyPr/>
          <a:lstStyle>
            <a:lvl1pPr>
              <a:defRPr/>
            </a:lvl1pPr>
          </a:lstStyle>
          <a:p>
            <a:r>
              <a:rPr lang="zh-CN" altLang="en-US" noProof="1"/>
              <a:t>单击此处编辑母版标题样式</a:t>
            </a:r>
          </a:p>
        </p:txBody>
      </p:sp>
      <p:sp>
        <p:nvSpPr>
          <p:cNvPr id="25613" name="Rectangle 13"/>
          <p:cNvSpPr>
            <a:spLocks noGrp="1" noChangeArrowheads="1"/>
          </p:cNvSpPr>
          <p:nvPr>
            <p:ph type="subTitle" idx="1"/>
          </p:nvPr>
        </p:nvSpPr>
        <p:spPr>
          <a:xfrm>
            <a:off x="1674258" y="3886200"/>
            <a:ext cx="7813199"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4" name="Rectangle 14"/>
          <p:cNvSpPr>
            <a:spLocks noGrp="1" noChangeArrowheads="1"/>
          </p:cNvSpPr>
          <p:nvPr>
            <p:ph type="dt" sz="half" idx="10"/>
          </p:nvPr>
        </p:nvSpPr>
        <p:spPr>
          <a:xfrm>
            <a:off x="1209186" y="6248400"/>
            <a:ext cx="2325357" cy="457200"/>
          </a:xfrm>
        </p:spPr>
        <p:txBody>
          <a:bodyPr/>
          <a:lstStyle>
            <a:lvl1pPr>
              <a:defRPr>
                <a:solidFill>
                  <a:schemeClr val="bg2"/>
                </a:solidFill>
              </a:defRPr>
            </a:lvl1pPr>
          </a:lstStyle>
          <a:p>
            <a:pPr>
              <a:defRPr/>
            </a:pPr>
            <a:endParaRPr lang="en-US" altLang="zh-CN"/>
          </a:p>
        </p:txBody>
      </p:sp>
    </p:spTree>
    <p:extLst>
      <p:ext uri="{BB962C8B-B14F-4D97-AF65-F5344CB8AC3E}">
        <p14:creationId xmlns:p14="http://schemas.microsoft.com/office/powerpoint/2010/main" val="3584917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62227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8087" y="273050"/>
            <a:ext cx="3672127"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363920" y="273053"/>
            <a:ext cx="623970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558087" y="1435103"/>
            <a:ext cx="367212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829918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1698" y="4406903"/>
            <a:ext cx="9487457"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698" y="2906713"/>
            <a:ext cx="948745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870832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273134"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09876" y="1773238"/>
            <a:ext cx="465071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366881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58087" y="274638"/>
            <a:ext cx="10045542"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558086" y="1535113"/>
            <a:ext cx="493169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558086" y="2174875"/>
            <a:ext cx="493169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5669996" y="1535113"/>
            <a:ext cx="49336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5669996" y="2174875"/>
            <a:ext cx="49336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920270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386816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2628152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8087" y="273050"/>
            <a:ext cx="3672127"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363920" y="273053"/>
            <a:ext cx="623970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558087" y="1435103"/>
            <a:ext cx="367212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736410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87775" y="4800600"/>
            <a:ext cx="6697028"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187775" y="612775"/>
            <a:ext cx="66970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187775" y="5367338"/>
            <a:ext cx="66970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873393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103965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506931" y="214316"/>
            <a:ext cx="2410619" cy="5673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273134" y="214316"/>
            <a:ext cx="7047769" cy="5673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847070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87775" y="4800600"/>
            <a:ext cx="6697028"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187775" y="612775"/>
            <a:ext cx="66970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187775" y="5367338"/>
            <a:ext cx="66970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58064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509642" y="1098553"/>
            <a:ext cx="534831"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1027" name="Rectangle 3"/>
          <p:cNvSpPr>
            <a:spLocks noChangeArrowheads="1"/>
          </p:cNvSpPr>
          <p:nvPr/>
        </p:nvSpPr>
        <p:spPr bwMode="auto">
          <a:xfrm>
            <a:off x="976651" y="1098553"/>
            <a:ext cx="401125"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1028" name="Rectangle 4"/>
          <p:cNvSpPr>
            <a:spLocks noChangeArrowheads="1"/>
          </p:cNvSpPr>
          <p:nvPr/>
        </p:nvSpPr>
        <p:spPr bwMode="auto">
          <a:xfrm>
            <a:off x="660790" y="1520828"/>
            <a:ext cx="51545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1029" name="Rectangle 5"/>
          <p:cNvSpPr>
            <a:spLocks noChangeArrowheads="1"/>
          </p:cNvSpPr>
          <p:nvPr/>
        </p:nvSpPr>
        <p:spPr bwMode="auto">
          <a:xfrm>
            <a:off x="1112295" y="1520828"/>
            <a:ext cx="449569"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1030" name="Rectangle 6"/>
          <p:cNvSpPr>
            <a:spLocks noChangeArrowheads="1"/>
          </p:cNvSpPr>
          <p:nvPr/>
        </p:nvSpPr>
        <p:spPr bwMode="auto">
          <a:xfrm>
            <a:off x="155024" y="1447803"/>
            <a:ext cx="68404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1031" name="Rectangle 7"/>
          <p:cNvSpPr>
            <a:spLocks noChangeArrowheads="1"/>
          </p:cNvSpPr>
          <p:nvPr/>
        </p:nvSpPr>
        <p:spPr bwMode="auto">
          <a:xfrm>
            <a:off x="930144" y="990603"/>
            <a:ext cx="38755"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1032" name="Rectangle 8"/>
          <p:cNvSpPr>
            <a:spLocks noChangeArrowheads="1"/>
          </p:cNvSpPr>
          <p:nvPr/>
        </p:nvSpPr>
        <p:spPr bwMode="auto">
          <a:xfrm>
            <a:off x="540646" y="1781175"/>
            <a:ext cx="10041666"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1033" name="Rectangle 9"/>
          <p:cNvSpPr>
            <a:spLocks noGrp="1" noChangeArrowheads="1"/>
          </p:cNvSpPr>
          <p:nvPr>
            <p:ph type="title" idx="4294967295"/>
          </p:nvPr>
        </p:nvSpPr>
        <p:spPr bwMode="auto">
          <a:xfrm>
            <a:off x="1404904" y="214314"/>
            <a:ext cx="951264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4294967295"/>
          </p:nvPr>
        </p:nvSpPr>
        <p:spPr bwMode="auto">
          <a:xfrm>
            <a:off x="1273134" y="1773238"/>
            <a:ext cx="948745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7" name="Rectangle 11"/>
          <p:cNvSpPr>
            <a:spLocks noGrp="1" noChangeArrowheads="1"/>
          </p:cNvSpPr>
          <p:nvPr>
            <p:ph type="dt" sz="half" idx="2"/>
          </p:nvPr>
        </p:nvSpPr>
        <p:spPr bwMode="auto">
          <a:xfrm>
            <a:off x="1418468" y="6243638"/>
            <a:ext cx="2325357"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4052"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p:titleStyle>
    <p:bodyStyle>
      <a:lvl1pPr marL="342900" indent="-342900" algn="l" rtl="0" eaLnBrk="0" fontAlgn="base" hangingPunct="0">
        <a:lnSpc>
          <a:spcPct val="120000"/>
        </a:lnSpc>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chemeClr val="hlink"/>
        </a:buClr>
        <a:buSzPct val="55000"/>
        <a:buFont typeface="Wingdings" pitchFamily="2" charset="2"/>
        <a:buChar char="n"/>
        <a:defRPr lang="zh-CN" altLang="en-US" sz="2800" smtClean="0">
          <a:solidFill>
            <a:srgbClr val="333399"/>
          </a:solidFill>
          <a:latin typeface="+mn-lt"/>
          <a:ea typeface="+mn-ea"/>
          <a:cs typeface="+mn-cs"/>
        </a:defRPr>
      </a:lvl2pPr>
      <a:lvl3pPr marL="1143000" indent="-228600" algn="l" rtl="0" eaLnBrk="0" fontAlgn="base" hangingPunct="0">
        <a:lnSpc>
          <a:spcPct val="120000"/>
        </a:lnSpc>
        <a:spcBef>
          <a:spcPct val="20000"/>
        </a:spcBef>
        <a:spcAft>
          <a:spcPct val="0"/>
        </a:spcAft>
        <a:buClr>
          <a:schemeClr val="folHlink"/>
        </a:buClr>
        <a:buSzPct val="50000"/>
        <a:buFont typeface="Wingdings" pitchFamily="2" charset="2"/>
        <a:buChar char="n"/>
        <a:defRPr lang="zh-CN" altLang="en-US" sz="2400" smtClean="0">
          <a:solidFill>
            <a:srgbClr val="333399"/>
          </a:solidFill>
          <a:latin typeface="+mn-lt"/>
          <a:ea typeface="+mn-ea"/>
          <a:cs typeface="+mn-cs"/>
        </a:defRPr>
      </a:lvl3pPr>
      <a:lvl4pPr marL="1600200" indent="-228600" algn="l" rtl="0" eaLnBrk="0" fontAlgn="base" hangingPunct="0">
        <a:lnSpc>
          <a:spcPct val="120000"/>
        </a:lnSpc>
        <a:spcBef>
          <a:spcPct val="20000"/>
        </a:spcBef>
        <a:spcAft>
          <a:spcPct val="0"/>
        </a:spcAft>
        <a:buClr>
          <a:schemeClr val="accent2"/>
        </a:buClr>
        <a:buSzPct val="55000"/>
        <a:buFont typeface="Wingdings"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lnSpc>
          <a:spcPct val="120000"/>
        </a:lnSpc>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509642" y="1098553"/>
            <a:ext cx="534831"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2051" name="Rectangle 3"/>
          <p:cNvSpPr>
            <a:spLocks noChangeArrowheads="1"/>
          </p:cNvSpPr>
          <p:nvPr/>
        </p:nvSpPr>
        <p:spPr bwMode="auto">
          <a:xfrm>
            <a:off x="976651" y="1098553"/>
            <a:ext cx="401125"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2052" name="Rectangle 4"/>
          <p:cNvSpPr>
            <a:spLocks noChangeArrowheads="1"/>
          </p:cNvSpPr>
          <p:nvPr/>
        </p:nvSpPr>
        <p:spPr bwMode="auto">
          <a:xfrm>
            <a:off x="660790" y="1520828"/>
            <a:ext cx="51545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2053" name="Rectangle 5"/>
          <p:cNvSpPr>
            <a:spLocks noChangeArrowheads="1"/>
          </p:cNvSpPr>
          <p:nvPr/>
        </p:nvSpPr>
        <p:spPr bwMode="auto">
          <a:xfrm>
            <a:off x="1112295" y="1520828"/>
            <a:ext cx="449569"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2054" name="Rectangle 6"/>
          <p:cNvSpPr>
            <a:spLocks noChangeArrowheads="1"/>
          </p:cNvSpPr>
          <p:nvPr/>
        </p:nvSpPr>
        <p:spPr bwMode="auto">
          <a:xfrm>
            <a:off x="155024" y="1447803"/>
            <a:ext cx="68404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2055" name="Rectangle 7"/>
          <p:cNvSpPr>
            <a:spLocks noChangeArrowheads="1"/>
          </p:cNvSpPr>
          <p:nvPr/>
        </p:nvSpPr>
        <p:spPr bwMode="auto">
          <a:xfrm>
            <a:off x="930144" y="990603"/>
            <a:ext cx="38755"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2056" name="Rectangle 8"/>
          <p:cNvSpPr>
            <a:spLocks noChangeArrowheads="1"/>
          </p:cNvSpPr>
          <p:nvPr/>
        </p:nvSpPr>
        <p:spPr bwMode="auto">
          <a:xfrm>
            <a:off x="540646" y="1781175"/>
            <a:ext cx="10041666"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2057" name="Rectangle 9"/>
          <p:cNvSpPr>
            <a:spLocks noGrp="1" noChangeArrowheads="1"/>
          </p:cNvSpPr>
          <p:nvPr>
            <p:ph type="title" idx="4294967295"/>
          </p:nvPr>
        </p:nvSpPr>
        <p:spPr bwMode="auto">
          <a:xfrm>
            <a:off x="1404904" y="214314"/>
            <a:ext cx="951264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8" name="Rectangle 10"/>
          <p:cNvSpPr>
            <a:spLocks noGrp="1" noChangeArrowheads="1"/>
          </p:cNvSpPr>
          <p:nvPr>
            <p:ph type="body" idx="4294967295"/>
          </p:nvPr>
        </p:nvSpPr>
        <p:spPr bwMode="auto">
          <a:xfrm>
            <a:off x="1273134" y="1773238"/>
            <a:ext cx="948745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7" name="Rectangle 11"/>
          <p:cNvSpPr>
            <a:spLocks noGrp="1" noChangeArrowheads="1"/>
          </p:cNvSpPr>
          <p:nvPr>
            <p:ph type="dt" sz="half" idx="2"/>
          </p:nvPr>
        </p:nvSpPr>
        <p:spPr bwMode="auto">
          <a:xfrm>
            <a:off x="1418468" y="6243638"/>
            <a:ext cx="2325357"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4053"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Lst>
  <p:txStyles>
    <p:title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509642" y="1098553"/>
            <a:ext cx="534831"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3075" name="Rectangle 3"/>
          <p:cNvSpPr>
            <a:spLocks noChangeArrowheads="1"/>
          </p:cNvSpPr>
          <p:nvPr/>
        </p:nvSpPr>
        <p:spPr bwMode="auto">
          <a:xfrm>
            <a:off x="976651" y="1098553"/>
            <a:ext cx="401125"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3076" name="Rectangle 4"/>
          <p:cNvSpPr>
            <a:spLocks noChangeArrowheads="1"/>
          </p:cNvSpPr>
          <p:nvPr/>
        </p:nvSpPr>
        <p:spPr bwMode="auto">
          <a:xfrm>
            <a:off x="660790" y="1520828"/>
            <a:ext cx="51545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3077" name="Rectangle 5"/>
          <p:cNvSpPr>
            <a:spLocks noChangeArrowheads="1"/>
          </p:cNvSpPr>
          <p:nvPr/>
        </p:nvSpPr>
        <p:spPr bwMode="auto">
          <a:xfrm>
            <a:off x="1112295" y="1520828"/>
            <a:ext cx="449569"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3078" name="Rectangle 6"/>
          <p:cNvSpPr>
            <a:spLocks noChangeArrowheads="1"/>
          </p:cNvSpPr>
          <p:nvPr/>
        </p:nvSpPr>
        <p:spPr bwMode="auto">
          <a:xfrm>
            <a:off x="155024" y="1447803"/>
            <a:ext cx="68404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3079" name="Rectangle 7"/>
          <p:cNvSpPr>
            <a:spLocks noChangeArrowheads="1"/>
          </p:cNvSpPr>
          <p:nvPr/>
        </p:nvSpPr>
        <p:spPr bwMode="auto">
          <a:xfrm>
            <a:off x="930144" y="990603"/>
            <a:ext cx="38755"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3080" name="Rectangle 8"/>
          <p:cNvSpPr>
            <a:spLocks noChangeArrowheads="1"/>
          </p:cNvSpPr>
          <p:nvPr/>
        </p:nvSpPr>
        <p:spPr bwMode="auto">
          <a:xfrm>
            <a:off x="540646" y="1781175"/>
            <a:ext cx="10041666"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3081" name="Rectangle 9"/>
          <p:cNvSpPr>
            <a:spLocks noGrp="1" noChangeArrowheads="1"/>
          </p:cNvSpPr>
          <p:nvPr>
            <p:ph type="title" idx="4294967295"/>
          </p:nvPr>
        </p:nvSpPr>
        <p:spPr bwMode="auto">
          <a:xfrm>
            <a:off x="1404904" y="214314"/>
            <a:ext cx="951264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82" name="Rectangle 10"/>
          <p:cNvSpPr>
            <a:spLocks noGrp="1" noChangeArrowheads="1"/>
          </p:cNvSpPr>
          <p:nvPr>
            <p:ph type="body" idx="4294967295"/>
          </p:nvPr>
        </p:nvSpPr>
        <p:spPr bwMode="auto">
          <a:xfrm>
            <a:off x="1273134" y="1773238"/>
            <a:ext cx="948745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7" name="Rectangle 11"/>
          <p:cNvSpPr>
            <a:spLocks noGrp="1" noChangeArrowheads="1"/>
          </p:cNvSpPr>
          <p:nvPr>
            <p:ph type="dt" sz="half" idx="2"/>
          </p:nvPr>
        </p:nvSpPr>
        <p:spPr bwMode="auto">
          <a:xfrm>
            <a:off x="1418468" y="6243638"/>
            <a:ext cx="2325357"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4054"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txStyles>
    <p:title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509642" y="1098553"/>
            <a:ext cx="534831"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4099" name="Rectangle 3"/>
          <p:cNvSpPr>
            <a:spLocks noChangeArrowheads="1"/>
          </p:cNvSpPr>
          <p:nvPr/>
        </p:nvSpPr>
        <p:spPr bwMode="auto">
          <a:xfrm>
            <a:off x="976651" y="1098553"/>
            <a:ext cx="401125"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4100" name="Rectangle 4"/>
          <p:cNvSpPr>
            <a:spLocks noChangeArrowheads="1"/>
          </p:cNvSpPr>
          <p:nvPr/>
        </p:nvSpPr>
        <p:spPr bwMode="auto">
          <a:xfrm>
            <a:off x="660790" y="1520828"/>
            <a:ext cx="51545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4101" name="Rectangle 5"/>
          <p:cNvSpPr>
            <a:spLocks noChangeArrowheads="1"/>
          </p:cNvSpPr>
          <p:nvPr/>
        </p:nvSpPr>
        <p:spPr bwMode="auto">
          <a:xfrm>
            <a:off x="1112295" y="1520828"/>
            <a:ext cx="449569"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4102" name="Rectangle 6"/>
          <p:cNvSpPr>
            <a:spLocks noChangeArrowheads="1"/>
          </p:cNvSpPr>
          <p:nvPr/>
        </p:nvSpPr>
        <p:spPr bwMode="auto">
          <a:xfrm>
            <a:off x="155024" y="1447803"/>
            <a:ext cx="68404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4103" name="Rectangle 7"/>
          <p:cNvSpPr>
            <a:spLocks noChangeArrowheads="1"/>
          </p:cNvSpPr>
          <p:nvPr/>
        </p:nvSpPr>
        <p:spPr bwMode="auto">
          <a:xfrm>
            <a:off x="930144" y="990603"/>
            <a:ext cx="38755"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4104" name="Rectangle 8"/>
          <p:cNvSpPr>
            <a:spLocks noChangeArrowheads="1"/>
          </p:cNvSpPr>
          <p:nvPr/>
        </p:nvSpPr>
        <p:spPr bwMode="auto">
          <a:xfrm>
            <a:off x="540646" y="1781175"/>
            <a:ext cx="10041666"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4105" name="Rectangle 9"/>
          <p:cNvSpPr>
            <a:spLocks noGrp="1" noChangeArrowheads="1"/>
          </p:cNvSpPr>
          <p:nvPr>
            <p:ph type="title" idx="4294967295"/>
          </p:nvPr>
        </p:nvSpPr>
        <p:spPr bwMode="auto">
          <a:xfrm>
            <a:off x="1404904" y="214314"/>
            <a:ext cx="951264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106" name="Rectangle 10"/>
          <p:cNvSpPr>
            <a:spLocks noGrp="1" noChangeArrowheads="1"/>
          </p:cNvSpPr>
          <p:nvPr>
            <p:ph type="body" idx="4294967295"/>
          </p:nvPr>
        </p:nvSpPr>
        <p:spPr bwMode="auto">
          <a:xfrm>
            <a:off x="1273134" y="1773238"/>
            <a:ext cx="948745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7" name="Rectangle 11"/>
          <p:cNvSpPr>
            <a:spLocks noGrp="1" noChangeArrowheads="1"/>
          </p:cNvSpPr>
          <p:nvPr>
            <p:ph type="dt" sz="half" idx="2"/>
          </p:nvPr>
        </p:nvSpPr>
        <p:spPr bwMode="auto">
          <a:xfrm>
            <a:off x="1418468" y="6243638"/>
            <a:ext cx="2325357"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4055"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txStyles>
    <p:title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509642" y="1098553"/>
            <a:ext cx="534831"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5123" name="Rectangle 3"/>
          <p:cNvSpPr>
            <a:spLocks noChangeArrowheads="1"/>
          </p:cNvSpPr>
          <p:nvPr/>
        </p:nvSpPr>
        <p:spPr bwMode="auto">
          <a:xfrm>
            <a:off x="976651" y="1098553"/>
            <a:ext cx="401125"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5124" name="Rectangle 4"/>
          <p:cNvSpPr>
            <a:spLocks noChangeArrowheads="1"/>
          </p:cNvSpPr>
          <p:nvPr/>
        </p:nvSpPr>
        <p:spPr bwMode="auto">
          <a:xfrm>
            <a:off x="660790" y="1520828"/>
            <a:ext cx="51545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5125" name="Rectangle 5"/>
          <p:cNvSpPr>
            <a:spLocks noChangeArrowheads="1"/>
          </p:cNvSpPr>
          <p:nvPr/>
        </p:nvSpPr>
        <p:spPr bwMode="auto">
          <a:xfrm>
            <a:off x="1112295" y="1520828"/>
            <a:ext cx="449569"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5126" name="Rectangle 6"/>
          <p:cNvSpPr>
            <a:spLocks noChangeArrowheads="1"/>
          </p:cNvSpPr>
          <p:nvPr/>
        </p:nvSpPr>
        <p:spPr bwMode="auto">
          <a:xfrm>
            <a:off x="155024" y="1447803"/>
            <a:ext cx="68404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5127" name="Rectangle 7"/>
          <p:cNvSpPr>
            <a:spLocks noChangeArrowheads="1"/>
          </p:cNvSpPr>
          <p:nvPr/>
        </p:nvSpPr>
        <p:spPr bwMode="auto">
          <a:xfrm>
            <a:off x="930144" y="990603"/>
            <a:ext cx="38755"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5128" name="Rectangle 8"/>
          <p:cNvSpPr>
            <a:spLocks noChangeArrowheads="1"/>
          </p:cNvSpPr>
          <p:nvPr/>
        </p:nvSpPr>
        <p:spPr bwMode="auto">
          <a:xfrm>
            <a:off x="540646" y="1781175"/>
            <a:ext cx="10041666"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5129" name="Rectangle 9"/>
          <p:cNvSpPr>
            <a:spLocks noGrp="1" noChangeArrowheads="1"/>
          </p:cNvSpPr>
          <p:nvPr>
            <p:ph type="title" idx="4294967295"/>
          </p:nvPr>
        </p:nvSpPr>
        <p:spPr bwMode="auto">
          <a:xfrm>
            <a:off x="1404904" y="214314"/>
            <a:ext cx="951264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4294967295"/>
          </p:nvPr>
        </p:nvSpPr>
        <p:spPr bwMode="auto">
          <a:xfrm>
            <a:off x="1273134" y="1773238"/>
            <a:ext cx="948745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7" name="Rectangle 11"/>
          <p:cNvSpPr>
            <a:spLocks noGrp="1" noChangeArrowheads="1"/>
          </p:cNvSpPr>
          <p:nvPr>
            <p:ph type="dt" sz="half" idx="2"/>
          </p:nvPr>
        </p:nvSpPr>
        <p:spPr bwMode="auto">
          <a:xfrm>
            <a:off x="1418468" y="6243638"/>
            <a:ext cx="2325357"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4056"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Lst>
  <p:txStyles>
    <p:title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auto">
          <a:xfrm>
            <a:off x="509642" y="1098553"/>
            <a:ext cx="534831"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6147" name="Rectangle 3"/>
          <p:cNvSpPr>
            <a:spLocks noChangeArrowheads="1"/>
          </p:cNvSpPr>
          <p:nvPr/>
        </p:nvSpPr>
        <p:spPr bwMode="auto">
          <a:xfrm>
            <a:off x="976651" y="1098553"/>
            <a:ext cx="401125"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6148" name="Rectangle 4"/>
          <p:cNvSpPr>
            <a:spLocks noChangeArrowheads="1"/>
          </p:cNvSpPr>
          <p:nvPr/>
        </p:nvSpPr>
        <p:spPr bwMode="auto">
          <a:xfrm>
            <a:off x="660790" y="1520828"/>
            <a:ext cx="51545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6149" name="Rectangle 5"/>
          <p:cNvSpPr>
            <a:spLocks noChangeArrowheads="1"/>
          </p:cNvSpPr>
          <p:nvPr/>
        </p:nvSpPr>
        <p:spPr bwMode="auto">
          <a:xfrm>
            <a:off x="1112295" y="1520828"/>
            <a:ext cx="449569"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6150" name="Rectangle 6"/>
          <p:cNvSpPr>
            <a:spLocks noChangeArrowheads="1"/>
          </p:cNvSpPr>
          <p:nvPr/>
        </p:nvSpPr>
        <p:spPr bwMode="auto">
          <a:xfrm>
            <a:off x="155024" y="1447803"/>
            <a:ext cx="68404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6151" name="Rectangle 7"/>
          <p:cNvSpPr>
            <a:spLocks noChangeArrowheads="1"/>
          </p:cNvSpPr>
          <p:nvPr/>
        </p:nvSpPr>
        <p:spPr bwMode="auto">
          <a:xfrm>
            <a:off x="930144" y="990603"/>
            <a:ext cx="38755"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6152" name="Rectangle 8"/>
          <p:cNvSpPr>
            <a:spLocks noChangeArrowheads="1"/>
          </p:cNvSpPr>
          <p:nvPr/>
        </p:nvSpPr>
        <p:spPr bwMode="auto">
          <a:xfrm>
            <a:off x="540646" y="1781175"/>
            <a:ext cx="10041666"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6153" name="Rectangle 9"/>
          <p:cNvSpPr>
            <a:spLocks noGrp="1" noChangeArrowheads="1"/>
          </p:cNvSpPr>
          <p:nvPr>
            <p:ph type="title" idx="4294967295"/>
          </p:nvPr>
        </p:nvSpPr>
        <p:spPr bwMode="auto">
          <a:xfrm>
            <a:off x="1404904" y="214314"/>
            <a:ext cx="951264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6154" name="Rectangle 10"/>
          <p:cNvSpPr>
            <a:spLocks noGrp="1" noChangeArrowheads="1"/>
          </p:cNvSpPr>
          <p:nvPr>
            <p:ph type="body" idx="4294967295"/>
          </p:nvPr>
        </p:nvSpPr>
        <p:spPr bwMode="auto">
          <a:xfrm>
            <a:off x="1273134" y="1773238"/>
            <a:ext cx="948745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7" name="Rectangle 11"/>
          <p:cNvSpPr>
            <a:spLocks noGrp="1" noChangeArrowheads="1"/>
          </p:cNvSpPr>
          <p:nvPr>
            <p:ph type="dt" sz="half" idx="2"/>
          </p:nvPr>
        </p:nvSpPr>
        <p:spPr bwMode="auto">
          <a:xfrm>
            <a:off x="1418468" y="6243638"/>
            <a:ext cx="2325357"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4057"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txStyles>
    <p:title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auto">
          <a:xfrm>
            <a:off x="509642" y="1098553"/>
            <a:ext cx="534831"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7171" name="Rectangle 3"/>
          <p:cNvSpPr>
            <a:spLocks noChangeArrowheads="1"/>
          </p:cNvSpPr>
          <p:nvPr/>
        </p:nvSpPr>
        <p:spPr bwMode="auto">
          <a:xfrm>
            <a:off x="976651" y="1098553"/>
            <a:ext cx="401125"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7172" name="Rectangle 4"/>
          <p:cNvSpPr>
            <a:spLocks noChangeArrowheads="1"/>
          </p:cNvSpPr>
          <p:nvPr/>
        </p:nvSpPr>
        <p:spPr bwMode="auto">
          <a:xfrm>
            <a:off x="660790" y="1520828"/>
            <a:ext cx="51545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7173" name="Rectangle 5"/>
          <p:cNvSpPr>
            <a:spLocks noChangeArrowheads="1"/>
          </p:cNvSpPr>
          <p:nvPr/>
        </p:nvSpPr>
        <p:spPr bwMode="auto">
          <a:xfrm>
            <a:off x="1112295" y="1520828"/>
            <a:ext cx="449569"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7174" name="Rectangle 6"/>
          <p:cNvSpPr>
            <a:spLocks noChangeArrowheads="1"/>
          </p:cNvSpPr>
          <p:nvPr/>
        </p:nvSpPr>
        <p:spPr bwMode="auto">
          <a:xfrm>
            <a:off x="155024" y="1447803"/>
            <a:ext cx="68404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7175" name="Rectangle 7"/>
          <p:cNvSpPr>
            <a:spLocks noChangeArrowheads="1"/>
          </p:cNvSpPr>
          <p:nvPr/>
        </p:nvSpPr>
        <p:spPr bwMode="auto">
          <a:xfrm>
            <a:off x="930144" y="990603"/>
            <a:ext cx="38755"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7176" name="Rectangle 8"/>
          <p:cNvSpPr>
            <a:spLocks noChangeArrowheads="1"/>
          </p:cNvSpPr>
          <p:nvPr/>
        </p:nvSpPr>
        <p:spPr bwMode="auto">
          <a:xfrm>
            <a:off x="540646" y="1781175"/>
            <a:ext cx="10041666"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7177" name="Rectangle 9"/>
          <p:cNvSpPr>
            <a:spLocks noGrp="1" noChangeArrowheads="1"/>
          </p:cNvSpPr>
          <p:nvPr>
            <p:ph type="title" idx="4294967295"/>
          </p:nvPr>
        </p:nvSpPr>
        <p:spPr bwMode="auto">
          <a:xfrm>
            <a:off x="1404904" y="214314"/>
            <a:ext cx="951264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7178" name="Rectangle 10"/>
          <p:cNvSpPr>
            <a:spLocks noGrp="1" noChangeArrowheads="1"/>
          </p:cNvSpPr>
          <p:nvPr>
            <p:ph type="body" idx="4294967295"/>
          </p:nvPr>
        </p:nvSpPr>
        <p:spPr bwMode="auto">
          <a:xfrm>
            <a:off x="1273134" y="1773238"/>
            <a:ext cx="948745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7" name="Rectangle 11"/>
          <p:cNvSpPr>
            <a:spLocks noGrp="1" noChangeArrowheads="1"/>
          </p:cNvSpPr>
          <p:nvPr>
            <p:ph type="dt" sz="half" idx="2"/>
          </p:nvPr>
        </p:nvSpPr>
        <p:spPr bwMode="auto">
          <a:xfrm>
            <a:off x="1418468" y="6243638"/>
            <a:ext cx="2325357"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4058"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509642" y="1098553"/>
            <a:ext cx="534831"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8195" name="Rectangle 3"/>
          <p:cNvSpPr>
            <a:spLocks noChangeArrowheads="1"/>
          </p:cNvSpPr>
          <p:nvPr/>
        </p:nvSpPr>
        <p:spPr bwMode="auto">
          <a:xfrm>
            <a:off x="976651" y="1098553"/>
            <a:ext cx="401125"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8196" name="Rectangle 4"/>
          <p:cNvSpPr>
            <a:spLocks noChangeArrowheads="1"/>
          </p:cNvSpPr>
          <p:nvPr/>
        </p:nvSpPr>
        <p:spPr bwMode="auto">
          <a:xfrm>
            <a:off x="660790" y="1520828"/>
            <a:ext cx="51545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8197" name="Rectangle 5"/>
          <p:cNvSpPr>
            <a:spLocks noChangeArrowheads="1"/>
          </p:cNvSpPr>
          <p:nvPr/>
        </p:nvSpPr>
        <p:spPr bwMode="auto">
          <a:xfrm>
            <a:off x="1112295" y="1520828"/>
            <a:ext cx="449569"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8198" name="Rectangle 6"/>
          <p:cNvSpPr>
            <a:spLocks noChangeArrowheads="1"/>
          </p:cNvSpPr>
          <p:nvPr/>
        </p:nvSpPr>
        <p:spPr bwMode="auto">
          <a:xfrm>
            <a:off x="155024" y="1447803"/>
            <a:ext cx="68404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8199" name="Rectangle 7"/>
          <p:cNvSpPr>
            <a:spLocks noChangeArrowheads="1"/>
          </p:cNvSpPr>
          <p:nvPr/>
        </p:nvSpPr>
        <p:spPr bwMode="auto">
          <a:xfrm>
            <a:off x="930144" y="990603"/>
            <a:ext cx="38755"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8200" name="Rectangle 8"/>
          <p:cNvSpPr>
            <a:spLocks noChangeArrowheads="1"/>
          </p:cNvSpPr>
          <p:nvPr/>
        </p:nvSpPr>
        <p:spPr bwMode="auto">
          <a:xfrm>
            <a:off x="540646" y="1781175"/>
            <a:ext cx="10041666"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8201" name="Rectangle 9"/>
          <p:cNvSpPr>
            <a:spLocks noGrp="1" noChangeArrowheads="1"/>
          </p:cNvSpPr>
          <p:nvPr>
            <p:ph type="title" idx="4294967295"/>
          </p:nvPr>
        </p:nvSpPr>
        <p:spPr bwMode="auto">
          <a:xfrm>
            <a:off x="1404904" y="214314"/>
            <a:ext cx="951264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4294967295"/>
          </p:nvPr>
        </p:nvSpPr>
        <p:spPr bwMode="auto">
          <a:xfrm>
            <a:off x="1273134" y="1773238"/>
            <a:ext cx="948745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7" name="Rectangle 11"/>
          <p:cNvSpPr>
            <a:spLocks noGrp="1" noChangeArrowheads="1"/>
          </p:cNvSpPr>
          <p:nvPr>
            <p:ph type="dt" sz="half" idx="2"/>
          </p:nvPr>
        </p:nvSpPr>
        <p:spPr bwMode="auto">
          <a:xfrm>
            <a:off x="1418468" y="6243638"/>
            <a:ext cx="2325357"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4059"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txStyles>
    <p:title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wmf"/><Relationship Id="rId1" Type="http://schemas.openxmlformats.org/officeDocument/2006/relationships/slideLayout" Target="../slideLayouts/slideLayout6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wmf"/><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7.xml"/></Relationships>
</file>

<file path=ppt/slides/_rels/slide1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aike.baidu.com/view/601477.ht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55.xml"/><Relationship Id="rId1" Type="http://schemas.openxmlformats.org/officeDocument/2006/relationships/slideLayout" Target="../slideLayouts/slideLayout46.xml"/><Relationship Id="rId4" Type="http://schemas.openxmlformats.org/officeDocument/2006/relationships/image" Target="../media/image13.wmf"/></Relationships>
</file>

<file path=ppt/slides/_rels/slide9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56.xml"/><Relationship Id="rId1" Type="http://schemas.openxmlformats.org/officeDocument/2006/relationships/slideLayout" Target="../slideLayouts/slideLayout46.xml"/><Relationship Id="rId4" Type="http://schemas.openxmlformats.org/officeDocument/2006/relationships/image" Target="../media/image13.w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1209186" y="1676400"/>
            <a:ext cx="8853797" cy="1462088"/>
          </a:xfrm>
        </p:spPr>
        <p:txBody>
          <a:bodyPr/>
          <a:lstStyle/>
          <a:p>
            <a:pPr algn="ctr" eaLnBrk="1" hangingPunct="1"/>
            <a:r>
              <a:rPr lang="zh-CN" altLang="en-US" smtClean="0"/>
              <a:t>计算机网络</a:t>
            </a:r>
          </a:p>
        </p:txBody>
      </p:sp>
      <p:sp>
        <p:nvSpPr>
          <p:cNvPr id="19459" name="Rectangle 3"/>
          <p:cNvSpPr>
            <a:spLocks noGrp="1" noChangeArrowheads="1"/>
          </p:cNvSpPr>
          <p:nvPr>
            <p:ph type="subTitle" idx="1"/>
          </p:nvPr>
        </p:nvSpPr>
        <p:spPr/>
        <p:txBody>
          <a:bodyPr/>
          <a:lstStyle/>
          <a:p>
            <a:pPr eaLnBrk="1" hangingPunct="1"/>
            <a:r>
              <a:rPr lang="zh-CN" altLang="en-US" smtClean="0"/>
              <a:t>第 </a:t>
            </a:r>
            <a:r>
              <a:rPr lang="en-US" altLang="zh-CN" smtClean="0"/>
              <a:t>3 </a:t>
            </a:r>
            <a:r>
              <a:rPr lang="zh-CN" altLang="en-US" smtClean="0"/>
              <a:t>章  数据链路层</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404905" y="214314"/>
            <a:ext cx="8483677" cy="1462087"/>
          </a:xfrm>
        </p:spPr>
        <p:txBody>
          <a:bodyPr/>
          <a:lstStyle/>
          <a:p>
            <a:pPr algn="ctr" eaLnBrk="1" hangingPunct="1"/>
            <a:r>
              <a:rPr lang="zh-CN" altLang="en-US" sz="4000" smtClean="0"/>
              <a:t>解决透明传输问题</a:t>
            </a:r>
          </a:p>
        </p:txBody>
      </p:sp>
      <p:sp>
        <p:nvSpPr>
          <p:cNvPr id="34819" name="Rectangle 3"/>
          <p:cNvSpPr>
            <a:spLocks noGrp="1" noChangeArrowheads="1"/>
          </p:cNvSpPr>
          <p:nvPr>
            <p:ph idx="1"/>
          </p:nvPr>
        </p:nvSpPr>
        <p:spPr>
          <a:xfrm>
            <a:off x="841005" y="1917700"/>
            <a:ext cx="10188939" cy="4751388"/>
          </a:xfrm>
        </p:spPr>
        <p:txBody>
          <a:bodyPr/>
          <a:lstStyle/>
          <a:p>
            <a:pPr eaLnBrk="1" hangingPunct="1">
              <a:lnSpc>
                <a:spcPct val="90000"/>
              </a:lnSpc>
            </a:pPr>
            <a:r>
              <a:rPr lang="zh-CN" altLang="en-US" sz="3600" smtClean="0">
                <a:latin typeface="+mj-lt"/>
                <a:ea typeface="+mj-ea"/>
                <a:cs typeface="+mj-cs"/>
              </a:rPr>
              <a:t>字符</a:t>
            </a:r>
            <a:r>
              <a:rPr lang="zh-CN" altLang="en-US" sz="3600">
                <a:latin typeface="+mj-lt"/>
                <a:ea typeface="+mj-ea"/>
                <a:cs typeface="+mj-cs"/>
              </a:rPr>
              <a:t>填充</a:t>
            </a:r>
            <a:endParaRPr lang="en-US" altLang="zh-CN" sz="3600">
              <a:latin typeface="+mj-lt"/>
              <a:ea typeface="+mj-ea"/>
              <a:cs typeface="+mj-cs"/>
            </a:endParaRPr>
          </a:p>
          <a:p>
            <a:pPr lvl="1" eaLnBrk="1" hangingPunct="1">
              <a:lnSpc>
                <a:spcPct val="100000"/>
              </a:lnSpc>
            </a:pPr>
            <a:r>
              <a:rPr lang="zh-CN" altLang="en-US" smtClean="0"/>
              <a:t>发送端的数据链路层在数据中出现控制字符“</a:t>
            </a:r>
            <a:r>
              <a:rPr lang="en-US" altLang="zh-CN" smtClean="0"/>
              <a:t>SOH”</a:t>
            </a:r>
            <a:r>
              <a:rPr lang="zh-CN" altLang="en-US" smtClean="0"/>
              <a:t>或“</a:t>
            </a:r>
            <a:r>
              <a:rPr lang="en-US" altLang="zh-CN" smtClean="0"/>
              <a:t>EOT”</a:t>
            </a:r>
            <a:r>
              <a:rPr lang="zh-CN" altLang="en-US" smtClean="0"/>
              <a:t>的前面插入一个转义字符“</a:t>
            </a:r>
            <a:r>
              <a:rPr lang="en-US" altLang="zh-CN" smtClean="0"/>
              <a:t>ESC”(</a:t>
            </a:r>
            <a:r>
              <a:rPr lang="zh-CN" altLang="en-US" smtClean="0"/>
              <a:t>其十六进制编码是 </a:t>
            </a:r>
            <a:r>
              <a:rPr lang="en-US" altLang="zh-CN" smtClean="0"/>
              <a:t>1B)</a:t>
            </a:r>
            <a:r>
              <a:rPr lang="zh-CN" altLang="en-US" smtClean="0"/>
              <a:t>。接收端的数据链路层在将数据送往网络层之前删除插入的转义字符。</a:t>
            </a:r>
          </a:p>
          <a:p>
            <a:pPr lvl="1" eaLnBrk="1" hangingPunct="1">
              <a:lnSpc>
                <a:spcPct val="100000"/>
              </a:lnSpc>
            </a:pPr>
            <a:r>
              <a:rPr lang="zh-CN" altLang="en-US" smtClean="0"/>
              <a:t>如果转义字符也出现数据当中，那么应在转义字符前面插入一个转义字符。当接收端收到连续的两个转义字符时，就删除其中前面的一个。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algn="ctr" eaLnBrk="1" hangingPunct="1"/>
            <a:r>
              <a:rPr lang="zh-CN" altLang="en-US" sz="4800" smtClean="0"/>
              <a:t>适配器检查 </a:t>
            </a:r>
            <a:r>
              <a:rPr lang="en-US" altLang="zh-CN" sz="4800" smtClean="0"/>
              <a:t>MAC </a:t>
            </a:r>
            <a:r>
              <a:rPr lang="zh-CN" altLang="en-US" sz="4800" smtClean="0"/>
              <a:t>地址 </a:t>
            </a:r>
          </a:p>
        </p:txBody>
      </p:sp>
      <p:sp>
        <p:nvSpPr>
          <p:cNvPr id="443395" name="Rectangle 3"/>
          <p:cNvSpPr>
            <a:spLocks noGrp="1" noChangeArrowheads="1"/>
          </p:cNvSpPr>
          <p:nvPr>
            <p:ph idx="1"/>
          </p:nvPr>
        </p:nvSpPr>
        <p:spPr>
          <a:xfrm>
            <a:off x="1009594" y="1917700"/>
            <a:ext cx="9933149" cy="4319588"/>
          </a:xfrm>
        </p:spPr>
        <p:txBody>
          <a:bodyPr/>
          <a:lstStyle/>
          <a:p>
            <a:pPr eaLnBrk="1" hangingPunct="1">
              <a:lnSpc>
                <a:spcPct val="100000"/>
              </a:lnSpc>
            </a:pPr>
            <a:r>
              <a:rPr lang="zh-CN" altLang="en-US" smtClean="0"/>
              <a:t>适配器从网络上每收到一个 </a:t>
            </a:r>
            <a:r>
              <a:rPr lang="en-US" altLang="zh-CN" smtClean="0"/>
              <a:t>MAC </a:t>
            </a:r>
            <a:r>
              <a:rPr lang="zh-CN" altLang="en-US" smtClean="0"/>
              <a:t>帧就首先用硬件检查 </a:t>
            </a:r>
            <a:r>
              <a:rPr lang="en-US" altLang="zh-CN" smtClean="0"/>
              <a:t>MAC </a:t>
            </a:r>
            <a:r>
              <a:rPr lang="zh-CN" altLang="en-US" smtClean="0"/>
              <a:t>帧中的 </a:t>
            </a:r>
            <a:r>
              <a:rPr lang="en-US" altLang="zh-CN" smtClean="0"/>
              <a:t>MAC </a:t>
            </a:r>
            <a:r>
              <a:rPr lang="zh-CN" altLang="en-US" smtClean="0"/>
              <a:t>地址</a:t>
            </a:r>
            <a:r>
              <a:rPr lang="en-US" altLang="zh-CN" smtClean="0"/>
              <a:t>.</a:t>
            </a:r>
          </a:p>
          <a:p>
            <a:pPr lvl="1" eaLnBrk="1" hangingPunct="1">
              <a:lnSpc>
                <a:spcPct val="100000"/>
              </a:lnSpc>
            </a:pPr>
            <a:r>
              <a:rPr lang="zh-CN" altLang="en-US" smtClean="0">
                <a:solidFill>
                  <a:srgbClr val="333399"/>
                </a:solidFill>
                <a:ea typeface="黑体" pitchFamily="49" charset="-122"/>
              </a:rPr>
              <a:t>如果是发往本站的帧则收下，然后再进行其他的处理。</a:t>
            </a:r>
          </a:p>
          <a:p>
            <a:pPr lvl="1" eaLnBrk="1" hangingPunct="1">
              <a:lnSpc>
                <a:spcPct val="100000"/>
              </a:lnSpc>
            </a:pPr>
            <a:r>
              <a:rPr lang="zh-CN" altLang="en-US" smtClean="0">
                <a:solidFill>
                  <a:srgbClr val="333399"/>
                </a:solidFill>
                <a:ea typeface="黑体" pitchFamily="49" charset="-122"/>
              </a:rPr>
              <a:t>否则就将此帧丢弃，不再进行其他的处理。</a:t>
            </a:r>
          </a:p>
          <a:p>
            <a:pPr eaLnBrk="1" hangingPunct="1">
              <a:lnSpc>
                <a:spcPct val="100000"/>
              </a:lnSpc>
            </a:pPr>
            <a:r>
              <a:rPr lang="zh-CN" altLang="en-US" smtClean="0"/>
              <a:t>“发往本站的帧”包括以下三种帧： </a:t>
            </a:r>
          </a:p>
          <a:p>
            <a:pPr lvl="1" eaLnBrk="1" hangingPunct="1">
              <a:lnSpc>
                <a:spcPct val="100000"/>
              </a:lnSpc>
            </a:pPr>
            <a:r>
              <a:rPr lang="zh-CN" altLang="en-US" smtClean="0">
                <a:solidFill>
                  <a:srgbClr val="333399"/>
                </a:solidFill>
                <a:latin typeface="Arial" pitchFamily="34" charset="0"/>
                <a:ea typeface="黑体" pitchFamily="49" charset="-122"/>
              </a:rPr>
              <a:t>单播</a:t>
            </a:r>
            <a:r>
              <a:rPr lang="en-US" altLang="zh-CN" smtClean="0">
                <a:solidFill>
                  <a:srgbClr val="333399"/>
                </a:solidFill>
                <a:latin typeface="Arial" pitchFamily="34" charset="0"/>
                <a:ea typeface="黑体" pitchFamily="49" charset="-122"/>
              </a:rPr>
              <a:t>(unicast)</a:t>
            </a:r>
            <a:r>
              <a:rPr lang="zh-CN" altLang="en-US" smtClean="0">
                <a:solidFill>
                  <a:srgbClr val="333399"/>
                </a:solidFill>
                <a:latin typeface="Arial" pitchFamily="34" charset="0"/>
                <a:ea typeface="黑体" pitchFamily="49" charset="-122"/>
              </a:rPr>
              <a:t>帧（一对一）</a:t>
            </a:r>
          </a:p>
          <a:p>
            <a:pPr lvl="1" eaLnBrk="1" hangingPunct="1">
              <a:lnSpc>
                <a:spcPct val="100000"/>
              </a:lnSpc>
            </a:pPr>
            <a:r>
              <a:rPr lang="zh-CN" altLang="en-US" smtClean="0">
                <a:solidFill>
                  <a:srgbClr val="333399"/>
                </a:solidFill>
                <a:latin typeface="Arial" pitchFamily="34" charset="0"/>
                <a:ea typeface="黑体" pitchFamily="49" charset="-122"/>
              </a:rPr>
              <a:t>广播</a:t>
            </a:r>
            <a:r>
              <a:rPr lang="en-US" altLang="zh-CN" smtClean="0">
                <a:solidFill>
                  <a:srgbClr val="333399"/>
                </a:solidFill>
                <a:latin typeface="Arial" pitchFamily="34" charset="0"/>
                <a:ea typeface="黑体" pitchFamily="49" charset="-122"/>
              </a:rPr>
              <a:t>(broadcast)</a:t>
            </a:r>
            <a:r>
              <a:rPr lang="zh-CN" altLang="en-US" smtClean="0">
                <a:solidFill>
                  <a:srgbClr val="333399"/>
                </a:solidFill>
                <a:latin typeface="Arial" pitchFamily="34" charset="0"/>
                <a:ea typeface="黑体" pitchFamily="49" charset="-122"/>
              </a:rPr>
              <a:t>帧（一对全体）</a:t>
            </a:r>
          </a:p>
          <a:p>
            <a:pPr lvl="1" eaLnBrk="1" hangingPunct="1">
              <a:lnSpc>
                <a:spcPct val="100000"/>
              </a:lnSpc>
            </a:pPr>
            <a:r>
              <a:rPr lang="zh-CN" altLang="en-US" smtClean="0">
                <a:solidFill>
                  <a:srgbClr val="333399"/>
                </a:solidFill>
                <a:latin typeface="Arial" pitchFamily="34" charset="0"/>
                <a:ea typeface="黑体" pitchFamily="49" charset="-122"/>
              </a:rPr>
              <a:t>多播</a:t>
            </a:r>
            <a:r>
              <a:rPr lang="en-US" altLang="zh-CN" smtClean="0">
                <a:solidFill>
                  <a:srgbClr val="333399"/>
                </a:solidFill>
                <a:latin typeface="Arial" pitchFamily="34" charset="0"/>
                <a:ea typeface="黑体" pitchFamily="49" charset="-122"/>
              </a:rPr>
              <a:t>(multicast)</a:t>
            </a:r>
            <a:r>
              <a:rPr lang="zh-CN" altLang="en-US" smtClean="0">
                <a:solidFill>
                  <a:srgbClr val="333399"/>
                </a:solidFill>
                <a:latin typeface="Arial" pitchFamily="34" charset="0"/>
                <a:ea typeface="黑体" pitchFamily="49" charset="-122"/>
              </a:rPr>
              <a:t>帧（一对多）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39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339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33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33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algn="ctr" eaLnBrk="1" hangingPunct="1"/>
            <a:r>
              <a:rPr lang="en-US" altLang="zh-CN" smtClean="0"/>
              <a:t>MAC</a:t>
            </a:r>
            <a:r>
              <a:rPr lang="en-US" altLang="zh-CN" b="1" smtClean="0"/>
              <a:t> </a:t>
            </a:r>
            <a:r>
              <a:rPr lang="zh-CN" altLang="en-US" smtClean="0"/>
              <a:t>帧的格式 </a:t>
            </a:r>
          </a:p>
        </p:txBody>
      </p:sp>
      <p:sp>
        <p:nvSpPr>
          <p:cNvPr id="444419" name="Rectangle 3"/>
          <p:cNvSpPr>
            <a:spLocks noGrp="1" noChangeArrowheads="1"/>
          </p:cNvSpPr>
          <p:nvPr>
            <p:ph idx="1"/>
          </p:nvPr>
        </p:nvSpPr>
        <p:spPr>
          <a:xfrm>
            <a:off x="1009594" y="1917700"/>
            <a:ext cx="9933149" cy="4319588"/>
          </a:xfrm>
        </p:spPr>
        <p:txBody>
          <a:bodyPr/>
          <a:lstStyle/>
          <a:p>
            <a:pPr eaLnBrk="1" hangingPunct="1"/>
            <a:r>
              <a:rPr lang="zh-CN" altLang="en-US" smtClean="0"/>
              <a:t>常用的以太网</a:t>
            </a:r>
            <a:r>
              <a:rPr lang="en-US" altLang="zh-CN" smtClean="0"/>
              <a:t>MAC</a:t>
            </a:r>
            <a:r>
              <a:rPr lang="zh-CN" altLang="en-US" smtClean="0"/>
              <a:t>帧格式有两种标准 ：</a:t>
            </a:r>
          </a:p>
          <a:p>
            <a:pPr lvl="1" eaLnBrk="1" hangingPunct="1"/>
            <a:r>
              <a:rPr lang="en-US" altLang="zh-CN" smtClean="0">
                <a:solidFill>
                  <a:srgbClr val="333399"/>
                </a:solidFill>
                <a:latin typeface="Arial" pitchFamily="34" charset="0"/>
                <a:ea typeface="黑体" pitchFamily="49" charset="-122"/>
              </a:rPr>
              <a:t>DIX Ethernet V2 </a:t>
            </a:r>
            <a:r>
              <a:rPr lang="zh-CN" altLang="en-US" smtClean="0">
                <a:solidFill>
                  <a:srgbClr val="333399"/>
                </a:solidFill>
                <a:latin typeface="Arial" pitchFamily="34" charset="0"/>
                <a:ea typeface="黑体" pitchFamily="49" charset="-122"/>
              </a:rPr>
              <a:t>标准的帧格式</a:t>
            </a:r>
          </a:p>
          <a:p>
            <a:pPr lvl="1" eaLnBrk="1" hangingPunct="1"/>
            <a:r>
              <a:rPr lang="en-US" altLang="zh-CN" smtClean="0">
                <a:solidFill>
                  <a:srgbClr val="333399"/>
                </a:solidFill>
                <a:latin typeface="Arial" pitchFamily="34" charset="0"/>
                <a:ea typeface="黑体" pitchFamily="49" charset="-122"/>
              </a:rPr>
              <a:t>IEEE </a:t>
            </a:r>
            <a:r>
              <a:rPr lang="zh-CN" altLang="en-US" smtClean="0">
                <a:solidFill>
                  <a:srgbClr val="333399"/>
                </a:solidFill>
                <a:latin typeface="Arial" pitchFamily="34" charset="0"/>
                <a:ea typeface="黑体" pitchFamily="49" charset="-122"/>
              </a:rPr>
              <a:t>的 </a:t>
            </a:r>
            <a:r>
              <a:rPr lang="en-US" altLang="zh-CN" smtClean="0">
                <a:solidFill>
                  <a:srgbClr val="333399"/>
                </a:solidFill>
                <a:latin typeface="Arial" pitchFamily="34" charset="0"/>
                <a:ea typeface="黑体" pitchFamily="49" charset="-122"/>
              </a:rPr>
              <a:t>802.3 </a:t>
            </a:r>
            <a:r>
              <a:rPr lang="zh-CN" altLang="en-US" smtClean="0">
                <a:solidFill>
                  <a:srgbClr val="333399"/>
                </a:solidFill>
                <a:latin typeface="Arial" pitchFamily="34" charset="0"/>
                <a:ea typeface="黑体" pitchFamily="49" charset="-122"/>
              </a:rPr>
              <a:t>标准的帧格式</a:t>
            </a:r>
          </a:p>
          <a:p>
            <a:pPr eaLnBrk="1" hangingPunct="1"/>
            <a:r>
              <a:rPr lang="zh-CN" altLang="en-US" smtClean="0"/>
              <a:t>最常用的 </a:t>
            </a:r>
            <a:r>
              <a:rPr lang="en-US" altLang="zh-CN" smtClean="0"/>
              <a:t>MAC </a:t>
            </a:r>
            <a:r>
              <a:rPr lang="zh-CN" altLang="en-US" smtClean="0"/>
              <a:t>帧是</a:t>
            </a:r>
            <a:r>
              <a:rPr lang="zh-CN" altLang="en-US" smtClean="0">
                <a:solidFill>
                  <a:schemeClr val="hlink"/>
                </a:solidFill>
              </a:rPr>
              <a:t>以太网 </a:t>
            </a:r>
            <a:r>
              <a:rPr lang="en-US" altLang="zh-CN" smtClean="0">
                <a:solidFill>
                  <a:schemeClr val="hlink"/>
                </a:solidFill>
              </a:rPr>
              <a:t>V2 </a:t>
            </a:r>
            <a:r>
              <a:rPr lang="zh-CN" altLang="en-US" smtClean="0">
                <a:solidFill>
                  <a:schemeClr val="hlink"/>
                </a:solidFill>
              </a:rPr>
              <a:t>的格式</a:t>
            </a:r>
            <a:r>
              <a:rPr lang="zh-CN" alt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4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Line 2"/>
          <p:cNvSpPr>
            <a:spLocks noChangeShapeType="1"/>
          </p:cNvSpPr>
          <p:nvPr/>
        </p:nvSpPr>
        <p:spPr bwMode="auto">
          <a:xfrm>
            <a:off x="186031" y="4495800"/>
            <a:ext cx="10882669" cy="0"/>
          </a:xfrm>
          <a:prstGeom prst="line">
            <a:avLst/>
          </a:prstGeom>
          <a:noFill/>
          <a:ln w="38100" cmpd="dbl">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891" name="Rectangle 3"/>
          <p:cNvSpPr>
            <a:spLocks noChangeArrowheads="1"/>
          </p:cNvSpPr>
          <p:nvPr/>
        </p:nvSpPr>
        <p:spPr bwMode="auto">
          <a:xfrm>
            <a:off x="1897105" y="4730750"/>
            <a:ext cx="7828701" cy="4953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65892" name="Rectangle 4"/>
          <p:cNvSpPr>
            <a:spLocks noChangeArrowheads="1"/>
          </p:cNvSpPr>
          <p:nvPr/>
        </p:nvSpPr>
        <p:spPr bwMode="auto">
          <a:xfrm>
            <a:off x="1889353" y="4730750"/>
            <a:ext cx="7836453" cy="488950"/>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5893" name="Rectangle 5"/>
          <p:cNvSpPr>
            <a:spLocks noChangeArrowheads="1"/>
          </p:cNvSpPr>
          <p:nvPr/>
        </p:nvSpPr>
        <p:spPr bwMode="auto">
          <a:xfrm>
            <a:off x="5195236" y="4835528"/>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帧</a:t>
            </a:r>
          </a:p>
        </p:txBody>
      </p:sp>
      <p:sp>
        <p:nvSpPr>
          <p:cNvPr id="165894" name="Rectangle 6"/>
          <p:cNvSpPr>
            <a:spLocks noChangeArrowheads="1"/>
          </p:cNvSpPr>
          <p:nvPr/>
        </p:nvSpPr>
        <p:spPr bwMode="auto">
          <a:xfrm>
            <a:off x="10062984" y="4814891"/>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物理层</a:t>
            </a:r>
          </a:p>
        </p:txBody>
      </p:sp>
      <p:sp>
        <p:nvSpPr>
          <p:cNvPr id="165895" name="Rectangle 7"/>
          <p:cNvSpPr>
            <a:spLocks noChangeArrowheads="1"/>
          </p:cNvSpPr>
          <p:nvPr/>
        </p:nvSpPr>
        <p:spPr bwMode="auto">
          <a:xfrm>
            <a:off x="10026163" y="3886203"/>
            <a:ext cx="905698" cy="33598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层</a:t>
            </a:r>
          </a:p>
        </p:txBody>
      </p:sp>
      <p:sp>
        <p:nvSpPr>
          <p:cNvPr id="165896" name="Line 8"/>
          <p:cNvSpPr>
            <a:spLocks noChangeShapeType="1"/>
          </p:cNvSpPr>
          <p:nvPr/>
        </p:nvSpPr>
        <p:spPr bwMode="auto">
          <a:xfrm flipH="1">
            <a:off x="1887415" y="4221163"/>
            <a:ext cx="1938" cy="5143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897" name="Line 9"/>
          <p:cNvSpPr>
            <a:spLocks noChangeShapeType="1"/>
          </p:cNvSpPr>
          <p:nvPr/>
        </p:nvSpPr>
        <p:spPr bwMode="auto">
          <a:xfrm>
            <a:off x="9712241" y="4292600"/>
            <a:ext cx="13565" cy="431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898" name="Rectangle 10"/>
          <p:cNvSpPr>
            <a:spLocks noChangeArrowheads="1"/>
          </p:cNvSpPr>
          <p:nvPr/>
        </p:nvSpPr>
        <p:spPr bwMode="auto">
          <a:xfrm>
            <a:off x="10190877" y="2971803"/>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层</a:t>
            </a:r>
          </a:p>
        </p:txBody>
      </p:sp>
      <p:sp>
        <p:nvSpPr>
          <p:cNvPr id="165899" name="Line 11"/>
          <p:cNvSpPr>
            <a:spLocks noChangeShapeType="1"/>
          </p:cNvSpPr>
          <p:nvPr/>
        </p:nvSpPr>
        <p:spPr bwMode="auto">
          <a:xfrm>
            <a:off x="10004850" y="3505202"/>
            <a:ext cx="1001841" cy="1111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5900" name="Group 15"/>
          <p:cNvGrpSpPr>
            <a:grpSpLocks/>
          </p:cNvGrpSpPr>
          <p:nvPr/>
        </p:nvGrpSpPr>
        <p:grpSpPr bwMode="auto">
          <a:xfrm>
            <a:off x="1277010" y="3463927"/>
            <a:ext cx="8448797" cy="1393825"/>
            <a:chOff x="659" y="2182"/>
            <a:chExt cx="4360" cy="878"/>
          </a:xfrm>
        </p:grpSpPr>
        <p:sp>
          <p:nvSpPr>
            <p:cNvPr id="165906" name="AutoShape 16"/>
            <p:cNvSpPr>
              <a:spLocks noChangeArrowheads="1"/>
            </p:cNvSpPr>
            <p:nvPr/>
          </p:nvSpPr>
          <p:spPr bwMode="auto">
            <a:xfrm rot="16200000" flipH="1">
              <a:off x="2818" y="2795"/>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grpSp>
          <p:nvGrpSpPr>
            <p:cNvPr id="165907" name="Group 17"/>
            <p:cNvGrpSpPr>
              <a:grpSpLocks/>
            </p:cNvGrpSpPr>
            <p:nvPr/>
          </p:nvGrpSpPr>
          <p:grpSpPr bwMode="auto">
            <a:xfrm>
              <a:off x="659" y="2182"/>
              <a:ext cx="4360" cy="506"/>
              <a:chOff x="659" y="2182"/>
              <a:chExt cx="4360" cy="506"/>
            </a:xfrm>
          </p:grpSpPr>
          <p:sp>
            <p:nvSpPr>
              <p:cNvPr id="165908" name="Rectangle 18"/>
              <p:cNvSpPr>
                <a:spLocks noChangeArrowheads="1"/>
              </p:cNvSpPr>
              <p:nvPr/>
            </p:nvSpPr>
            <p:spPr bwMode="auto">
              <a:xfrm>
                <a:off x="974" y="2400"/>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65909" name="Line 19"/>
              <p:cNvSpPr>
                <a:spLocks noChangeShapeType="1"/>
              </p:cNvSpPr>
              <p:nvPr/>
            </p:nvSpPr>
            <p:spPr bwMode="auto">
              <a:xfrm>
                <a:off x="156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0" name="Line 20"/>
              <p:cNvSpPr>
                <a:spLocks noChangeShapeType="1"/>
              </p:cNvSpPr>
              <p:nvPr/>
            </p:nvSpPr>
            <p:spPr bwMode="auto">
              <a:xfrm>
                <a:off x="2139"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1" name="Line 21"/>
              <p:cNvSpPr>
                <a:spLocks noChangeShapeType="1"/>
              </p:cNvSpPr>
              <p:nvPr/>
            </p:nvSpPr>
            <p:spPr bwMode="auto">
              <a:xfrm>
                <a:off x="2715"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2" name="Line 22"/>
              <p:cNvSpPr>
                <a:spLocks noChangeShapeType="1"/>
              </p:cNvSpPr>
              <p:nvPr/>
            </p:nvSpPr>
            <p:spPr bwMode="auto">
              <a:xfrm>
                <a:off x="468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3" name="Rectangle 23"/>
              <p:cNvSpPr>
                <a:spLocks noChangeArrowheads="1"/>
              </p:cNvSpPr>
              <p:nvPr/>
            </p:nvSpPr>
            <p:spPr bwMode="auto">
              <a:xfrm>
                <a:off x="963"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目的地址</a:t>
                </a:r>
              </a:p>
            </p:txBody>
          </p:sp>
          <p:sp>
            <p:nvSpPr>
              <p:cNvPr id="165914" name="Rectangle 24"/>
              <p:cNvSpPr>
                <a:spLocks noChangeArrowheads="1"/>
              </p:cNvSpPr>
              <p:nvPr/>
            </p:nvSpPr>
            <p:spPr bwMode="auto">
              <a:xfrm>
                <a:off x="1609" y="2445"/>
                <a:ext cx="4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源地址</a:t>
                </a:r>
              </a:p>
            </p:txBody>
          </p:sp>
          <p:sp>
            <p:nvSpPr>
              <p:cNvPr id="165915" name="Rectangle 25"/>
              <p:cNvSpPr>
                <a:spLocks noChangeArrowheads="1"/>
              </p:cNvSpPr>
              <p:nvPr/>
            </p:nvSpPr>
            <p:spPr bwMode="auto">
              <a:xfrm>
                <a:off x="2241" y="2445"/>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类型</a:t>
                </a:r>
              </a:p>
            </p:txBody>
          </p:sp>
          <p:sp>
            <p:nvSpPr>
              <p:cNvPr id="165916" name="Rectangle 26"/>
              <p:cNvSpPr>
                <a:spLocks noChangeArrowheads="1"/>
              </p:cNvSpPr>
              <p:nvPr/>
            </p:nvSpPr>
            <p:spPr bwMode="auto">
              <a:xfrm>
                <a:off x="3406"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数        据</a:t>
                </a:r>
              </a:p>
            </p:txBody>
          </p:sp>
          <p:sp>
            <p:nvSpPr>
              <p:cNvPr id="165917" name="Rectangle 27"/>
              <p:cNvSpPr>
                <a:spLocks noChangeArrowheads="1"/>
              </p:cNvSpPr>
              <p:nvPr/>
            </p:nvSpPr>
            <p:spPr bwMode="auto">
              <a:xfrm>
                <a:off x="4683" y="2445"/>
                <a:ext cx="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FCS</a:t>
                </a:r>
              </a:p>
            </p:txBody>
          </p:sp>
          <p:sp>
            <p:nvSpPr>
              <p:cNvPr id="165918" name="Rectangle 28"/>
              <p:cNvSpPr>
                <a:spLocks noChangeArrowheads="1"/>
              </p:cNvSpPr>
              <p:nvPr/>
            </p:nvSpPr>
            <p:spPr bwMode="auto">
              <a:xfrm>
                <a:off x="1193"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65919" name="Rectangle 29"/>
              <p:cNvSpPr>
                <a:spLocks noChangeArrowheads="1"/>
              </p:cNvSpPr>
              <p:nvPr/>
            </p:nvSpPr>
            <p:spPr bwMode="auto">
              <a:xfrm>
                <a:off x="1810"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65920" name="Rectangle 30"/>
              <p:cNvSpPr>
                <a:spLocks noChangeArrowheads="1"/>
              </p:cNvSpPr>
              <p:nvPr/>
            </p:nvSpPr>
            <p:spPr bwMode="auto">
              <a:xfrm>
                <a:off x="2379"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2</a:t>
                </a:r>
              </a:p>
            </p:txBody>
          </p:sp>
          <p:sp>
            <p:nvSpPr>
              <p:cNvPr id="165921" name="Rectangle 31"/>
              <p:cNvSpPr>
                <a:spLocks noChangeArrowheads="1"/>
              </p:cNvSpPr>
              <p:nvPr/>
            </p:nvSpPr>
            <p:spPr bwMode="auto">
              <a:xfrm>
                <a:off x="4786"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4</a:t>
                </a:r>
              </a:p>
            </p:txBody>
          </p:sp>
          <p:sp>
            <p:nvSpPr>
              <p:cNvPr id="165922" name="Rectangle 32"/>
              <p:cNvSpPr>
                <a:spLocks noChangeArrowheads="1"/>
              </p:cNvSpPr>
              <p:nvPr/>
            </p:nvSpPr>
            <p:spPr bwMode="auto">
              <a:xfrm>
                <a:off x="659" y="2182"/>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字节</a:t>
                </a:r>
              </a:p>
            </p:txBody>
          </p:sp>
          <p:sp>
            <p:nvSpPr>
              <p:cNvPr id="165923" name="Text Box 33"/>
              <p:cNvSpPr txBox="1">
                <a:spLocks noChangeArrowheads="1"/>
              </p:cNvSpPr>
              <p:nvPr/>
            </p:nvSpPr>
            <p:spPr bwMode="auto">
              <a:xfrm>
                <a:off x="3777" y="2185"/>
                <a:ext cx="52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sz="1600">
                    <a:solidFill>
                      <a:srgbClr val="333399"/>
                    </a:solidFill>
                    <a:latin typeface="Times New Roman" pitchFamily="18" charset="0"/>
                  </a:rPr>
                  <a:t>46 ~ 1500</a:t>
                </a:r>
              </a:p>
            </p:txBody>
          </p:sp>
        </p:grpSp>
      </p:grpSp>
      <p:grpSp>
        <p:nvGrpSpPr>
          <p:cNvPr id="165901" name="Group 34"/>
          <p:cNvGrpSpPr>
            <a:grpSpLocks/>
          </p:cNvGrpSpPr>
          <p:nvPr/>
        </p:nvGrpSpPr>
        <p:grpSpPr bwMode="auto">
          <a:xfrm>
            <a:off x="5261121" y="2971800"/>
            <a:ext cx="3813586" cy="990600"/>
            <a:chOff x="2715" y="1872"/>
            <a:chExt cx="1968" cy="624"/>
          </a:xfrm>
        </p:grpSpPr>
        <p:sp>
          <p:nvSpPr>
            <p:cNvPr id="165904" name="AutoShape 35"/>
            <p:cNvSpPr>
              <a:spLocks noChangeArrowheads="1"/>
            </p:cNvSpPr>
            <p:nvPr/>
          </p:nvSpPr>
          <p:spPr bwMode="auto">
            <a:xfrm rot="16200000" flipH="1">
              <a:off x="3496" y="2219"/>
              <a:ext cx="384" cy="145"/>
            </a:xfrm>
            <a:prstGeom prst="rightArrow">
              <a:avLst>
                <a:gd name="adj1" fmla="val 50000"/>
                <a:gd name="adj2" fmla="val 132279"/>
              </a:avLst>
            </a:prstGeom>
            <a:solidFill>
              <a:schemeClr val="accent1"/>
            </a:solidFill>
            <a:ln w="12700">
              <a:solidFill>
                <a:schemeClr val="folHlink"/>
              </a:solidFill>
              <a:miter lim="800000"/>
              <a:headEnd/>
              <a:tailEnd/>
            </a:ln>
          </p:spPr>
          <p:txBody>
            <a:bodyPr wrap="none" anchor="ctr"/>
            <a:lstStyle/>
            <a:p>
              <a:endParaRPr lang="zh-CN" altLang="en-US"/>
            </a:p>
          </p:txBody>
        </p:sp>
        <p:sp>
          <p:nvSpPr>
            <p:cNvPr id="165905"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数据报</a:t>
              </a:r>
            </a:p>
          </p:txBody>
        </p:sp>
      </p:grpSp>
      <p:sp>
        <p:nvSpPr>
          <p:cNvPr id="165902" name="Rectangle 37"/>
          <p:cNvSpPr>
            <a:spLocks noGrp="1" noChangeArrowheads="1"/>
          </p:cNvSpPr>
          <p:nvPr>
            <p:ph type="title"/>
          </p:nvPr>
        </p:nvSpPr>
        <p:spPr>
          <a:xfrm>
            <a:off x="1098733" y="188913"/>
            <a:ext cx="9512647" cy="768350"/>
          </a:xfrm>
        </p:spPr>
        <p:txBody>
          <a:bodyPr/>
          <a:lstStyle/>
          <a:p>
            <a:pPr algn="ctr" eaLnBrk="1" hangingPunct="1"/>
            <a:r>
              <a:rPr lang="zh-CN" altLang="en-US" smtClean="0"/>
              <a:t>以太网 </a:t>
            </a:r>
            <a:r>
              <a:rPr lang="en-US" altLang="zh-CN" smtClean="0"/>
              <a:t>V2 </a:t>
            </a:r>
            <a:r>
              <a:rPr lang="zh-CN" altLang="en-US" smtClean="0"/>
              <a:t>的 </a:t>
            </a:r>
            <a:r>
              <a:rPr lang="en-US" altLang="zh-CN" smtClean="0"/>
              <a:t>MAC </a:t>
            </a:r>
            <a:r>
              <a:rPr lang="zh-CN" altLang="en-US" smtClean="0"/>
              <a:t>帧格式</a:t>
            </a:r>
          </a:p>
        </p:txBody>
      </p:sp>
      <p:sp>
        <p:nvSpPr>
          <p:cNvPr id="165903" name="AutoShape 38"/>
          <p:cNvSpPr>
            <a:spLocks noChangeArrowheads="1"/>
          </p:cNvSpPr>
          <p:nvPr/>
        </p:nvSpPr>
        <p:spPr bwMode="auto">
          <a:xfrm>
            <a:off x="3470596" y="2133603"/>
            <a:ext cx="4131384" cy="504825"/>
          </a:xfrm>
          <a:prstGeom prst="wedgeRoundRectCallout">
            <a:avLst>
              <a:gd name="adj1" fmla="val -75375"/>
              <a:gd name="adj2" fmla="val 306917"/>
              <a:gd name="adj3" fmla="val 16667"/>
            </a:avLst>
          </a:prstGeom>
          <a:solidFill>
            <a:srgbClr val="FFFF99"/>
          </a:solidFill>
          <a:ln w="9525">
            <a:solidFill>
              <a:schemeClr val="tx1"/>
            </a:solidFill>
            <a:miter lim="800000"/>
            <a:headEnd/>
            <a:tailEnd/>
          </a:ln>
        </p:spPr>
        <p:txBody>
          <a:bodyPr/>
          <a:lstStyle/>
          <a:p>
            <a:pPr algn="ctr"/>
            <a:r>
              <a:rPr lang="zh-CN" altLang="en-US" sz="2400">
                <a:solidFill>
                  <a:srgbClr val="333399"/>
                </a:solidFill>
                <a:latin typeface="Arial" pitchFamily="34" charset="0"/>
                <a:ea typeface="黑体" pitchFamily="49" charset="-122"/>
              </a:rPr>
              <a:t>目的地址字段 </a:t>
            </a:r>
            <a:r>
              <a:rPr lang="en-US" altLang="zh-CN" sz="2400">
                <a:solidFill>
                  <a:srgbClr val="333399"/>
                </a:solidFill>
                <a:latin typeface="Arial" pitchFamily="34" charset="0"/>
                <a:ea typeface="黑体" pitchFamily="49" charset="-122"/>
              </a:rPr>
              <a:t>6 </a:t>
            </a:r>
            <a:r>
              <a:rPr lang="zh-CN" altLang="en-US" sz="2400">
                <a:solidFill>
                  <a:srgbClr val="333399"/>
                </a:solidFill>
                <a:latin typeface="Arial" pitchFamily="34" charset="0"/>
                <a:ea typeface="黑体" pitchFamily="49" charset="-122"/>
              </a:rPr>
              <a:t>字节</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Line 2"/>
          <p:cNvSpPr>
            <a:spLocks noChangeShapeType="1"/>
          </p:cNvSpPr>
          <p:nvPr/>
        </p:nvSpPr>
        <p:spPr bwMode="auto">
          <a:xfrm>
            <a:off x="186031" y="4495800"/>
            <a:ext cx="10882669" cy="0"/>
          </a:xfrm>
          <a:prstGeom prst="line">
            <a:avLst/>
          </a:prstGeom>
          <a:noFill/>
          <a:ln w="38100" cmpd="dbl">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15" name="Rectangle 3"/>
          <p:cNvSpPr>
            <a:spLocks noChangeArrowheads="1"/>
          </p:cNvSpPr>
          <p:nvPr/>
        </p:nvSpPr>
        <p:spPr bwMode="auto">
          <a:xfrm>
            <a:off x="1897105" y="4730750"/>
            <a:ext cx="7828701" cy="4953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66916" name="Rectangle 4"/>
          <p:cNvSpPr>
            <a:spLocks noChangeArrowheads="1"/>
          </p:cNvSpPr>
          <p:nvPr/>
        </p:nvSpPr>
        <p:spPr bwMode="auto">
          <a:xfrm>
            <a:off x="1889353" y="4730750"/>
            <a:ext cx="7836453" cy="4889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6917" name="Rectangle 5"/>
          <p:cNvSpPr>
            <a:spLocks noChangeArrowheads="1"/>
          </p:cNvSpPr>
          <p:nvPr/>
        </p:nvSpPr>
        <p:spPr bwMode="auto">
          <a:xfrm>
            <a:off x="5195236" y="4835528"/>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帧</a:t>
            </a:r>
          </a:p>
        </p:txBody>
      </p:sp>
      <p:sp>
        <p:nvSpPr>
          <p:cNvPr id="166918" name="Rectangle 6"/>
          <p:cNvSpPr>
            <a:spLocks noChangeArrowheads="1"/>
          </p:cNvSpPr>
          <p:nvPr/>
        </p:nvSpPr>
        <p:spPr bwMode="auto">
          <a:xfrm>
            <a:off x="10062984" y="4814891"/>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物理层</a:t>
            </a:r>
          </a:p>
        </p:txBody>
      </p:sp>
      <p:sp>
        <p:nvSpPr>
          <p:cNvPr id="166919" name="Rectangle 7"/>
          <p:cNvSpPr>
            <a:spLocks noChangeArrowheads="1"/>
          </p:cNvSpPr>
          <p:nvPr/>
        </p:nvSpPr>
        <p:spPr bwMode="auto">
          <a:xfrm>
            <a:off x="10026163" y="3886203"/>
            <a:ext cx="905698" cy="33598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层</a:t>
            </a:r>
          </a:p>
        </p:txBody>
      </p:sp>
      <p:sp>
        <p:nvSpPr>
          <p:cNvPr id="166920" name="Line 8"/>
          <p:cNvSpPr>
            <a:spLocks noChangeShapeType="1"/>
          </p:cNvSpPr>
          <p:nvPr/>
        </p:nvSpPr>
        <p:spPr bwMode="auto">
          <a:xfrm flipH="1">
            <a:off x="1887415" y="4221163"/>
            <a:ext cx="1938" cy="5143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21" name="Line 9"/>
          <p:cNvSpPr>
            <a:spLocks noChangeShapeType="1"/>
          </p:cNvSpPr>
          <p:nvPr/>
        </p:nvSpPr>
        <p:spPr bwMode="auto">
          <a:xfrm>
            <a:off x="9712241" y="4292600"/>
            <a:ext cx="13565" cy="431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22" name="Rectangle 10"/>
          <p:cNvSpPr>
            <a:spLocks noChangeArrowheads="1"/>
          </p:cNvSpPr>
          <p:nvPr/>
        </p:nvSpPr>
        <p:spPr bwMode="auto">
          <a:xfrm>
            <a:off x="10190877" y="2971803"/>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层</a:t>
            </a:r>
          </a:p>
        </p:txBody>
      </p:sp>
      <p:sp>
        <p:nvSpPr>
          <p:cNvPr id="166923" name="Line 11"/>
          <p:cNvSpPr>
            <a:spLocks noChangeShapeType="1"/>
          </p:cNvSpPr>
          <p:nvPr/>
        </p:nvSpPr>
        <p:spPr bwMode="auto">
          <a:xfrm>
            <a:off x="10004850" y="3505202"/>
            <a:ext cx="1001841" cy="1111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6924" name="Group 15"/>
          <p:cNvGrpSpPr>
            <a:grpSpLocks/>
          </p:cNvGrpSpPr>
          <p:nvPr/>
        </p:nvGrpSpPr>
        <p:grpSpPr bwMode="auto">
          <a:xfrm>
            <a:off x="1277010" y="3463927"/>
            <a:ext cx="8448797" cy="1393825"/>
            <a:chOff x="659" y="2182"/>
            <a:chExt cx="4360" cy="878"/>
          </a:xfrm>
        </p:grpSpPr>
        <p:sp>
          <p:nvSpPr>
            <p:cNvPr id="166930" name="AutoShape 16"/>
            <p:cNvSpPr>
              <a:spLocks noChangeArrowheads="1"/>
            </p:cNvSpPr>
            <p:nvPr/>
          </p:nvSpPr>
          <p:spPr bwMode="auto">
            <a:xfrm rot="16200000" flipH="1">
              <a:off x="2818" y="2795"/>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grpSp>
          <p:nvGrpSpPr>
            <p:cNvPr id="166931" name="Group 17"/>
            <p:cNvGrpSpPr>
              <a:grpSpLocks/>
            </p:cNvGrpSpPr>
            <p:nvPr/>
          </p:nvGrpSpPr>
          <p:grpSpPr bwMode="auto">
            <a:xfrm>
              <a:off x="659" y="2182"/>
              <a:ext cx="4360" cy="506"/>
              <a:chOff x="659" y="2182"/>
              <a:chExt cx="4360" cy="506"/>
            </a:xfrm>
          </p:grpSpPr>
          <p:sp>
            <p:nvSpPr>
              <p:cNvPr id="166932" name="Rectangle 18"/>
              <p:cNvSpPr>
                <a:spLocks noChangeArrowheads="1"/>
              </p:cNvSpPr>
              <p:nvPr/>
            </p:nvSpPr>
            <p:spPr bwMode="auto">
              <a:xfrm>
                <a:off x="974" y="2400"/>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66933" name="Line 19"/>
              <p:cNvSpPr>
                <a:spLocks noChangeShapeType="1"/>
              </p:cNvSpPr>
              <p:nvPr/>
            </p:nvSpPr>
            <p:spPr bwMode="auto">
              <a:xfrm>
                <a:off x="156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34" name="Line 20"/>
              <p:cNvSpPr>
                <a:spLocks noChangeShapeType="1"/>
              </p:cNvSpPr>
              <p:nvPr/>
            </p:nvSpPr>
            <p:spPr bwMode="auto">
              <a:xfrm>
                <a:off x="2139"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35" name="Line 21"/>
              <p:cNvSpPr>
                <a:spLocks noChangeShapeType="1"/>
              </p:cNvSpPr>
              <p:nvPr/>
            </p:nvSpPr>
            <p:spPr bwMode="auto">
              <a:xfrm>
                <a:off x="2715"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36" name="Line 22"/>
              <p:cNvSpPr>
                <a:spLocks noChangeShapeType="1"/>
              </p:cNvSpPr>
              <p:nvPr/>
            </p:nvSpPr>
            <p:spPr bwMode="auto">
              <a:xfrm>
                <a:off x="468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37" name="Rectangle 23"/>
              <p:cNvSpPr>
                <a:spLocks noChangeArrowheads="1"/>
              </p:cNvSpPr>
              <p:nvPr/>
            </p:nvSpPr>
            <p:spPr bwMode="auto">
              <a:xfrm>
                <a:off x="963"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目的地址</a:t>
                </a:r>
              </a:p>
            </p:txBody>
          </p:sp>
          <p:sp>
            <p:nvSpPr>
              <p:cNvPr id="166938" name="Rectangle 24"/>
              <p:cNvSpPr>
                <a:spLocks noChangeArrowheads="1"/>
              </p:cNvSpPr>
              <p:nvPr/>
            </p:nvSpPr>
            <p:spPr bwMode="auto">
              <a:xfrm>
                <a:off x="1609" y="2445"/>
                <a:ext cx="4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源地址</a:t>
                </a:r>
              </a:p>
            </p:txBody>
          </p:sp>
          <p:sp>
            <p:nvSpPr>
              <p:cNvPr id="166939" name="Rectangle 25"/>
              <p:cNvSpPr>
                <a:spLocks noChangeArrowheads="1"/>
              </p:cNvSpPr>
              <p:nvPr/>
            </p:nvSpPr>
            <p:spPr bwMode="auto">
              <a:xfrm>
                <a:off x="2241" y="2445"/>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类型</a:t>
                </a:r>
              </a:p>
            </p:txBody>
          </p:sp>
          <p:sp>
            <p:nvSpPr>
              <p:cNvPr id="166940" name="Rectangle 26"/>
              <p:cNvSpPr>
                <a:spLocks noChangeArrowheads="1"/>
              </p:cNvSpPr>
              <p:nvPr/>
            </p:nvSpPr>
            <p:spPr bwMode="auto">
              <a:xfrm>
                <a:off x="3406"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数        据</a:t>
                </a:r>
              </a:p>
            </p:txBody>
          </p:sp>
          <p:sp>
            <p:nvSpPr>
              <p:cNvPr id="166941" name="Rectangle 27"/>
              <p:cNvSpPr>
                <a:spLocks noChangeArrowheads="1"/>
              </p:cNvSpPr>
              <p:nvPr/>
            </p:nvSpPr>
            <p:spPr bwMode="auto">
              <a:xfrm>
                <a:off x="4683" y="2445"/>
                <a:ext cx="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FCS</a:t>
                </a:r>
              </a:p>
            </p:txBody>
          </p:sp>
          <p:sp>
            <p:nvSpPr>
              <p:cNvPr id="166942" name="Rectangle 28"/>
              <p:cNvSpPr>
                <a:spLocks noChangeArrowheads="1"/>
              </p:cNvSpPr>
              <p:nvPr/>
            </p:nvSpPr>
            <p:spPr bwMode="auto">
              <a:xfrm>
                <a:off x="1193"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66943" name="Rectangle 29"/>
              <p:cNvSpPr>
                <a:spLocks noChangeArrowheads="1"/>
              </p:cNvSpPr>
              <p:nvPr/>
            </p:nvSpPr>
            <p:spPr bwMode="auto">
              <a:xfrm>
                <a:off x="1810"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66944" name="Rectangle 30"/>
              <p:cNvSpPr>
                <a:spLocks noChangeArrowheads="1"/>
              </p:cNvSpPr>
              <p:nvPr/>
            </p:nvSpPr>
            <p:spPr bwMode="auto">
              <a:xfrm>
                <a:off x="2379"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2</a:t>
                </a:r>
              </a:p>
            </p:txBody>
          </p:sp>
          <p:sp>
            <p:nvSpPr>
              <p:cNvPr id="166945" name="Rectangle 31"/>
              <p:cNvSpPr>
                <a:spLocks noChangeArrowheads="1"/>
              </p:cNvSpPr>
              <p:nvPr/>
            </p:nvSpPr>
            <p:spPr bwMode="auto">
              <a:xfrm>
                <a:off x="4786"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4</a:t>
                </a:r>
              </a:p>
            </p:txBody>
          </p:sp>
          <p:sp>
            <p:nvSpPr>
              <p:cNvPr id="166946" name="Rectangle 32"/>
              <p:cNvSpPr>
                <a:spLocks noChangeArrowheads="1"/>
              </p:cNvSpPr>
              <p:nvPr/>
            </p:nvSpPr>
            <p:spPr bwMode="auto">
              <a:xfrm>
                <a:off x="659" y="2182"/>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字节</a:t>
                </a:r>
              </a:p>
            </p:txBody>
          </p:sp>
          <p:sp>
            <p:nvSpPr>
              <p:cNvPr id="166947" name="Text Box 33"/>
              <p:cNvSpPr txBox="1">
                <a:spLocks noChangeArrowheads="1"/>
              </p:cNvSpPr>
              <p:nvPr/>
            </p:nvSpPr>
            <p:spPr bwMode="auto">
              <a:xfrm>
                <a:off x="3777" y="2185"/>
                <a:ext cx="52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sz="1600">
                    <a:solidFill>
                      <a:srgbClr val="333399"/>
                    </a:solidFill>
                    <a:latin typeface="Times New Roman" pitchFamily="18" charset="0"/>
                  </a:rPr>
                  <a:t>46 ~ 1500</a:t>
                </a:r>
              </a:p>
            </p:txBody>
          </p:sp>
        </p:grpSp>
      </p:grpSp>
      <p:grpSp>
        <p:nvGrpSpPr>
          <p:cNvPr id="166925" name="Group 34"/>
          <p:cNvGrpSpPr>
            <a:grpSpLocks/>
          </p:cNvGrpSpPr>
          <p:nvPr/>
        </p:nvGrpSpPr>
        <p:grpSpPr bwMode="auto">
          <a:xfrm>
            <a:off x="5261121" y="2971800"/>
            <a:ext cx="3813586" cy="990600"/>
            <a:chOff x="2715" y="1872"/>
            <a:chExt cx="1968" cy="624"/>
          </a:xfrm>
        </p:grpSpPr>
        <p:sp>
          <p:nvSpPr>
            <p:cNvPr id="166928" name="AutoShape 35"/>
            <p:cNvSpPr>
              <a:spLocks noChangeArrowheads="1"/>
            </p:cNvSpPr>
            <p:nvPr/>
          </p:nvSpPr>
          <p:spPr bwMode="auto">
            <a:xfrm rot="16200000" flipH="1">
              <a:off x="3496" y="2219"/>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sp>
          <p:nvSpPr>
            <p:cNvPr id="166929" name="Rectangle 36"/>
            <p:cNvSpPr>
              <a:spLocks noChangeArrowheads="1"/>
            </p:cNvSpPr>
            <p:nvPr/>
          </p:nvSpPr>
          <p:spPr bwMode="auto">
            <a:xfrm>
              <a:off x="2715" y="1872"/>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数据报</a:t>
              </a:r>
            </a:p>
          </p:txBody>
        </p:sp>
      </p:grpSp>
      <p:sp>
        <p:nvSpPr>
          <p:cNvPr id="166926" name="Rectangle 37"/>
          <p:cNvSpPr>
            <a:spLocks noGrp="1" noChangeArrowheads="1"/>
          </p:cNvSpPr>
          <p:nvPr>
            <p:ph type="title"/>
          </p:nvPr>
        </p:nvSpPr>
        <p:spPr>
          <a:xfrm>
            <a:off x="1098733" y="188913"/>
            <a:ext cx="9512647" cy="768350"/>
          </a:xfrm>
        </p:spPr>
        <p:txBody>
          <a:bodyPr/>
          <a:lstStyle/>
          <a:p>
            <a:pPr algn="ctr" eaLnBrk="1" hangingPunct="1"/>
            <a:r>
              <a:rPr lang="zh-CN" altLang="en-US" smtClean="0"/>
              <a:t>以太网 </a:t>
            </a:r>
            <a:r>
              <a:rPr lang="en-US" altLang="zh-CN" smtClean="0"/>
              <a:t>V2 </a:t>
            </a:r>
            <a:r>
              <a:rPr lang="zh-CN" altLang="en-US" smtClean="0"/>
              <a:t>的 </a:t>
            </a:r>
            <a:r>
              <a:rPr lang="en-US" altLang="zh-CN" smtClean="0"/>
              <a:t>MAC </a:t>
            </a:r>
            <a:r>
              <a:rPr lang="zh-CN" altLang="en-US" smtClean="0"/>
              <a:t>帧格式</a:t>
            </a:r>
          </a:p>
        </p:txBody>
      </p:sp>
      <p:sp>
        <p:nvSpPr>
          <p:cNvPr id="166927" name="AutoShape 38"/>
          <p:cNvSpPr>
            <a:spLocks noChangeArrowheads="1"/>
          </p:cNvSpPr>
          <p:nvPr/>
        </p:nvSpPr>
        <p:spPr bwMode="auto">
          <a:xfrm>
            <a:off x="3470596" y="2133603"/>
            <a:ext cx="3604303" cy="504825"/>
          </a:xfrm>
          <a:prstGeom prst="wedgeRoundRectCallout">
            <a:avLst>
              <a:gd name="adj1" fmla="val -43278"/>
              <a:gd name="adj2" fmla="val 314153"/>
              <a:gd name="adj3" fmla="val 16667"/>
            </a:avLst>
          </a:prstGeom>
          <a:solidFill>
            <a:srgbClr val="FFFF99"/>
          </a:solidFill>
          <a:ln w="9525">
            <a:solidFill>
              <a:schemeClr val="tx1"/>
            </a:solidFill>
            <a:miter lim="800000"/>
            <a:headEnd/>
            <a:tailEnd/>
          </a:ln>
        </p:spPr>
        <p:txBody>
          <a:bodyPr/>
          <a:lstStyle/>
          <a:p>
            <a:pPr algn="ctr"/>
            <a:r>
              <a:rPr lang="zh-CN" altLang="en-US" sz="2400">
                <a:solidFill>
                  <a:srgbClr val="333399"/>
                </a:solidFill>
                <a:latin typeface="Arial" pitchFamily="34" charset="0"/>
                <a:ea typeface="黑体" pitchFamily="49" charset="-122"/>
              </a:rPr>
              <a:t>源地址字段 </a:t>
            </a:r>
            <a:r>
              <a:rPr lang="en-US" altLang="zh-CN" sz="2400">
                <a:solidFill>
                  <a:srgbClr val="333399"/>
                </a:solidFill>
                <a:latin typeface="Arial" pitchFamily="34" charset="0"/>
                <a:ea typeface="黑体" pitchFamily="49" charset="-122"/>
              </a:rPr>
              <a:t>6 </a:t>
            </a:r>
            <a:r>
              <a:rPr lang="zh-CN" altLang="en-US" sz="2400">
                <a:solidFill>
                  <a:srgbClr val="333399"/>
                </a:solidFill>
                <a:latin typeface="Arial" pitchFamily="34" charset="0"/>
                <a:ea typeface="黑体" pitchFamily="49" charset="-122"/>
              </a:rPr>
              <a:t>字节</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Line 2"/>
          <p:cNvSpPr>
            <a:spLocks noChangeShapeType="1"/>
          </p:cNvSpPr>
          <p:nvPr/>
        </p:nvSpPr>
        <p:spPr bwMode="auto">
          <a:xfrm>
            <a:off x="186031" y="4495800"/>
            <a:ext cx="10882669" cy="0"/>
          </a:xfrm>
          <a:prstGeom prst="line">
            <a:avLst/>
          </a:prstGeom>
          <a:noFill/>
          <a:ln w="38100" cmpd="dbl">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939" name="Rectangle 3"/>
          <p:cNvSpPr>
            <a:spLocks noChangeArrowheads="1"/>
          </p:cNvSpPr>
          <p:nvPr/>
        </p:nvSpPr>
        <p:spPr bwMode="auto">
          <a:xfrm>
            <a:off x="1897105" y="4730750"/>
            <a:ext cx="7828701" cy="4953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67940" name="Rectangle 4"/>
          <p:cNvSpPr>
            <a:spLocks noChangeArrowheads="1"/>
          </p:cNvSpPr>
          <p:nvPr/>
        </p:nvSpPr>
        <p:spPr bwMode="auto">
          <a:xfrm>
            <a:off x="1889353" y="4730750"/>
            <a:ext cx="7836453" cy="488950"/>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7941" name="Rectangle 5"/>
          <p:cNvSpPr>
            <a:spLocks noChangeArrowheads="1"/>
          </p:cNvSpPr>
          <p:nvPr/>
        </p:nvSpPr>
        <p:spPr bwMode="auto">
          <a:xfrm>
            <a:off x="5195236" y="4835528"/>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帧</a:t>
            </a:r>
          </a:p>
        </p:txBody>
      </p:sp>
      <p:sp>
        <p:nvSpPr>
          <p:cNvPr id="167942" name="Rectangle 6"/>
          <p:cNvSpPr>
            <a:spLocks noChangeArrowheads="1"/>
          </p:cNvSpPr>
          <p:nvPr/>
        </p:nvSpPr>
        <p:spPr bwMode="auto">
          <a:xfrm>
            <a:off x="10062984" y="4814891"/>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物理层</a:t>
            </a:r>
          </a:p>
        </p:txBody>
      </p:sp>
      <p:sp>
        <p:nvSpPr>
          <p:cNvPr id="167943" name="Rectangle 7"/>
          <p:cNvSpPr>
            <a:spLocks noChangeArrowheads="1"/>
          </p:cNvSpPr>
          <p:nvPr/>
        </p:nvSpPr>
        <p:spPr bwMode="auto">
          <a:xfrm>
            <a:off x="10026163" y="3886203"/>
            <a:ext cx="905698" cy="33598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层</a:t>
            </a:r>
          </a:p>
        </p:txBody>
      </p:sp>
      <p:sp>
        <p:nvSpPr>
          <p:cNvPr id="167944" name="Line 8"/>
          <p:cNvSpPr>
            <a:spLocks noChangeShapeType="1"/>
          </p:cNvSpPr>
          <p:nvPr/>
        </p:nvSpPr>
        <p:spPr bwMode="auto">
          <a:xfrm flipH="1">
            <a:off x="1887415" y="4221163"/>
            <a:ext cx="1938" cy="5143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945" name="Line 9"/>
          <p:cNvSpPr>
            <a:spLocks noChangeShapeType="1"/>
          </p:cNvSpPr>
          <p:nvPr/>
        </p:nvSpPr>
        <p:spPr bwMode="auto">
          <a:xfrm>
            <a:off x="9712241" y="4292600"/>
            <a:ext cx="13565" cy="431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946" name="Rectangle 10"/>
          <p:cNvSpPr>
            <a:spLocks noChangeArrowheads="1"/>
          </p:cNvSpPr>
          <p:nvPr/>
        </p:nvSpPr>
        <p:spPr bwMode="auto">
          <a:xfrm>
            <a:off x="10190877" y="2971803"/>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层</a:t>
            </a:r>
          </a:p>
        </p:txBody>
      </p:sp>
      <p:sp>
        <p:nvSpPr>
          <p:cNvPr id="167947" name="Line 11"/>
          <p:cNvSpPr>
            <a:spLocks noChangeShapeType="1"/>
          </p:cNvSpPr>
          <p:nvPr/>
        </p:nvSpPr>
        <p:spPr bwMode="auto">
          <a:xfrm>
            <a:off x="10004850" y="3505202"/>
            <a:ext cx="1001841" cy="1111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7948" name="Group 15"/>
          <p:cNvGrpSpPr>
            <a:grpSpLocks/>
          </p:cNvGrpSpPr>
          <p:nvPr/>
        </p:nvGrpSpPr>
        <p:grpSpPr bwMode="auto">
          <a:xfrm>
            <a:off x="1277010" y="3463927"/>
            <a:ext cx="8448797" cy="1393825"/>
            <a:chOff x="659" y="2182"/>
            <a:chExt cx="4360" cy="878"/>
          </a:xfrm>
        </p:grpSpPr>
        <p:sp>
          <p:nvSpPr>
            <p:cNvPr id="167955" name="AutoShape 16"/>
            <p:cNvSpPr>
              <a:spLocks noChangeArrowheads="1"/>
            </p:cNvSpPr>
            <p:nvPr/>
          </p:nvSpPr>
          <p:spPr bwMode="auto">
            <a:xfrm rot="16200000" flipH="1">
              <a:off x="2818" y="2795"/>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grpSp>
          <p:nvGrpSpPr>
            <p:cNvPr id="167956" name="Group 17"/>
            <p:cNvGrpSpPr>
              <a:grpSpLocks/>
            </p:cNvGrpSpPr>
            <p:nvPr/>
          </p:nvGrpSpPr>
          <p:grpSpPr bwMode="auto">
            <a:xfrm>
              <a:off x="659" y="2182"/>
              <a:ext cx="4360" cy="506"/>
              <a:chOff x="659" y="2182"/>
              <a:chExt cx="4360" cy="506"/>
            </a:xfrm>
          </p:grpSpPr>
          <p:sp>
            <p:nvSpPr>
              <p:cNvPr id="167957" name="Rectangle 18"/>
              <p:cNvSpPr>
                <a:spLocks noChangeArrowheads="1"/>
              </p:cNvSpPr>
              <p:nvPr/>
            </p:nvSpPr>
            <p:spPr bwMode="auto">
              <a:xfrm>
                <a:off x="974" y="2400"/>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67958" name="Line 19"/>
              <p:cNvSpPr>
                <a:spLocks noChangeShapeType="1"/>
              </p:cNvSpPr>
              <p:nvPr/>
            </p:nvSpPr>
            <p:spPr bwMode="auto">
              <a:xfrm>
                <a:off x="156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959" name="Line 20"/>
              <p:cNvSpPr>
                <a:spLocks noChangeShapeType="1"/>
              </p:cNvSpPr>
              <p:nvPr/>
            </p:nvSpPr>
            <p:spPr bwMode="auto">
              <a:xfrm>
                <a:off x="2139"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960" name="Line 21"/>
              <p:cNvSpPr>
                <a:spLocks noChangeShapeType="1"/>
              </p:cNvSpPr>
              <p:nvPr/>
            </p:nvSpPr>
            <p:spPr bwMode="auto">
              <a:xfrm>
                <a:off x="2715"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961" name="Line 22"/>
              <p:cNvSpPr>
                <a:spLocks noChangeShapeType="1"/>
              </p:cNvSpPr>
              <p:nvPr/>
            </p:nvSpPr>
            <p:spPr bwMode="auto">
              <a:xfrm>
                <a:off x="468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962" name="Rectangle 23"/>
              <p:cNvSpPr>
                <a:spLocks noChangeArrowheads="1"/>
              </p:cNvSpPr>
              <p:nvPr/>
            </p:nvSpPr>
            <p:spPr bwMode="auto">
              <a:xfrm>
                <a:off x="963"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目的地址</a:t>
                </a:r>
              </a:p>
            </p:txBody>
          </p:sp>
          <p:sp>
            <p:nvSpPr>
              <p:cNvPr id="167963" name="Rectangle 24"/>
              <p:cNvSpPr>
                <a:spLocks noChangeArrowheads="1"/>
              </p:cNvSpPr>
              <p:nvPr/>
            </p:nvSpPr>
            <p:spPr bwMode="auto">
              <a:xfrm>
                <a:off x="1609" y="2445"/>
                <a:ext cx="4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源地址</a:t>
                </a:r>
              </a:p>
            </p:txBody>
          </p:sp>
          <p:sp>
            <p:nvSpPr>
              <p:cNvPr id="167964" name="Rectangle 25"/>
              <p:cNvSpPr>
                <a:spLocks noChangeArrowheads="1"/>
              </p:cNvSpPr>
              <p:nvPr/>
            </p:nvSpPr>
            <p:spPr bwMode="auto">
              <a:xfrm>
                <a:off x="2241" y="2445"/>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类型</a:t>
                </a:r>
              </a:p>
            </p:txBody>
          </p:sp>
          <p:sp>
            <p:nvSpPr>
              <p:cNvPr id="167965" name="Rectangle 26"/>
              <p:cNvSpPr>
                <a:spLocks noChangeArrowheads="1"/>
              </p:cNvSpPr>
              <p:nvPr/>
            </p:nvSpPr>
            <p:spPr bwMode="auto">
              <a:xfrm>
                <a:off x="3406"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数        据</a:t>
                </a:r>
              </a:p>
            </p:txBody>
          </p:sp>
          <p:sp>
            <p:nvSpPr>
              <p:cNvPr id="167966" name="Rectangle 27"/>
              <p:cNvSpPr>
                <a:spLocks noChangeArrowheads="1"/>
              </p:cNvSpPr>
              <p:nvPr/>
            </p:nvSpPr>
            <p:spPr bwMode="auto">
              <a:xfrm>
                <a:off x="4683" y="2445"/>
                <a:ext cx="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FCS</a:t>
                </a:r>
              </a:p>
            </p:txBody>
          </p:sp>
          <p:sp>
            <p:nvSpPr>
              <p:cNvPr id="167967" name="Rectangle 28"/>
              <p:cNvSpPr>
                <a:spLocks noChangeArrowheads="1"/>
              </p:cNvSpPr>
              <p:nvPr/>
            </p:nvSpPr>
            <p:spPr bwMode="auto">
              <a:xfrm>
                <a:off x="1193"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67968" name="Rectangle 29"/>
              <p:cNvSpPr>
                <a:spLocks noChangeArrowheads="1"/>
              </p:cNvSpPr>
              <p:nvPr/>
            </p:nvSpPr>
            <p:spPr bwMode="auto">
              <a:xfrm>
                <a:off x="1810"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67969" name="Rectangle 30"/>
              <p:cNvSpPr>
                <a:spLocks noChangeArrowheads="1"/>
              </p:cNvSpPr>
              <p:nvPr/>
            </p:nvSpPr>
            <p:spPr bwMode="auto">
              <a:xfrm>
                <a:off x="2379"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2</a:t>
                </a:r>
              </a:p>
            </p:txBody>
          </p:sp>
          <p:sp>
            <p:nvSpPr>
              <p:cNvPr id="167970" name="Rectangle 31"/>
              <p:cNvSpPr>
                <a:spLocks noChangeArrowheads="1"/>
              </p:cNvSpPr>
              <p:nvPr/>
            </p:nvSpPr>
            <p:spPr bwMode="auto">
              <a:xfrm>
                <a:off x="4786"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4</a:t>
                </a:r>
              </a:p>
            </p:txBody>
          </p:sp>
          <p:sp>
            <p:nvSpPr>
              <p:cNvPr id="167971" name="Rectangle 32"/>
              <p:cNvSpPr>
                <a:spLocks noChangeArrowheads="1"/>
              </p:cNvSpPr>
              <p:nvPr/>
            </p:nvSpPr>
            <p:spPr bwMode="auto">
              <a:xfrm>
                <a:off x="659" y="2182"/>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字节</a:t>
                </a:r>
              </a:p>
            </p:txBody>
          </p:sp>
          <p:sp>
            <p:nvSpPr>
              <p:cNvPr id="167972" name="Text Box 33"/>
              <p:cNvSpPr txBox="1">
                <a:spLocks noChangeArrowheads="1"/>
              </p:cNvSpPr>
              <p:nvPr/>
            </p:nvSpPr>
            <p:spPr bwMode="auto">
              <a:xfrm>
                <a:off x="3777" y="2185"/>
                <a:ext cx="52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sz="1600">
                    <a:solidFill>
                      <a:srgbClr val="333399"/>
                    </a:solidFill>
                    <a:latin typeface="Times New Roman" pitchFamily="18" charset="0"/>
                  </a:rPr>
                  <a:t>46 ~ 1500</a:t>
                </a:r>
              </a:p>
            </p:txBody>
          </p:sp>
        </p:grpSp>
      </p:grpSp>
      <p:grpSp>
        <p:nvGrpSpPr>
          <p:cNvPr id="167949" name="Group 34"/>
          <p:cNvGrpSpPr>
            <a:grpSpLocks/>
          </p:cNvGrpSpPr>
          <p:nvPr/>
        </p:nvGrpSpPr>
        <p:grpSpPr bwMode="auto">
          <a:xfrm>
            <a:off x="5261121" y="2971800"/>
            <a:ext cx="3813586" cy="990600"/>
            <a:chOff x="2715" y="1872"/>
            <a:chExt cx="1968" cy="624"/>
          </a:xfrm>
        </p:grpSpPr>
        <p:sp>
          <p:nvSpPr>
            <p:cNvPr id="167953" name="AutoShape 35"/>
            <p:cNvSpPr>
              <a:spLocks noChangeArrowheads="1"/>
            </p:cNvSpPr>
            <p:nvPr/>
          </p:nvSpPr>
          <p:spPr bwMode="auto">
            <a:xfrm rot="16200000" flipH="1">
              <a:off x="3496" y="2219"/>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sp>
          <p:nvSpPr>
            <p:cNvPr id="167954" name="Rectangle 36"/>
            <p:cNvSpPr>
              <a:spLocks noChangeArrowheads="1"/>
            </p:cNvSpPr>
            <p:nvPr/>
          </p:nvSpPr>
          <p:spPr bwMode="auto">
            <a:xfrm>
              <a:off x="2715" y="1872"/>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数据报</a:t>
              </a:r>
            </a:p>
          </p:txBody>
        </p:sp>
      </p:grpSp>
      <p:sp>
        <p:nvSpPr>
          <p:cNvPr id="167950" name="Rectangle 37"/>
          <p:cNvSpPr>
            <a:spLocks noGrp="1" noChangeArrowheads="1"/>
          </p:cNvSpPr>
          <p:nvPr>
            <p:ph type="title"/>
          </p:nvPr>
        </p:nvSpPr>
        <p:spPr>
          <a:xfrm>
            <a:off x="1098733" y="188913"/>
            <a:ext cx="9512647" cy="768350"/>
          </a:xfrm>
        </p:spPr>
        <p:txBody>
          <a:bodyPr/>
          <a:lstStyle/>
          <a:p>
            <a:pPr algn="ctr" eaLnBrk="1" hangingPunct="1"/>
            <a:r>
              <a:rPr lang="zh-CN" altLang="en-US" smtClean="0"/>
              <a:t>以太网 </a:t>
            </a:r>
            <a:r>
              <a:rPr lang="en-US" altLang="zh-CN" smtClean="0"/>
              <a:t>V2 </a:t>
            </a:r>
            <a:r>
              <a:rPr lang="zh-CN" altLang="en-US" smtClean="0"/>
              <a:t>的 </a:t>
            </a:r>
            <a:r>
              <a:rPr lang="en-US" altLang="zh-CN" smtClean="0"/>
              <a:t>MAC </a:t>
            </a:r>
            <a:r>
              <a:rPr lang="zh-CN" altLang="en-US" smtClean="0"/>
              <a:t>帧格式</a:t>
            </a:r>
          </a:p>
        </p:txBody>
      </p:sp>
      <p:sp>
        <p:nvSpPr>
          <p:cNvPr id="167951" name="AutoShape 38"/>
          <p:cNvSpPr>
            <a:spLocks noChangeArrowheads="1"/>
          </p:cNvSpPr>
          <p:nvPr/>
        </p:nvSpPr>
        <p:spPr bwMode="auto">
          <a:xfrm>
            <a:off x="3646935" y="2133603"/>
            <a:ext cx="3338826" cy="504825"/>
          </a:xfrm>
          <a:prstGeom prst="wedgeRoundRectCallout">
            <a:avLst>
              <a:gd name="adj1" fmla="val -23130"/>
              <a:gd name="adj2" fmla="val 310380"/>
              <a:gd name="adj3" fmla="val 16667"/>
            </a:avLst>
          </a:prstGeom>
          <a:solidFill>
            <a:srgbClr val="FFFF99"/>
          </a:solidFill>
          <a:ln w="9525">
            <a:solidFill>
              <a:schemeClr val="tx1"/>
            </a:solidFill>
            <a:miter lim="800000"/>
            <a:headEnd/>
            <a:tailEnd/>
          </a:ln>
        </p:spPr>
        <p:txBody>
          <a:bodyPr/>
          <a:lstStyle/>
          <a:p>
            <a:pPr algn="ctr"/>
            <a:r>
              <a:rPr lang="zh-CN" altLang="en-US" sz="2400">
                <a:solidFill>
                  <a:srgbClr val="333399"/>
                </a:solidFill>
                <a:latin typeface="Arial" pitchFamily="34" charset="0"/>
                <a:ea typeface="黑体" pitchFamily="49" charset="-122"/>
              </a:rPr>
              <a:t>类型字段 </a:t>
            </a:r>
            <a:r>
              <a:rPr lang="en-US" altLang="zh-CN" sz="2400">
                <a:solidFill>
                  <a:srgbClr val="333399"/>
                </a:solidFill>
                <a:latin typeface="Arial" pitchFamily="34" charset="0"/>
                <a:ea typeface="黑体" pitchFamily="49" charset="-122"/>
              </a:rPr>
              <a:t>2 </a:t>
            </a:r>
            <a:r>
              <a:rPr lang="zh-CN" altLang="en-US" sz="2400">
                <a:solidFill>
                  <a:srgbClr val="333399"/>
                </a:solidFill>
                <a:latin typeface="Arial" pitchFamily="34" charset="0"/>
                <a:ea typeface="黑体" pitchFamily="49" charset="-122"/>
              </a:rPr>
              <a:t>字节</a:t>
            </a:r>
          </a:p>
        </p:txBody>
      </p:sp>
      <p:sp>
        <p:nvSpPr>
          <p:cNvPr id="448551" name="Text Box 39"/>
          <p:cNvSpPr txBox="1">
            <a:spLocks noChangeArrowheads="1"/>
          </p:cNvSpPr>
          <p:nvPr/>
        </p:nvSpPr>
        <p:spPr bwMode="auto">
          <a:xfrm>
            <a:off x="1695310" y="1123952"/>
            <a:ext cx="7895110" cy="830997"/>
          </a:xfrm>
          <a:prstGeom prst="rect">
            <a:avLst/>
          </a:prstGeom>
          <a:solidFill>
            <a:srgbClr val="CCECFF"/>
          </a:solidFill>
          <a:ln w="9525">
            <a:solidFill>
              <a:srgbClr val="333399"/>
            </a:solidFill>
            <a:miter lim="800000"/>
            <a:headEnd/>
            <a:tailEnd/>
          </a:ln>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rgbClr val="333399"/>
                </a:solidFill>
                <a:latin typeface="Arial" pitchFamily="34" charset="0"/>
                <a:ea typeface="黑体" pitchFamily="49" charset="-122"/>
              </a:rPr>
              <a:t>类型字段用来标志</a:t>
            </a:r>
            <a:r>
              <a:rPr lang="zh-CN" altLang="en-US" sz="2400">
                <a:solidFill>
                  <a:schemeClr val="hlink"/>
                </a:solidFill>
                <a:latin typeface="Arial" pitchFamily="34" charset="0"/>
                <a:ea typeface="黑体" pitchFamily="49" charset="-122"/>
              </a:rPr>
              <a:t>上一层</a:t>
            </a:r>
            <a:r>
              <a:rPr lang="zh-CN" altLang="en-US" sz="2400">
                <a:solidFill>
                  <a:srgbClr val="333399"/>
                </a:solidFill>
                <a:latin typeface="Arial" pitchFamily="34" charset="0"/>
                <a:ea typeface="黑体" pitchFamily="49" charset="-122"/>
              </a:rPr>
              <a:t>使用的是什么协议，</a:t>
            </a:r>
          </a:p>
          <a:p>
            <a:pPr algn="ctr" eaLnBrk="1" hangingPunct="1"/>
            <a:r>
              <a:rPr lang="zh-CN" altLang="en-US" sz="2400">
                <a:solidFill>
                  <a:srgbClr val="333399"/>
                </a:solidFill>
                <a:latin typeface="Arial" pitchFamily="34" charset="0"/>
                <a:ea typeface="黑体" pitchFamily="49" charset="-122"/>
              </a:rPr>
              <a:t>以便把收到的 </a:t>
            </a:r>
            <a:r>
              <a:rPr lang="en-US" altLang="zh-CN" sz="2400">
                <a:solidFill>
                  <a:srgbClr val="333399"/>
                </a:solidFill>
                <a:latin typeface="Arial" pitchFamily="34" charset="0"/>
                <a:ea typeface="黑体" pitchFamily="49" charset="-122"/>
              </a:rPr>
              <a:t>MAC </a:t>
            </a:r>
            <a:r>
              <a:rPr lang="zh-CN" altLang="en-US" sz="2400">
                <a:solidFill>
                  <a:srgbClr val="333399"/>
                </a:solidFill>
                <a:latin typeface="Arial" pitchFamily="34" charset="0"/>
                <a:ea typeface="黑体" pitchFamily="49" charset="-122"/>
              </a:rPr>
              <a:t>帧的数据上交给上一层的这个协议。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8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5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Line 2"/>
          <p:cNvSpPr>
            <a:spLocks noChangeShapeType="1"/>
          </p:cNvSpPr>
          <p:nvPr/>
        </p:nvSpPr>
        <p:spPr bwMode="auto">
          <a:xfrm>
            <a:off x="186031" y="4495800"/>
            <a:ext cx="10882669" cy="0"/>
          </a:xfrm>
          <a:prstGeom prst="line">
            <a:avLst/>
          </a:prstGeom>
          <a:noFill/>
          <a:ln w="38100" cmpd="dbl">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63" name="Rectangle 3"/>
          <p:cNvSpPr>
            <a:spLocks noChangeArrowheads="1"/>
          </p:cNvSpPr>
          <p:nvPr/>
        </p:nvSpPr>
        <p:spPr bwMode="auto">
          <a:xfrm>
            <a:off x="1897105" y="4730750"/>
            <a:ext cx="7828701" cy="4953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68964" name="Rectangle 4"/>
          <p:cNvSpPr>
            <a:spLocks noChangeArrowheads="1"/>
          </p:cNvSpPr>
          <p:nvPr/>
        </p:nvSpPr>
        <p:spPr bwMode="auto">
          <a:xfrm>
            <a:off x="1889353" y="4730750"/>
            <a:ext cx="7836453" cy="4889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8965" name="Rectangle 5"/>
          <p:cNvSpPr>
            <a:spLocks noChangeArrowheads="1"/>
          </p:cNvSpPr>
          <p:nvPr/>
        </p:nvSpPr>
        <p:spPr bwMode="auto">
          <a:xfrm>
            <a:off x="5195236" y="4835528"/>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帧</a:t>
            </a:r>
          </a:p>
        </p:txBody>
      </p:sp>
      <p:sp>
        <p:nvSpPr>
          <p:cNvPr id="168966" name="Rectangle 6"/>
          <p:cNvSpPr>
            <a:spLocks noChangeArrowheads="1"/>
          </p:cNvSpPr>
          <p:nvPr/>
        </p:nvSpPr>
        <p:spPr bwMode="auto">
          <a:xfrm>
            <a:off x="10062984" y="4814891"/>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物理层</a:t>
            </a:r>
          </a:p>
        </p:txBody>
      </p:sp>
      <p:sp>
        <p:nvSpPr>
          <p:cNvPr id="168967" name="Rectangle 7"/>
          <p:cNvSpPr>
            <a:spLocks noChangeArrowheads="1"/>
          </p:cNvSpPr>
          <p:nvPr/>
        </p:nvSpPr>
        <p:spPr bwMode="auto">
          <a:xfrm>
            <a:off x="10026163" y="3886203"/>
            <a:ext cx="905698" cy="33598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层</a:t>
            </a:r>
          </a:p>
        </p:txBody>
      </p:sp>
      <p:sp>
        <p:nvSpPr>
          <p:cNvPr id="168968" name="Line 8"/>
          <p:cNvSpPr>
            <a:spLocks noChangeShapeType="1"/>
          </p:cNvSpPr>
          <p:nvPr/>
        </p:nvSpPr>
        <p:spPr bwMode="auto">
          <a:xfrm flipH="1">
            <a:off x="1887415" y="4221163"/>
            <a:ext cx="1938" cy="5143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69" name="Line 9"/>
          <p:cNvSpPr>
            <a:spLocks noChangeShapeType="1"/>
          </p:cNvSpPr>
          <p:nvPr/>
        </p:nvSpPr>
        <p:spPr bwMode="auto">
          <a:xfrm>
            <a:off x="9712241" y="4292600"/>
            <a:ext cx="13565" cy="431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70" name="Rectangle 10"/>
          <p:cNvSpPr>
            <a:spLocks noChangeArrowheads="1"/>
          </p:cNvSpPr>
          <p:nvPr/>
        </p:nvSpPr>
        <p:spPr bwMode="auto">
          <a:xfrm>
            <a:off x="10190877" y="2971803"/>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层</a:t>
            </a:r>
          </a:p>
        </p:txBody>
      </p:sp>
      <p:sp>
        <p:nvSpPr>
          <p:cNvPr id="168971" name="Line 11"/>
          <p:cNvSpPr>
            <a:spLocks noChangeShapeType="1"/>
          </p:cNvSpPr>
          <p:nvPr/>
        </p:nvSpPr>
        <p:spPr bwMode="auto">
          <a:xfrm>
            <a:off x="10004850" y="3505202"/>
            <a:ext cx="1001841" cy="1111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8972" name="Group 15"/>
          <p:cNvGrpSpPr>
            <a:grpSpLocks/>
          </p:cNvGrpSpPr>
          <p:nvPr/>
        </p:nvGrpSpPr>
        <p:grpSpPr bwMode="auto">
          <a:xfrm>
            <a:off x="1277010" y="3463927"/>
            <a:ext cx="8448797" cy="1393825"/>
            <a:chOff x="659" y="2182"/>
            <a:chExt cx="4360" cy="878"/>
          </a:xfrm>
        </p:grpSpPr>
        <p:sp>
          <p:nvSpPr>
            <p:cNvPr id="168979" name="AutoShape 16"/>
            <p:cNvSpPr>
              <a:spLocks noChangeArrowheads="1"/>
            </p:cNvSpPr>
            <p:nvPr/>
          </p:nvSpPr>
          <p:spPr bwMode="auto">
            <a:xfrm rot="16200000" flipH="1">
              <a:off x="2818" y="2795"/>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grpSp>
          <p:nvGrpSpPr>
            <p:cNvPr id="168980" name="Group 17"/>
            <p:cNvGrpSpPr>
              <a:grpSpLocks/>
            </p:cNvGrpSpPr>
            <p:nvPr/>
          </p:nvGrpSpPr>
          <p:grpSpPr bwMode="auto">
            <a:xfrm>
              <a:off x="659" y="2182"/>
              <a:ext cx="4360" cy="506"/>
              <a:chOff x="659" y="2182"/>
              <a:chExt cx="4360" cy="506"/>
            </a:xfrm>
          </p:grpSpPr>
          <p:sp>
            <p:nvSpPr>
              <p:cNvPr id="168981" name="Rectangle 18"/>
              <p:cNvSpPr>
                <a:spLocks noChangeArrowheads="1"/>
              </p:cNvSpPr>
              <p:nvPr/>
            </p:nvSpPr>
            <p:spPr bwMode="auto">
              <a:xfrm>
                <a:off x="974" y="2400"/>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68982" name="Line 19"/>
              <p:cNvSpPr>
                <a:spLocks noChangeShapeType="1"/>
              </p:cNvSpPr>
              <p:nvPr/>
            </p:nvSpPr>
            <p:spPr bwMode="auto">
              <a:xfrm>
                <a:off x="156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83" name="Line 20"/>
              <p:cNvSpPr>
                <a:spLocks noChangeShapeType="1"/>
              </p:cNvSpPr>
              <p:nvPr/>
            </p:nvSpPr>
            <p:spPr bwMode="auto">
              <a:xfrm>
                <a:off x="2139"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84" name="Line 21"/>
              <p:cNvSpPr>
                <a:spLocks noChangeShapeType="1"/>
              </p:cNvSpPr>
              <p:nvPr/>
            </p:nvSpPr>
            <p:spPr bwMode="auto">
              <a:xfrm>
                <a:off x="2715"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85" name="Line 22"/>
              <p:cNvSpPr>
                <a:spLocks noChangeShapeType="1"/>
              </p:cNvSpPr>
              <p:nvPr/>
            </p:nvSpPr>
            <p:spPr bwMode="auto">
              <a:xfrm>
                <a:off x="468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86" name="Rectangle 23"/>
              <p:cNvSpPr>
                <a:spLocks noChangeArrowheads="1"/>
              </p:cNvSpPr>
              <p:nvPr/>
            </p:nvSpPr>
            <p:spPr bwMode="auto">
              <a:xfrm>
                <a:off x="963"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目的地址</a:t>
                </a:r>
              </a:p>
            </p:txBody>
          </p:sp>
          <p:sp>
            <p:nvSpPr>
              <p:cNvPr id="168987" name="Rectangle 24"/>
              <p:cNvSpPr>
                <a:spLocks noChangeArrowheads="1"/>
              </p:cNvSpPr>
              <p:nvPr/>
            </p:nvSpPr>
            <p:spPr bwMode="auto">
              <a:xfrm>
                <a:off x="1609" y="2445"/>
                <a:ext cx="4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源地址</a:t>
                </a:r>
              </a:p>
            </p:txBody>
          </p:sp>
          <p:sp>
            <p:nvSpPr>
              <p:cNvPr id="168988" name="Rectangle 25"/>
              <p:cNvSpPr>
                <a:spLocks noChangeArrowheads="1"/>
              </p:cNvSpPr>
              <p:nvPr/>
            </p:nvSpPr>
            <p:spPr bwMode="auto">
              <a:xfrm>
                <a:off x="2241" y="2445"/>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类型</a:t>
                </a:r>
              </a:p>
            </p:txBody>
          </p:sp>
          <p:sp>
            <p:nvSpPr>
              <p:cNvPr id="168989" name="Rectangle 26"/>
              <p:cNvSpPr>
                <a:spLocks noChangeArrowheads="1"/>
              </p:cNvSpPr>
              <p:nvPr/>
            </p:nvSpPr>
            <p:spPr bwMode="auto">
              <a:xfrm>
                <a:off x="3406"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数        据</a:t>
                </a:r>
              </a:p>
            </p:txBody>
          </p:sp>
          <p:sp>
            <p:nvSpPr>
              <p:cNvPr id="168990" name="Rectangle 27"/>
              <p:cNvSpPr>
                <a:spLocks noChangeArrowheads="1"/>
              </p:cNvSpPr>
              <p:nvPr/>
            </p:nvSpPr>
            <p:spPr bwMode="auto">
              <a:xfrm>
                <a:off x="4683" y="2445"/>
                <a:ext cx="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FCS</a:t>
                </a:r>
              </a:p>
            </p:txBody>
          </p:sp>
          <p:sp>
            <p:nvSpPr>
              <p:cNvPr id="168991" name="Rectangle 28"/>
              <p:cNvSpPr>
                <a:spLocks noChangeArrowheads="1"/>
              </p:cNvSpPr>
              <p:nvPr/>
            </p:nvSpPr>
            <p:spPr bwMode="auto">
              <a:xfrm>
                <a:off x="1193"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68992" name="Rectangle 29"/>
              <p:cNvSpPr>
                <a:spLocks noChangeArrowheads="1"/>
              </p:cNvSpPr>
              <p:nvPr/>
            </p:nvSpPr>
            <p:spPr bwMode="auto">
              <a:xfrm>
                <a:off x="1810"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68993" name="Rectangle 30"/>
              <p:cNvSpPr>
                <a:spLocks noChangeArrowheads="1"/>
              </p:cNvSpPr>
              <p:nvPr/>
            </p:nvSpPr>
            <p:spPr bwMode="auto">
              <a:xfrm>
                <a:off x="2379"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2</a:t>
                </a:r>
              </a:p>
            </p:txBody>
          </p:sp>
          <p:sp>
            <p:nvSpPr>
              <p:cNvPr id="168994" name="Rectangle 31"/>
              <p:cNvSpPr>
                <a:spLocks noChangeArrowheads="1"/>
              </p:cNvSpPr>
              <p:nvPr/>
            </p:nvSpPr>
            <p:spPr bwMode="auto">
              <a:xfrm>
                <a:off x="4786"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4</a:t>
                </a:r>
              </a:p>
            </p:txBody>
          </p:sp>
          <p:sp>
            <p:nvSpPr>
              <p:cNvPr id="168995" name="Rectangle 32"/>
              <p:cNvSpPr>
                <a:spLocks noChangeArrowheads="1"/>
              </p:cNvSpPr>
              <p:nvPr/>
            </p:nvSpPr>
            <p:spPr bwMode="auto">
              <a:xfrm>
                <a:off x="659" y="2182"/>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字节</a:t>
                </a:r>
              </a:p>
            </p:txBody>
          </p:sp>
          <p:sp>
            <p:nvSpPr>
              <p:cNvPr id="168996" name="Text Box 33"/>
              <p:cNvSpPr txBox="1">
                <a:spLocks noChangeArrowheads="1"/>
              </p:cNvSpPr>
              <p:nvPr/>
            </p:nvSpPr>
            <p:spPr bwMode="auto">
              <a:xfrm>
                <a:off x="3777" y="2185"/>
                <a:ext cx="52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sz="1600">
                    <a:solidFill>
                      <a:srgbClr val="333399"/>
                    </a:solidFill>
                    <a:latin typeface="Times New Roman" pitchFamily="18" charset="0"/>
                  </a:rPr>
                  <a:t>46 ~ 1500</a:t>
                </a:r>
              </a:p>
            </p:txBody>
          </p:sp>
        </p:grpSp>
      </p:grpSp>
      <p:grpSp>
        <p:nvGrpSpPr>
          <p:cNvPr id="168973" name="Group 34"/>
          <p:cNvGrpSpPr>
            <a:grpSpLocks/>
          </p:cNvGrpSpPr>
          <p:nvPr/>
        </p:nvGrpSpPr>
        <p:grpSpPr bwMode="auto">
          <a:xfrm>
            <a:off x="5261121" y="2971800"/>
            <a:ext cx="3813586" cy="990600"/>
            <a:chOff x="2715" y="1872"/>
            <a:chExt cx="1968" cy="624"/>
          </a:xfrm>
        </p:grpSpPr>
        <p:sp>
          <p:nvSpPr>
            <p:cNvPr id="168977" name="AutoShape 35"/>
            <p:cNvSpPr>
              <a:spLocks noChangeArrowheads="1"/>
            </p:cNvSpPr>
            <p:nvPr/>
          </p:nvSpPr>
          <p:spPr bwMode="auto">
            <a:xfrm rot="16200000" flipH="1">
              <a:off x="3496" y="2219"/>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sp>
          <p:nvSpPr>
            <p:cNvPr id="168978" name="Rectangle 36"/>
            <p:cNvSpPr>
              <a:spLocks noChangeArrowheads="1"/>
            </p:cNvSpPr>
            <p:nvPr/>
          </p:nvSpPr>
          <p:spPr bwMode="auto">
            <a:xfrm>
              <a:off x="2715" y="1872"/>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数据报</a:t>
              </a:r>
            </a:p>
          </p:txBody>
        </p:sp>
      </p:grpSp>
      <p:sp>
        <p:nvSpPr>
          <p:cNvPr id="168974" name="Rectangle 37"/>
          <p:cNvSpPr>
            <a:spLocks noGrp="1" noChangeArrowheads="1"/>
          </p:cNvSpPr>
          <p:nvPr>
            <p:ph type="title"/>
          </p:nvPr>
        </p:nvSpPr>
        <p:spPr>
          <a:xfrm>
            <a:off x="1098733" y="188913"/>
            <a:ext cx="9512647" cy="768350"/>
          </a:xfrm>
        </p:spPr>
        <p:txBody>
          <a:bodyPr/>
          <a:lstStyle/>
          <a:p>
            <a:pPr algn="ctr" eaLnBrk="1" hangingPunct="1"/>
            <a:r>
              <a:rPr lang="zh-CN" altLang="en-US" smtClean="0"/>
              <a:t>以太网 </a:t>
            </a:r>
            <a:r>
              <a:rPr lang="en-US" altLang="zh-CN" smtClean="0"/>
              <a:t>V2 </a:t>
            </a:r>
            <a:r>
              <a:rPr lang="zh-CN" altLang="en-US" smtClean="0"/>
              <a:t>的 </a:t>
            </a:r>
            <a:r>
              <a:rPr lang="en-US" altLang="zh-CN" smtClean="0"/>
              <a:t>MAC </a:t>
            </a:r>
            <a:r>
              <a:rPr lang="zh-CN" altLang="en-US" smtClean="0"/>
              <a:t>帧格式</a:t>
            </a:r>
          </a:p>
        </p:txBody>
      </p:sp>
      <p:sp>
        <p:nvSpPr>
          <p:cNvPr id="168975" name="AutoShape 38"/>
          <p:cNvSpPr>
            <a:spLocks noChangeArrowheads="1"/>
          </p:cNvSpPr>
          <p:nvPr/>
        </p:nvSpPr>
        <p:spPr bwMode="auto">
          <a:xfrm>
            <a:off x="3119854" y="2133603"/>
            <a:ext cx="4482126" cy="504825"/>
          </a:xfrm>
          <a:prstGeom prst="wedgeRoundRectCallout">
            <a:avLst>
              <a:gd name="adj1" fmla="val 12042"/>
              <a:gd name="adj2" fmla="val 310380"/>
              <a:gd name="adj3" fmla="val 16667"/>
            </a:avLst>
          </a:prstGeom>
          <a:solidFill>
            <a:srgbClr val="FFFF99"/>
          </a:solidFill>
          <a:ln w="9525">
            <a:solidFill>
              <a:schemeClr val="tx1"/>
            </a:solidFill>
            <a:miter lim="800000"/>
            <a:headEnd/>
            <a:tailEnd/>
          </a:ln>
        </p:spPr>
        <p:txBody>
          <a:bodyPr/>
          <a:lstStyle/>
          <a:p>
            <a:pPr algn="ctr"/>
            <a:r>
              <a:rPr lang="zh-CN" altLang="en-US" sz="2400">
                <a:solidFill>
                  <a:srgbClr val="333399"/>
                </a:solidFill>
                <a:latin typeface="Arial" pitchFamily="34" charset="0"/>
                <a:ea typeface="黑体" pitchFamily="49" charset="-122"/>
              </a:rPr>
              <a:t>数据字段 </a:t>
            </a:r>
            <a:r>
              <a:rPr lang="en-US" altLang="zh-CN">
                <a:solidFill>
                  <a:srgbClr val="333399"/>
                </a:solidFill>
                <a:latin typeface="Arial" pitchFamily="34" charset="0"/>
              </a:rPr>
              <a:t>46 ~ 1500</a:t>
            </a:r>
            <a:r>
              <a:rPr lang="en-US" altLang="zh-CN" sz="2400">
                <a:solidFill>
                  <a:srgbClr val="333399"/>
                </a:solidFill>
                <a:latin typeface="Arial" pitchFamily="34" charset="0"/>
                <a:ea typeface="黑体" pitchFamily="49" charset="-122"/>
              </a:rPr>
              <a:t> </a:t>
            </a:r>
            <a:r>
              <a:rPr lang="zh-CN" altLang="en-US" sz="2400">
                <a:solidFill>
                  <a:srgbClr val="333399"/>
                </a:solidFill>
                <a:latin typeface="Arial" pitchFamily="34" charset="0"/>
                <a:ea typeface="黑体" pitchFamily="49" charset="-122"/>
              </a:rPr>
              <a:t>字节</a:t>
            </a:r>
          </a:p>
        </p:txBody>
      </p:sp>
      <p:sp>
        <p:nvSpPr>
          <p:cNvPr id="449575" name="Text Box 39"/>
          <p:cNvSpPr txBox="1">
            <a:spLocks noChangeArrowheads="1"/>
          </p:cNvSpPr>
          <p:nvPr/>
        </p:nvSpPr>
        <p:spPr bwMode="auto">
          <a:xfrm>
            <a:off x="1793764" y="1136652"/>
            <a:ext cx="7705957" cy="830997"/>
          </a:xfrm>
          <a:prstGeom prst="rect">
            <a:avLst/>
          </a:prstGeom>
          <a:solidFill>
            <a:srgbClr val="CCECFF"/>
          </a:solidFill>
          <a:ln w="9525">
            <a:solidFill>
              <a:srgbClr val="333399"/>
            </a:solidFill>
            <a:miter lim="800000"/>
            <a:headEnd/>
            <a:tailEnd/>
          </a:ln>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t>数据字段的正式名称是 </a:t>
            </a:r>
            <a:r>
              <a:rPr lang="en-US" altLang="zh-CN" sz="2400">
                <a:latin typeface="Arial" pitchFamily="34" charset="0"/>
              </a:rPr>
              <a:t>MAC</a:t>
            </a:r>
            <a:r>
              <a:rPr lang="en-US" altLang="zh-CN" sz="2400" b="1"/>
              <a:t> </a:t>
            </a:r>
            <a:r>
              <a:rPr lang="zh-CN" altLang="en-US" sz="2400"/>
              <a:t>客户数据字段</a:t>
            </a:r>
          </a:p>
          <a:p>
            <a:pPr algn="ctr" eaLnBrk="1" hangingPunct="1"/>
            <a:r>
              <a:rPr lang="zh-CN" altLang="en-US"/>
              <a:t>最小长度 </a:t>
            </a:r>
            <a:r>
              <a:rPr lang="en-US" altLang="zh-CN"/>
              <a:t>64 </a:t>
            </a:r>
            <a:r>
              <a:rPr lang="zh-CN" altLang="en-US"/>
              <a:t>字节 </a:t>
            </a:r>
            <a:r>
              <a:rPr lang="zh-CN" altLang="en-US">
                <a:sym typeface="Symbol" pitchFamily="18" charset="2"/>
              </a:rPr>
              <a:t></a:t>
            </a:r>
            <a:r>
              <a:rPr lang="zh-CN" altLang="en-US"/>
              <a:t> </a:t>
            </a:r>
            <a:r>
              <a:rPr lang="en-US" altLang="zh-CN"/>
              <a:t>18 </a:t>
            </a:r>
            <a:r>
              <a:rPr lang="zh-CN" altLang="en-US"/>
              <a:t>字节的首部和尾部 </a:t>
            </a:r>
            <a:r>
              <a:rPr lang="en-US" altLang="zh-CN"/>
              <a:t>= </a:t>
            </a:r>
            <a:r>
              <a:rPr lang="zh-CN" altLang="en-US"/>
              <a:t>数据字段的最小长度 </a:t>
            </a:r>
            <a:r>
              <a:rPr lang="zh-CN" alt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7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Line 2"/>
          <p:cNvSpPr>
            <a:spLocks noChangeShapeType="1"/>
          </p:cNvSpPr>
          <p:nvPr/>
        </p:nvSpPr>
        <p:spPr bwMode="auto">
          <a:xfrm>
            <a:off x="186031" y="4495800"/>
            <a:ext cx="10882669" cy="0"/>
          </a:xfrm>
          <a:prstGeom prst="line">
            <a:avLst/>
          </a:prstGeom>
          <a:noFill/>
          <a:ln w="38100" cmpd="dbl">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987" name="Rectangle 3"/>
          <p:cNvSpPr>
            <a:spLocks noChangeArrowheads="1"/>
          </p:cNvSpPr>
          <p:nvPr/>
        </p:nvSpPr>
        <p:spPr bwMode="auto">
          <a:xfrm>
            <a:off x="1897105" y="4730750"/>
            <a:ext cx="7828701" cy="4953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69988" name="Rectangle 4"/>
          <p:cNvSpPr>
            <a:spLocks noChangeArrowheads="1"/>
          </p:cNvSpPr>
          <p:nvPr/>
        </p:nvSpPr>
        <p:spPr bwMode="auto">
          <a:xfrm>
            <a:off x="1889353" y="4730750"/>
            <a:ext cx="7836453" cy="488950"/>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9989" name="Rectangle 5"/>
          <p:cNvSpPr>
            <a:spLocks noChangeArrowheads="1"/>
          </p:cNvSpPr>
          <p:nvPr/>
        </p:nvSpPr>
        <p:spPr bwMode="auto">
          <a:xfrm>
            <a:off x="5195236" y="4835528"/>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帧</a:t>
            </a:r>
          </a:p>
        </p:txBody>
      </p:sp>
      <p:sp>
        <p:nvSpPr>
          <p:cNvPr id="169990" name="Rectangle 6"/>
          <p:cNvSpPr>
            <a:spLocks noChangeArrowheads="1"/>
          </p:cNvSpPr>
          <p:nvPr/>
        </p:nvSpPr>
        <p:spPr bwMode="auto">
          <a:xfrm>
            <a:off x="10062984" y="4814891"/>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物理层</a:t>
            </a:r>
          </a:p>
        </p:txBody>
      </p:sp>
      <p:sp>
        <p:nvSpPr>
          <p:cNvPr id="169991" name="Rectangle 7"/>
          <p:cNvSpPr>
            <a:spLocks noChangeArrowheads="1"/>
          </p:cNvSpPr>
          <p:nvPr/>
        </p:nvSpPr>
        <p:spPr bwMode="auto">
          <a:xfrm>
            <a:off x="10026163" y="3886203"/>
            <a:ext cx="905698" cy="33598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层</a:t>
            </a:r>
          </a:p>
        </p:txBody>
      </p:sp>
      <p:sp>
        <p:nvSpPr>
          <p:cNvPr id="169992" name="Line 8"/>
          <p:cNvSpPr>
            <a:spLocks noChangeShapeType="1"/>
          </p:cNvSpPr>
          <p:nvPr/>
        </p:nvSpPr>
        <p:spPr bwMode="auto">
          <a:xfrm flipH="1">
            <a:off x="1887415" y="4221163"/>
            <a:ext cx="1938" cy="5143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993" name="Line 9"/>
          <p:cNvSpPr>
            <a:spLocks noChangeShapeType="1"/>
          </p:cNvSpPr>
          <p:nvPr/>
        </p:nvSpPr>
        <p:spPr bwMode="auto">
          <a:xfrm>
            <a:off x="9712241" y="4292600"/>
            <a:ext cx="13565" cy="431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994" name="Rectangle 10"/>
          <p:cNvSpPr>
            <a:spLocks noChangeArrowheads="1"/>
          </p:cNvSpPr>
          <p:nvPr/>
        </p:nvSpPr>
        <p:spPr bwMode="auto">
          <a:xfrm>
            <a:off x="10190877" y="2971803"/>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层</a:t>
            </a:r>
          </a:p>
        </p:txBody>
      </p:sp>
      <p:sp>
        <p:nvSpPr>
          <p:cNvPr id="169995" name="Line 11"/>
          <p:cNvSpPr>
            <a:spLocks noChangeShapeType="1"/>
          </p:cNvSpPr>
          <p:nvPr/>
        </p:nvSpPr>
        <p:spPr bwMode="auto">
          <a:xfrm>
            <a:off x="10004850" y="3505202"/>
            <a:ext cx="1001841" cy="1111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9996" name="Group 15"/>
          <p:cNvGrpSpPr>
            <a:grpSpLocks/>
          </p:cNvGrpSpPr>
          <p:nvPr/>
        </p:nvGrpSpPr>
        <p:grpSpPr bwMode="auto">
          <a:xfrm>
            <a:off x="1277010" y="3463927"/>
            <a:ext cx="8448797" cy="1393825"/>
            <a:chOff x="659" y="2182"/>
            <a:chExt cx="4360" cy="878"/>
          </a:xfrm>
        </p:grpSpPr>
        <p:sp>
          <p:nvSpPr>
            <p:cNvPr id="170004" name="AutoShape 16"/>
            <p:cNvSpPr>
              <a:spLocks noChangeArrowheads="1"/>
            </p:cNvSpPr>
            <p:nvPr/>
          </p:nvSpPr>
          <p:spPr bwMode="auto">
            <a:xfrm rot="16200000" flipH="1">
              <a:off x="2818" y="2795"/>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grpSp>
          <p:nvGrpSpPr>
            <p:cNvPr id="170005" name="Group 17"/>
            <p:cNvGrpSpPr>
              <a:grpSpLocks/>
            </p:cNvGrpSpPr>
            <p:nvPr/>
          </p:nvGrpSpPr>
          <p:grpSpPr bwMode="auto">
            <a:xfrm>
              <a:off x="659" y="2182"/>
              <a:ext cx="4360" cy="506"/>
              <a:chOff x="659" y="2182"/>
              <a:chExt cx="4360" cy="506"/>
            </a:xfrm>
          </p:grpSpPr>
          <p:sp>
            <p:nvSpPr>
              <p:cNvPr id="170006" name="Rectangle 18"/>
              <p:cNvSpPr>
                <a:spLocks noChangeArrowheads="1"/>
              </p:cNvSpPr>
              <p:nvPr/>
            </p:nvSpPr>
            <p:spPr bwMode="auto">
              <a:xfrm>
                <a:off x="974" y="2400"/>
                <a:ext cx="4045" cy="288"/>
              </a:xfrm>
              <a:prstGeom prst="rect">
                <a:avLst/>
              </a:prstGeom>
              <a:solidFill>
                <a:srgbClr val="FFCCFF"/>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70007" name="Line 19"/>
              <p:cNvSpPr>
                <a:spLocks noChangeShapeType="1"/>
              </p:cNvSpPr>
              <p:nvPr/>
            </p:nvSpPr>
            <p:spPr bwMode="auto">
              <a:xfrm>
                <a:off x="156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008" name="Line 20"/>
              <p:cNvSpPr>
                <a:spLocks noChangeShapeType="1"/>
              </p:cNvSpPr>
              <p:nvPr/>
            </p:nvSpPr>
            <p:spPr bwMode="auto">
              <a:xfrm>
                <a:off x="2139"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009" name="Line 21"/>
              <p:cNvSpPr>
                <a:spLocks noChangeShapeType="1"/>
              </p:cNvSpPr>
              <p:nvPr/>
            </p:nvSpPr>
            <p:spPr bwMode="auto">
              <a:xfrm>
                <a:off x="2715"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010" name="Line 22"/>
              <p:cNvSpPr>
                <a:spLocks noChangeShapeType="1"/>
              </p:cNvSpPr>
              <p:nvPr/>
            </p:nvSpPr>
            <p:spPr bwMode="auto">
              <a:xfrm>
                <a:off x="468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011" name="Rectangle 23"/>
              <p:cNvSpPr>
                <a:spLocks noChangeArrowheads="1"/>
              </p:cNvSpPr>
              <p:nvPr/>
            </p:nvSpPr>
            <p:spPr bwMode="auto">
              <a:xfrm>
                <a:off x="963"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目的地址</a:t>
                </a:r>
              </a:p>
            </p:txBody>
          </p:sp>
          <p:sp>
            <p:nvSpPr>
              <p:cNvPr id="170012" name="Rectangle 24"/>
              <p:cNvSpPr>
                <a:spLocks noChangeArrowheads="1"/>
              </p:cNvSpPr>
              <p:nvPr/>
            </p:nvSpPr>
            <p:spPr bwMode="auto">
              <a:xfrm>
                <a:off x="1609" y="2445"/>
                <a:ext cx="4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源地址</a:t>
                </a:r>
              </a:p>
            </p:txBody>
          </p:sp>
          <p:sp>
            <p:nvSpPr>
              <p:cNvPr id="170013" name="Rectangle 25"/>
              <p:cNvSpPr>
                <a:spLocks noChangeArrowheads="1"/>
              </p:cNvSpPr>
              <p:nvPr/>
            </p:nvSpPr>
            <p:spPr bwMode="auto">
              <a:xfrm>
                <a:off x="2241" y="2445"/>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类型</a:t>
                </a:r>
              </a:p>
            </p:txBody>
          </p:sp>
          <p:sp>
            <p:nvSpPr>
              <p:cNvPr id="170014" name="Rectangle 26"/>
              <p:cNvSpPr>
                <a:spLocks noChangeArrowheads="1"/>
              </p:cNvSpPr>
              <p:nvPr/>
            </p:nvSpPr>
            <p:spPr bwMode="auto">
              <a:xfrm>
                <a:off x="3406"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数        据</a:t>
                </a:r>
              </a:p>
            </p:txBody>
          </p:sp>
          <p:sp>
            <p:nvSpPr>
              <p:cNvPr id="170015" name="Rectangle 27"/>
              <p:cNvSpPr>
                <a:spLocks noChangeArrowheads="1"/>
              </p:cNvSpPr>
              <p:nvPr/>
            </p:nvSpPr>
            <p:spPr bwMode="auto">
              <a:xfrm>
                <a:off x="4683" y="2445"/>
                <a:ext cx="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FCS</a:t>
                </a:r>
              </a:p>
            </p:txBody>
          </p:sp>
          <p:sp>
            <p:nvSpPr>
              <p:cNvPr id="170016" name="Rectangle 28"/>
              <p:cNvSpPr>
                <a:spLocks noChangeArrowheads="1"/>
              </p:cNvSpPr>
              <p:nvPr/>
            </p:nvSpPr>
            <p:spPr bwMode="auto">
              <a:xfrm>
                <a:off x="1193"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70017" name="Rectangle 29"/>
              <p:cNvSpPr>
                <a:spLocks noChangeArrowheads="1"/>
              </p:cNvSpPr>
              <p:nvPr/>
            </p:nvSpPr>
            <p:spPr bwMode="auto">
              <a:xfrm>
                <a:off x="1810"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70018" name="Rectangle 30"/>
              <p:cNvSpPr>
                <a:spLocks noChangeArrowheads="1"/>
              </p:cNvSpPr>
              <p:nvPr/>
            </p:nvSpPr>
            <p:spPr bwMode="auto">
              <a:xfrm>
                <a:off x="2379"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2</a:t>
                </a:r>
              </a:p>
            </p:txBody>
          </p:sp>
          <p:sp>
            <p:nvSpPr>
              <p:cNvPr id="170019" name="Rectangle 31"/>
              <p:cNvSpPr>
                <a:spLocks noChangeArrowheads="1"/>
              </p:cNvSpPr>
              <p:nvPr/>
            </p:nvSpPr>
            <p:spPr bwMode="auto">
              <a:xfrm>
                <a:off x="4786"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4</a:t>
                </a:r>
              </a:p>
            </p:txBody>
          </p:sp>
          <p:sp>
            <p:nvSpPr>
              <p:cNvPr id="170020" name="Rectangle 32"/>
              <p:cNvSpPr>
                <a:spLocks noChangeArrowheads="1"/>
              </p:cNvSpPr>
              <p:nvPr/>
            </p:nvSpPr>
            <p:spPr bwMode="auto">
              <a:xfrm>
                <a:off x="659" y="2182"/>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字节</a:t>
                </a:r>
              </a:p>
            </p:txBody>
          </p:sp>
          <p:sp>
            <p:nvSpPr>
              <p:cNvPr id="170021" name="Text Box 33"/>
              <p:cNvSpPr txBox="1">
                <a:spLocks noChangeArrowheads="1"/>
              </p:cNvSpPr>
              <p:nvPr/>
            </p:nvSpPr>
            <p:spPr bwMode="auto">
              <a:xfrm>
                <a:off x="3777" y="2185"/>
                <a:ext cx="52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sz="1600">
                    <a:solidFill>
                      <a:srgbClr val="333399"/>
                    </a:solidFill>
                    <a:latin typeface="Times New Roman" pitchFamily="18" charset="0"/>
                  </a:rPr>
                  <a:t>46 ~ 1500</a:t>
                </a:r>
              </a:p>
            </p:txBody>
          </p:sp>
        </p:grpSp>
      </p:grpSp>
      <p:grpSp>
        <p:nvGrpSpPr>
          <p:cNvPr id="169997" name="Group 34"/>
          <p:cNvGrpSpPr>
            <a:grpSpLocks/>
          </p:cNvGrpSpPr>
          <p:nvPr/>
        </p:nvGrpSpPr>
        <p:grpSpPr bwMode="auto">
          <a:xfrm>
            <a:off x="5261121" y="2971800"/>
            <a:ext cx="3813586" cy="990600"/>
            <a:chOff x="2715" y="1872"/>
            <a:chExt cx="1968" cy="624"/>
          </a:xfrm>
        </p:grpSpPr>
        <p:sp>
          <p:nvSpPr>
            <p:cNvPr id="170002" name="AutoShape 35"/>
            <p:cNvSpPr>
              <a:spLocks noChangeArrowheads="1"/>
            </p:cNvSpPr>
            <p:nvPr/>
          </p:nvSpPr>
          <p:spPr bwMode="auto">
            <a:xfrm rot="16200000" flipH="1">
              <a:off x="3496" y="2219"/>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sp>
          <p:nvSpPr>
            <p:cNvPr id="17000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数据报</a:t>
              </a:r>
            </a:p>
          </p:txBody>
        </p:sp>
      </p:grpSp>
      <p:sp>
        <p:nvSpPr>
          <p:cNvPr id="169998" name="Rectangle 37"/>
          <p:cNvSpPr>
            <a:spLocks noGrp="1" noChangeArrowheads="1"/>
          </p:cNvSpPr>
          <p:nvPr>
            <p:ph type="title"/>
          </p:nvPr>
        </p:nvSpPr>
        <p:spPr>
          <a:xfrm>
            <a:off x="1098733" y="188913"/>
            <a:ext cx="9512647" cy="768350"/>
          </a:xfrm>
        </p:spPr>
        <p:txBody>
          <a:bodyPr/>
          <a:lstStyle/>
          <a:p>
            <a:pPr algn="ctr" eaLnBrk="1" hangingPunct="1"/>
            <a:r>
              <a:rPr lang="zh-CN" altLang="en-US" smtClean="0"/>
              <a:t>以太网 </a:t>
            </a:r>
            <a:r>
              <a:rPr lang="en-US" altLang="zh-CN" smtClean="0"/>
              <a:t>V2 </a:t>
            </a:r>
            <a:r>
              <a:rPr lang="zh-CN" altLang="en-US" smtClean="0"/>
              <a:t>的 </a:t>
            </a:r>
            <a:r>
              <a:rPr lang="en-US" altLang="zh-CN" smtClean="0"/>
              <a:t>MAC </a:t>
            </a:r>
            <a:r>
              <a:rPr lang="zh-CN" altLang="en-US" smtClean="0"/>
              <a:t>帧格式</a:t>
            </a:r>
          </a:p>
        </p:txBody>
      </p:sp>
      <p:sp>
        <p:nvSpPr>
          <p:cNvPr id="169999" name="AutoShape 38"/>
          <p:cNvSpPr>
            <a:spLocks noChangeArrowheads="1"/>
          </p:cNvSpPr>
          <p:nvPr/>
        </p:nvSpPr>
        <p:spPr bwMode="auto">
          <a:xfrm>
            <a:off x="3823276" y="2133603"/>
            <a:ext cx="3338824" cy="504825"/>
          </a:xfrm>
          <a:prstGeom prst="wedgeRoundRectCallout">
            <a:avLst>
              <a:gd name="adj1" fmla="val 116454"/>
              <a:gd name="adj2" fmla="val 310380"/>
              <a:gd name="adj3" fmla="val 16667"/>
            </a:avLst>
          </a:prstGeom>
          <a:solidFill>
            <a:srgbClr val="FFFF99"/>
          </a:solidFill>
          <a:ln w="9525">
            <a:solidFill>
              <a:schemeClr val="tx1"/>
            </a:solidFill>
            <a:miter lim="800000"/>
            <a:headEnd/>
            <a:tailEnd/>
          </a:ln>
        </p:spPr>
        <p:txBody>
          <a:bodyPr/>
          <a:lstStyle/>
          <a:p>
            <a:pPr algn="ctr"/>
            <a:r>
              <a:rPr lang="en-US" altLang="zh-CN" sz="2400">
                <a:solidFill>
                  <a:srgbClr val="333399"/>
                </a:solidFill>
                <a:latin typeface="Arial" pitchFamily="34" charset="0"/>
                <a:ea typeface="黑体" pitchFamily="49" charset="-122"/>
              </a:rPr>
              <a:t>FCS </a:t>
            </a:r>
            <a:r>
              <a:rPr lang="zh-CN" altLang="en-US" sz="2400">
                <a:solidFill>
                  <a:srgbClr val="333399"/>
                </a:solidFill>
                <a:latin typeface="Arial" pitchFamily="34" charset="0"/>
                <a:ea typeface="黑体" pitchFamily="49" charset="-122"/>
              </a:rPr>
              <a:t>字段 </a:t>
            </a:r>
            <a:r>
              <a:rPr lang="en-US" altLang="zh-CN">
                <a:solidFill>
                  <a:srgbClr val="333399"/>
                </a:solidFill>
                <a:latin typeface="Arial" pitchFamily="34" charset="0"/>
              </a:rPr>
              <a:t>4</a:t>
            </a:r>
            <a:r>
              <a:rPr lang="en-US" altLang="zh-CN" sz="2400">
                <a:solidFill>
                  <a:srgbClr val="333399"/>
                </a:solidFill>
                <a:latin typeface="Arial" pitchFamily="34" charset="0"/>
                <a:ea typeface="黑体" pitchFamily="49" charset="-122"/>
              </a:rPr>
              <a:t> </a:t>
            </a:r>
            <a:r>
              <a:rPr lang="zh-CN" altLang="en-US" sz="2400">
                <a:solidFill>
                  <a:srgbClr val="333399"/>
                </a:solidFill>
                <a:latin typeface="Arial" pitchFamily="34" charset="0"/>
                <a:ea typeface="黑体" pitchFamily="49" charset="-122"/>
              </a:rPr>
              <a:t>字节</a:t>
            </a:r>
          </a:p>
        </p:txBody>
      </p:sp>
      <p:sp>
        <p:nvSpPr>
          <p:cNvPr id="450599" name="Text Box 39"/>
          <p:cNvSpPr txBox="1">
            <a:spLocks noChangeArrowheads="1"/>
          </p:cNvSpPr>
          <p:nvPr/>
        </p:nvSpPr>
        <p:spPr bwMode="auto">
          <a:xfrm>
            <a:off x="2420875" y="1138240"/>
            <a:ext cx="6455614" cy="830997"/>
          </a:xfrm>
          <a:prstGeom prst="rect">
            <a:avLst/>
          </a:prstGeom>
          <a:solidFill>
            <a:srgbClr val="CCECFF"/>
          </a:solidFill>
          <a:ln w="9525">
            <a:solidFill>
              <a:srgbClr val="333399"/>
            </a:solidFill>
            <a:miter lim="800000"/>
            <a:headEnd/>
            <a:tailEnd/>
          </a:ln>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rgbClr val="333399"/>
                </a:solidFill>
                <a:latin typeface="Arial" pitchFamily="34" charset="0"/>
                <a:ea typeface="黑体" pitchFamily="49" charset="-122"/>
              </a:rPr>
              <a:t>当传输媒体的误码率为 </a:t>
            </a:r>
            <a:r>
              <a:rPr lang="en-US" altLang="zh-CN" sz="2400">
                <a:solidFill>
                  <a:srgbClr val="333399"/>
                </a:solidFill>
                <a:latin typeface="Arial" pitchFamily="34" charset="0"/>
                <a:ea typeface="黑体" pitchFamily="49" charset="-122"/>
              </a:rPr>
              <a:t>1</a:t>
            </a:r>
            <a:r>
              <a:rPr lang="en-US" altLang="zh-CN" sz="2400">
                <a:solidFill>
                  <a:srgbClr val="333399"/>
                </a:solidFill>
                <a:latin typeface="Arial" pitchFamily="34" charset="0"/>
                <a:ea typeface="黑体" pitchFamily="49" charset="-122"/>
                <a:sym typeface="Symbol" pitchFamily="18" charset="2"/>
              </a:rPr>
              <a:t></a:t>
            </a:r>
            <a:r>
              <a:rPr lang="en-US" altLang="zh-CN" sz="2400">
                <a:solidFill>
                  <a:srgbClr val="333399"/>
                </a:solidFill>
                <a:latin typeface="Arial" pitchFamily="34" charset="0"/>
                <a:ea typeface="黑体" pitchFamily="49" charset="-122"/>
              </a:rPr>
              <a:t>10</a:t>
            </a:r>
            <a:r>
              <a:rPr lang="en-US" altLang="zh-CN" sz="2400" baseline="30000">
                <a:solidFill>
                  <a:srgbClr val="333399"/>
                </a:solidFill>
                <a:latin typeface="Arial" pitchFamily="34" charset="0"/>
                <a:ea typeface="黑体" pitchFamily="49" charset="-122"/>
                <a:sym typeface="Symbol" pitchFamily="18" charset="2"/>
              </a:rPr>
              <a:t></a:t>
            </a:r>
            <a:r>
              <a:rPr lang="en-US" altLang="zh-CN" sz="2400" baseline="30000">
                <a:solidFill>
                  <a:srgbClr val="333399"/>
                </a:solidFill>
                <a:latin typeface="Arial" pitchFamily="34" charset="0"/>
                <a:ea typeface="黑体" pitchFamily="49" charset="-122"/>
              </a:rPr>
              <a:t>8</a:t>
            </a:r>
            <a:r>
              <a:rPr lang="en-US" altLang="zh-CN" sz="2400">
                <a:solidFill>
                  <a:srgbClr val="333399"/>
                </a:solidFill>
                <a:latin typeface="Arial" pitchFamily="34" charset="0"/>
                <a:ea typeface="黑体" pitchFamily="49" charset="-122"/>
              </a:rPr>
              <a:t> </a:t>
            </a:r>
            <a:r>
              <a:rPr lang="zh-CN" altLang="en-US" sz="2400">
                <a:solidFill>
                  <a:srgbClr val="333399"/>
                </a:solidFill>
                <a:latin typeface="Arial" pitchFamily="34" charset="0"/>
                <a:ea typeface="黑体" pitchFamily="49" charset="-122"/>
              </a:rPr>
              <a:t>时，</a:t>
            </a:r>
          </a:p>
          <a:p>
            <a:pPr algn="ctr" eaLnBrk="1" hangingPunct="1"/>
            <a:r>
              <a:rPr lang="en-US" altLang="zh-CN" sz="2400">
                <a:solidFill>
                  <a:srgbClr val="333399"/>
                </a:solidFill>
                <a:latin typeface="Arial" pitchFamily="34" charset="0"/>
                <a:ea typeface="黑体" pitchFamily="49" charset="-122"/>
              </a:rPr>
              <a:t>MAC </a:t>
            </a:r>
            <a:r>
              <a:rPr lang="zh-CN" altLang="en-US" sz="2400">
                <a:solidFill>
                  <a:srgbClr val="333399"/>
                </a:solidFill>
                <a:latin typeface="Arial" pitchFamily="34" charset="0"/>
                <a:ea typeface="黑体" pitchFamily="49" charset="-122"/>
              </a:rPr>
              <a:t>子层可使未检测到的差错小于 </a:t>
            </a:r>
            <a:r>
              <a:rPr lang="en-US" altLang="zh-CN" sz="2400">
                <a:solidFill>
                  <a:srgbClr val="333399"/>
                </a:solidFill>
                <a:latin typeface="Arial" pitchFamily="34" charset="0"/>
                <a:ea typeface="黑体" pitchFamily="49" charset="-122"/>
              </a:rPr>
              <a:t>1</a:t>
            </a:r>
            <a:r>
              <a:rPr lang="en-US" altLang="zh-CN" sz="2400">
                <a:solidFill>
                  <a:srgbClr val="333399"/>
                </a:solidFill>
                <a:latin typeface="Arial" pitchFamily="34" charset="0"/>
                <a:ea typeface="黑体" pitchFamily="49" charset="-122"/>
                <a:sym typeface="Symbol" pitchFamily="18" charset="2"/>
              </a:rPr>
              <a:t></a:t>
            </a:r>
            <a:r>
              <a:rPr lang="en-US" altLang="zh-CN" sz="2400">
                <a:solidFill>
                  <a:srgbClr val="333399"/>
                </a:solidFill>
                <a:latin typeface="Arial" pitchFamily="34" charset="0"/>
                <a:ea typeface="黑体" pitchFamily="49" charset="-122"/>
              </a:rPr>
              <a:t>10</a:t>
            </a:r>
            <a:r>
              <a:rPr lang="en-US" altLang="zh-CN" sz="2400" baseline="30000">
                <a:solidFill>
                  <a:srgbClr val="333399"/>
                </a:solidFill>
                <a:latin typeface="Arial" pitchFamily="34" charset="0"/>
                <a:ea typeface="黑体" pitchFamily="49" charset="-122"/>
                <a:sym typeface="Symbol" pitchFamily="18" charset="2"/>
              </a:rPr>
              <a:t></a:t>
            </a:r>
            <a:r>
              <a:rPr lang="en-US" altLang="zh-CN" sz="2400" baseline="30000">
                <a:solidFill>
                  <a:srgbClr val="333399"/>
                </a:solidFill>
                <a:latin typeface="Arial" pitchFamily="34" charset="0"/>
                <a:ea typeface="黑体" pitchFamily="49" charset="-122"/>
              </a:rPr>
              <a:t>14</a:t>
            </a:r>
            <a:r>
              <a:rPr lang="zh-CN" altLang="en-US" sz="2400">
                <a:solidFill>
                  <a:srgbClr val="333399"/>
                </a:solidFill>
                <a:latin typeface="Arial" pitchFamily="34" charset="0"/>
                <a:ea typeface="黑体" pitchFamily="49" charset="-122"/>
              </a:rPr>
              <a:t>。 </a:t>
            </a:r>
          </a:p>
        </p:txBody>
      </p:sp>
      <p:sp>
        <p:nvSpPr>
          <p:cNvPr id="450600" name="Text Box 40"/>
          <p:cNvSpPr txBox="1">
            <a:spLocks noChangeArrowheads="1"/>
          </p:cNvSpPr>
          <p:nvPr/>
        </p:nvSpPr>
        <p:spPr bwMode="auto">
          <a:xfrm>
            <a:off x="2502970" y="5392741"/>
            <a:ext cx="6647974" cy="1200329"/>
          </a:xfrm>
          <a:prstGeom prst="rect">
            <a:avLst/>
          </a:prstGeom>
          <a:solidFill>
            <a:srgbClr val="CCECFF"/>
          </a:solidFill>
          <a:ln w="9525">
            <a:solidFill>
              <a:srgbClr val="333399"/>
            </a:solidFill>
            <a:miter lim="800000"/>
            <a:headEnd/>
            <a:tailEnd/>
          </a:ln>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rgbClr val="333399"/>
                </a:solidFill>
                <a:latin typeface="Arial" pitchFamily="34" charset="0"/>
                <a:ea typeface="黑体" pitchFamily="49" charset="-122"/>
              </a:rPr>
              <a:t>当数据字段的长度小于 </a:t>
            </a:r>
            <a:r>
              <a:rPr lang="en-US" altLang="zh-CN" sz="2400">
                <a:solidFill>
                  <a:srgbClr val="333399"/>
                </a:solidFill>
                <a:latin typeface="Arial" pitchFamily="34" charset="0"/>
                <a:ea typeface="黑体" pitchFamily="49" charset="-122"/>
              </a:rPr>
              <a:t>46 </a:t>
            </a:r>
            <a:r>
              <a:rPr lang="zh-CN" altLang="en-US" sz="2400">
                <a:solidFill>
                  <a:srgbClr val="333399"/>
                </a:solidFill>
                <a:latin typeface="Arial" pitchFamily="34" charset="0"/>
                <a:ea typeface="黑体" pitchFamily="49" charset="-122"/>
              </a:rPr>
              <a:t>字节时，</a:t>
            </a:r>
          </a:p>
          <a:p>
            <a:pPr algn="ctr" eaLnBrk="1" hangingPunct="1"/>
            <a:r>
              <a:rPr lang="zh-CN" altLang="en-US" sz="2400">
                <a:solidFill>
                  <a:srgbClr val="333399"/>
                </a:solidFill>
                <a:latin typeface="Arial" pitchFamily="34" charset="0"/>
                <a:ea typeface="黑体" pitchFamily="49" charset="-122"/>
              </a:rPr>
              <a:t>应在数据字段的后面加入整数字节的填充字段，</a:t>
            </a:r>
          </a:p>
          <a:p>
            <a:pPr algn="ctr" eaLnBrk="1" hangingPunct="1"/>
            <a:r>
              <a:rPr lang="zh-CN" altLang="en-US" sz="2400">
                <a:solidFill>
                  <a:srgbClr val="333399"/>
                </a:solidFill>
                <a:latin typeface="Arial" pitchFamily="34" charset="0"/>
                <a:ea typeface="黑体" pitchFamily="49" charset="-122"/>
              </a:rPr>
              <a:t>以保证以太网的 </a:t>
            </a:r>
            <a:r>
              <a:rPr lang="en-US" altLang="zh-CN" sz="2400">
                <a:solidFill>
                  <a:srgbClr val="333399"/>
                </a:solidFill>
                <a:latin typeface="Arial" pitchFamily="34" charset="0"/>
                <a:ea typeface="黑体" pitchFamily="49" charset="-122"/>
              </a:rPr>
              <a:t>MAC </a:t>
            </a:r>
            <a:r>
              <a:rPr lang="zh-CN" altLang="en-US" sz="2400">
                <a:solidFill>
                  <a:srgbClr val="333399"/>
                </a:solidFill>
                <a:latin typeface="Arial" pitchFamily="34" charset="0"/>
                <a:ea typeface="黑体" pitchFamily="49" charset="-122"/>
              </a:rPr>
              <a:t>帧长不小于 </a:t>
            </a:r>
            <a:r>
              <a:rPr lang="en-US" altLang="zh-CN" sz="2400">
                <a:solidFill>
                  <a:srgbClr val="333399"/>
                </a:solidFill>
                <a:latin typeface="Arial" pitchFamily="34" charset="0"/>
                <a:ea typeface="黑体" pitchFamily="49" charset="-122"/>
              </a:rPr>
              <a:t>64 </a:t>
            </a:r>
            <a:r>
              <a:rPr lang="zh-CN" altLang="en-US" sz="2400">
                <a:solidFill>
                  <a:srgbClr val="333399"/>
                </a:solidFill>
                <a:latin typeface="Arial" pitchFamily="34" charset="0"/>
                <a:ea typeface="黑体" pitchFamily="49" charset="-122"/>
              </a:rPr>
              <a:t>字节。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9" grpId="0" animBg="1"/>
      <p:bldP spid="45060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Line 2"/>
          <p:cNvSpPr>
            <a:spLocks noChangeShapeType="1"/>
          </p:cNvSpPr>
          <p:nvPr/>
        </p:nvSpPr>
        <p:spPr bwMode="auto">
          <a:xfrm>
            <a:off x="186031" y="4495800"/>
            <a:ext cx="10882669" cy="0"/>
          </a:xfrm>
          <a:prstGeom prst="line">
            <a:avLst/>
          </a:prstGeom>
          <a:noFill/>
          <a:ln w="38100" cmpd="dbl">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11" name="Rectangle 3"/>
          <p:cNvSpPr>
            <a:spLocks noChangeArrowheads="1"/>
          </p:cNvSpPr>
          <p:nvPr/>
        </p:nvSpPr>
        <p:spPr bwMode="auto">
          <a:xfrm>
            <a:off x="1897105" y="4730750"/>
            <a:ext cx="7828701" cy="4953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71012" name="Rectangle 4"/>
          <p:cNvSpPr>
            <a:spLocks noChangeArrowheads="1"/>
          </p:cNvSpPr>
          <p:nvPr/>
        </p:nvSpPr>
        <p:spPr bwMode="auto">
          <a:xfrm>
            <a:off x="1889353" y="4730750"/>
            <a:ext cx="7836453" cy="488950"/>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1013" name="Rectangle 5"/>
          <p:cNvSpPr>
            <a:spLocks noChangeArrowheads="1"/>
          </p:cNvSpPr>
          <p:nvPr/>
        </p:nvSpPr>
        <p:spPr bwMode="auto">
          <a:xfrm>
            <a:off x="5195236" y="4835528"/>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帧</a:t>
            </a:r>
          </a:p>
        </p:txBody>
      </p:sp>
      <p:sp>
        <p:nvSpPr>
          <p:cNvPr id="171014" name="Rectangle 6"/>
          <p:cNvSpPr>
            <a:spLocks noChangeArrowheads="1"/>
          </p:cNvSpPr>
          <p:nvPr/>
        </p:nvSpPr>
        <p:spPr bwMode="auto">
          <a:xfrm>
            <a:off x="10062984" y="4814891"/>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物理层</a:t>
            </a:r>
          </a:p>
        </p:txBody>
      </p:sp>
      <p:sp>
        <p:nvSpPr>
          <p:cNvPr id="171015" name="Rectangle 7"/>
          <p:cNvSpPr>
            <a:spLocks noChangeArrowheads="1"/>
          </p:cNvSpPr>
          <p:nvPr/>
        </p:nvSpPr>
        <p:spPr bwMode="auto">
          <a:xfrm>
            <a:off x="10026163" y="3886203"/>
            <a:ext cx="905698" cy="33598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MAC </a:t>
            </a:r>
            <a:r>
              <a:rPr lang="zh-CN" altLang="en-US" sz="1600">
                <a:solidFill>
                  <a:srgbClr val="333399"/>
                </a:solidFill>
                <a:latin typeface="Times New Roman" pitchFamily="18" charset="0"/>
              </a:rPr>
              <a:t>层</a:t>
            </a:r>
          </a:p>
        </p:txBody>
      </p:sp>
      <p:sp>
        <p:nvSpPr>
          <p:cNvPr id="171016" name="Line 8"/>
          <p:cNvSpPr>
            <a:spLocks noChangeShapeType="1"/>
          </p:cNvSpPr>
          <p:nvPr/>
        </p:nvSpPr>
        <p:spPr bwMode="auto">
          <a:xfrm flipH="1">
            <a:off x="1887415" y="4221163"/>
            <a:ext cx="1938" cy="5143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17" name="Line 9"/>
          <p:cNvSpPr>
            <a:spLocks noChangeShapeType="1"/>
          </p:cNvSpPr>
          <p:nvPr/>
        </p:nvSpPr>
        <p:spPr bwMode="auto">
          <a:xfrm>
            <a:off x="9712241" y="4292600"/>
            <a:ext cx="13565" cy="431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18" name="Rectangle 10"/>
          <p:cNvSpPr>
            <a:spLocks noChangeArrowheads="1"/>
          </p:cNvSpPr>
          <p:nvPr/>
        </p:nvSpPr>
        <p:spPr bwMode="auto">
          <a:xfrm>
            <a:off x="10190877" y="2971803"/>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层</a:t>
            </a:r>
          </a:p>
        </p:txBody>
      </p:sp>
      <p:sp>
        <p:nvSpPr>
          <p:cNvPr id="171019" name="Line 11"/>
          <p:cNvSpPr>
            <a:spLocks noChangeShapeType="1"/>
          </p:cNvSpPr>
          <p:nvPr/>
        </p:nvSpPr>
        <p:spPr bwMode="auto">
          <a:xfrm>
            <a:off x="10004850" y="3505202"/>
            <a:ext cx="1001841" cy="1111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1020" name="Group 15"/>
          <p:cNvGrpSpPr>
            <a:grpSpLocks/>
          </p:cNvGrpSpPr>
          <p:nvPr/>
        </p:nvGrpSpPr>
        <p:grpSpPr bwMode="auto">
          <a:xfrm>
            <a:off x="1277010" y="3463927"/>
            <a:ext cx="8448797" cy="1393825"/>
            <a:chOff x="659" y="2182"/>
            <a:chExt cx="4360" cy="878"/>
          </a:xfrm>
        </p:grpSpPr>
        <p:sp>
          <p:nvSpPr>
            <p:cNvPr id="171044" name="AutoShape 16"/>
            <p:cNvSpPr>
              <a:spLocks noChangeArrowheads="1"/>
            </p:cNvSpPr>
            <p:nvPr/>
          </p:nvSpPr>
          <p:spPr bwMode="auto">
            <a:xfrm rot="16200000" flipH="1">
              <a:off x="2818" y="2795"/>
              <a:ext cx="384" cy="145"/>
            </a:xfrm>
            <a:prstGeom prst="rightArrow">
              <a:avLst>
                <a:gd name="adj1" fmla="val 50000"/>
                <a:gd name="adj2" fmla="val 132279"/>
              </a:avLst>
            </a:prstGeom>
            <a:solidFill>
              <a:schemeClr val="accent1"/>
            </a:solidFill>
            <a:ln w="12700">
              <a:solidFill>
                <a:schemeClr val="tx1"/>
              </a:solidFill>
              <a:miter lim="800000"/>
              <a:headEnd/>
              <a:tailEnd/>
            </a:ln>
          </p:spPr>
          <p:txBody>
            <a:bodyPr wrap="none" anchor="ctr"/>
            <a:lstStyle/>
            <a:p>
              <a:endParaRPr lang="zh-CN" altLang="en-US"/>
            </a:p>
          </p:txBody>
        </p:sp>
        <p:grpSp>
          <p:nvGrpSpPr>
            <p:cNvPr id="171045" name="Group 17"/>
            <p:cNvGrpSpPr>
              <a:grpSpLocks/>
            </p:cNvGrpSpPr>
            <p:nvPr/>
          </p:nvGrpSpPr>
          <p:grpSpPr bwMode="auto">
            <a:xfrm>
              <a:off x="659" y="2182"/>
              <a:ext cx="4360" cy="506"/>
              <a:chOff x="659" y="2182"/>
              <a:chExt cx="4360" cy="506"/>
            </a:xfrm>
          </p:grpSpPr>
          <p:sp>
            <p:nvSpPr>
              <p:cNvPr id="171046" name="Rectangle 18"/>
              <p:cNvSpPr>
                <a:spLocks noChangeArrowheads="1"/>
              </p:cNvSpPr>
              <p:nvPr/>
            </p:nvSpPr>
            <p:spPr bwMode="auto">
              <a:xfrm>
                <a:off x="974" y="2400"/>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71047" name="Line 19"/>
              <p:cNvSpPr>
                <a:spLocks noChangeShapeType="1"/>
              </p:cNvSpPr>
              <p:nvPr/>
            </p:nvSpPr>
            <p:spPr bwMode="auto">
              <a:xfrm>
                <a:off x="156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48" name="Line 20"/>
              <p:cNvSpPr>
                <a:spLocks noChangeShapeType="1"/>
              </p:cNvSpPr>
              <p:nvPr/>
            </p:nvSpPr>
            <p:spPr bwMode="auto">
              <a:xfrm>
                <a:off x="2139"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49" name="Line 21"/>
              <p:cNvSpPr>
                <a:spLocks noChangeShapeType="1"/>
              </p:cNvSpPr>
              <p:nvPr/>
            </p:nvSpPr>
            <p:spPr bwMode="auto">
              <a:xfrm>
                <a:off x="2715"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50" name="Line 22"/>
              <p:cNvSpPr>
                <a:spLocks noChangeShapeType="1"/>
              </p:cNvSpPr>
              <p:nvPr/>
            </p:nvSpPr>
            <p:spPr bwMode="auto">
              <a:xfrm>
                <a:off x="4683" y="240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51" name="Rectangle 23"/>
              <p:cNvSpPr>
                <a:spLocks noChangeArrowheads="1"/>
              </p:cNvSpPr>
              <p:nvPr/>
            </p:nvSpPr>
            <p:spPr bwMode="auto">
              <a:xfrm>
                <a:off x="963"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目的地址</a:t>
                </a:r>
              </a:p>
            </p:txBody>
          </p:sp>
          <p:sp>
            <p:nvSpPr>
              <p:cNvPr id="171052" name="Rectangle 24"/>
              <p:cNvSpPr>
                <a:spLocks noChangeArrowheads="1"/>
              </p:cNvSpPr>
              <p:nvPr/>
            </p:nvSpPr>
            <p:spPr bwMode="auto">
              <a:xfrm>
                <a:off x="1609" y="2445"/>
                <a:ext cx="4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源地址</a:t>
                </a:r>
              </a:p>
            </p:txBody>
          </p:sp>
          <p:sp>
            <p:nvSpPr>
              <p:cNvPr id="171053" name="Rectangle 25"/>
              <p:cNvSpPr>
                <a:spLocks noChangeArrowheads="1"/>
              </p:cNvSpPr>
              <p:nvPr/>
            </p:nvSpPr>
            <p:spPr bwMode="auto">
              <a:xfrm>
                <a:off x="2241" y="2445"/>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类型</a:t>
                </a:r>
              </a:p>
            </p:txBody>
          </p:sp>
          <p:sp>
            <p:nvSpPr>
              <p:cNvPr id="171054" name="Rectangle 26"/>
              <p:cNvSpPr>
                <a:spLocks noChangeArrowheads="1"/>
              </p:cNvSpPr>
              <p:nvPr/>
            </p:nvSpPr>
            <p:spPr bwMode="auto">
              <a:xfrm>
                <a:off x="3406" y="2445"/>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数        据</a:t>
                </a:r>
              </a:p>
            </p:txBody>
          </p:sp>
          <p:sp>
            <p:nvSpPr>
              <p:cNvPr id="171055" name="Rectangle 27"/>
              <p:cNvSpPr>
                <a:spLocks noChangeArrowheads="1"/>
              </p:cNvSpPr>
              <p:nvPr/>
            </p:nvSpPr>
            <p:spPr bwMode="auto">
              <a:xfrm>
                <a:off x="4683" y="2445"/>
                <a:ext cx="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FCS</a:t>
                </a:r>
              </a:p>
            </p:txBody>
          </p:sp>
          <p:sp>
            <p:nvSpPr>
              <p:cNvPr id="171056" name="Rectangle 28"/>
              <p:cNvSpPr>
                <a:spLocks noChangeArrowheads="1"/>
              </p:cNvSpPr>
              <p:nvPr/>
            </p:nvSpPr>
            <p:spPr bwMode="auto">
              <a:xfrm>
                <a:off x="1193"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71057" name="Rectangle 29"/>
              <p:cNvSpPr>
                <a:spLocks noChangeArrowheads="1"/>
              </p:cNvSpPr>
              <p:nvPr/>
            </p:nvSpPr>
            <p:spPr bwMode="auto">
              <a:xfrm>
                <a:off x="1810"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6</a:t>
                </a:r>
              </a:p>
            </p:txBody>
          </p:sp>
          <p:sp>
            <p:nvSpPr>
              <p:cNvPr id="171058" name="Rectangle 30"/>
              <p:cNvSpPr>
                <a:spLocks noChangeArrowheads="1"/>
              </p:cNvSpPr>
              <p:nvPr/>
            </p:nvSpPr>
            <p:spPr bwMode="auto">
              <a:xfrm>
                <a:off x="2379"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2</a:t>
                </a:r>
              </a:p>
            </p:txBody>
          </p:sp>
          <p:sp>
            <p:nvSpPr>
              <p:cNvPr id="171059" name="Rectangle 31"/>
              <p:cNvSpPr>
                <a:spLocks noChangeArrowheads="1"/>
              </p:cNvSpPr>
              <p:nvPr/>
            </p:nvSpPr>
            <p:spPr bwMode="auto">
              <a:xfrm>
                <a:off x="4786" y="2205"/>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4</a:t>
                </a:r>
              </a:p>
            </p:txBody>
          </p:sp>
          <p:sp>
            <p:nvSpPr>
              <p:cNvPr id="171060" name="Rectangle 32"/>
              <p:cNvSpPr>
                <a:spLocks noChangeArrowheads="1"/>
              </p:cNvSpPr>
              <p:nvPr/>
            </p:nvSpPr>
            <p:spPr bwMode="auto">
              <a:xfrm>
                <a:off x="659" y="2182"/>
                <a:ext cx="3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字节</a:t>
                </a:r>
              </a:p>
            </p:txBody>
          </p:sp>
          <p:sp>
            <p:nvSpPr>
              <p:cNvPr id="171061" name="Text Box 33"/>
              <p:cNvSpPr txBox="1">
                <a:spLocks noChangeArrowheads="1"/>
              </p:cNvSpPr>
              <p:nvPr/>
            </p:nvSpPr>
            <p:spPr bwMode="auto">
              <a:xfrm>
                <a:off x="3777" y="2185"/>
                <a:ext cx="52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sz="1600">
                    <a:solidFill>
                      <a:srgbClr val="333399"/>
                    </a:solidFill>
                    <a:latin typeface="Times New Roman" pitchFamily="18" charset="0"/>
                  </a:rPr>
                  <a:t>46 ~ 1500</a:t>
                </a:r>
              </a:p>
            </p:txBody>
          </p:sp>
        </p:grpSp>
      </p:grpSp>
      <p:grpSp>
        <p:nvGrpSpPr>
          <p:cNvPr id="171021" name="Group 34"/>
          <p:cNvGrpSpPr>
            <a:grpSpLocks/>
          </p:cNvGrpSpPr>
          <p:nvPr/>
        </p:nvGrpSpPr>
        <p:grpSpPr bwMode="auto">
          <a:xfrm>
            <a:off x="5261121" y="2971800"/>
            <a:ext cx="3813586" cy="990600"/>
            <a:chOff x="2715" y="1872"/>
            <a:chExt cx="1968" cy="624"/>
          </a:xfrm>
        </p:grpSpPr>
        <p:sp>
          <p:nvSpPr>
            <p:cNvPr id="171042" name="AutoShape 35"/>
            <p:cNvSpPr>
              <a:spLocks noChangeArrowheads="1"/>
            </p:cNvSpPr>
            <p:nvPr/>
          </p:nvSpPr>
          <p:spPr bwMode="auto">
            <a:xfrm rot="16200000" flipH="1">
              <a:off x="3496" y="2219"/>
              <a:ext cx="384" cy="145"/>
            </a:xfrm>
            <a:prstGeom prst="rightArrow">
              <a:avLst>
                <a:gd name="adj1" fmla="val 50000"/>
                <a:gd name="adj2" fmla="val 132279"/>
              </a:avLst>
            </a:prstGeom>
            <a:solidFill>
              <a:schemeClr val="accent1"/>
            </a:solidFill>
            <a:ln w="12700">
              <a:solidFill>
                <a:schemeClr val="folHlink"/>
              </a:solidFill>
              <a:miter lim="800000"/>
              <a:headEnd/>
              <a:tailEnd/>
            </a:ln>
          </p:spPr>
          <p:txBody>
            <a:bodyPr wrap="none" anchor="ctr"/>
            <a:lstStyle/>
            <a:p>
              <a:endParaRPr lang="zh-CN" altLang="en-US"/>
            </a:p>
          </p:txBody>
        </p:sp>
        <p:sp>
          <p:nvSpPr>
            <p:cNvPr id="171043" name="Rectangle 36"/>
            <p:cNvSpPr>
              <a:spLocks noChangeArrowheads="1"/>
            </p:cNvSpPr>
            <p:nvPr/>
          </p:nvSpPr>
          <p:spPr bwMode="auto">
            <a:xfrm>
              <a:off x="2715" y="1872"/>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lang="en-US" altLang="zh-CN" sz="1600">
                  <a:solidFill>
                    <a:srgbClr val="333399"/>
                  </a:solidFill>
                  <a:latin typeface="Times New Roman" pitchFamily="18" charset="0"/>
                </a:rPr>
                <a:t>IP </a:t>
              </a:r>
              <a:r>
                <a:rPr lang="zh-CN" altLang="en-US" sz="1600">
                  <a:solidFill>
                    <a:srgbClr val="333399"/>
                  </a:solidFill>
                  <a:latin typeface="Times New Roman" pitchFamily="18" charset="0"/>
                </a:rPr>
                <a:t>数据报</a:t>
              </a:r>
            </a:p>
          </p:txBody>
        </p:sp>
      </p:grpSp>
      <p:sp>
        <p:nvSpPr>
          <p:cNvPr id="171022" name="Rectangle 37"/>
          <p:cNvSpPr>
            <a:spLocks noGrp="1" noChangeArrowheads="1"/>
          </p:cNvSpPr>
          <p:nvPr>
            <p:ph type="title"/>
          </p:nvPr>
        </p:nvSpPr>
        <p:spPr>
          <a:xfrm>
            <a:off x="1098733" y="188913"/>
            <a:ext cx="9512647" cy="768350"/>
          </a:xfrm>
        </p:spPr>
        <p:txBody>
          <a:bodyPr/>
          <a:lstStyle/>
          <a:p>
            <a:pPr algn="ctr" eaLnBrk="1" hangingPunct="1"/>
            <a:r>
              <a:rPr lang="zh-CN" altLang="en-US" smtClean="0"/>
              <a:t>以太网 </a:t>
            </a:r>
            <a:r>
              <a:rPr lang="en-US" altLang="zh-CN" smtClean="0"/>
              <a:t>V2 </a:t>
            </a:r>
            <a:r>
              <a:rPr lang="zh-CN" altLang="en-US" smtClean="0"/>
              <a:t>的 </a:t>
            </a:r>
            <a:r>
              <a:rPr lang="en-US" altLang="zh-CN" smtClean="0"/>
              <a:t>MAC </a:t>
            </a:r>
            <a:r>
              <a:rPr lang="zh-CN" altLang="en-US" smtClean="0"/>
              <a:t>帧格式</a:t>
            </a:r>
          </a:p>
        </p:txBody>
      </p:sp>
      <p:grpSp>
        <p:nvGrpSpPr>
          <p:cNvPr id="5" name="Group 38"/>
          <p:cNvGrpSpPr>
            <a:grpSpLocks/>
          </p:cNvGrpSpPr>
          <p:nvPr/>
        </p:nvGrpSpPr>
        <p:grpSpPr bwMode="auto">
          <a:xfrm>
            <a:off x="215098" y="4343403"/>
            <a:ext cx="4918129" cy="2290763"/>
            <a:chOff x="111" y="2736"/>
            <a:chExt cx="2538" cy="1443"/>
          </a:xfrm>
        </p:grpSpPr>
        <p:sp>
          <p:nvSpPr>
            <p:cNvPr id="171026" name="Rectangle 39"/>
            <p:cNvSpPr>
              <a:spLocks noChangeArrowheads="1"/>
            </p:cNvSpPr>
            <p:nvPr/>
          </p:nvSpPr>
          <p:spPr bwMode="auto">
            <a:xfrm>
              <a:off x="123" y="3606"/>
              <a:ext cx="2526" cy="262"/>
            </a:xfrm>
            <a:prstGeom prst="rect">
              <a:avLst/>
            </a:prstGeom>
            <a:solidFill>
              <a:srgbClr val="FFFF99"/>
            </a:solidFill>
            <a:ln w="19050">
              <a:solidFill>
                <a:schemeClr val="tx1"/>
              </a:solidFill>
              <a:miter lim="800000"/>
              <a:headEnd/>
              <a:tailEnd/>
            </a:ln>
          </p:spPr>
          <p:txBody>
            <a:bodyPr wrap="none" anchor="ctr"/>
            <a:lstStyle/>
            <a:p>
              <a:endParaRPr lang="zh-CN" altLang="en-US"/>
            </a:p>
          </p:txBody>
        </p:sp>
        <p:sp>
          <p:nvSpPr>
            <p:cNvPr id="171027" name="Rectangle 40"/>
            <p:cNvSpPr>
              <a:spLocks noChangeArrowheads="1"/>
            </p:cNvSpPr>
            <p:nvPr/>
          </p:nvSpPr>
          <p:spPr bwMode="auto">
            <a:xfrm>
              <a:off x="111" y="3633"/>
              <a:ext cx="21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10101010101010         10101010101010101011</a:t>
              </a:r>
            </a:p>
          </p:txBody>
        </p:sp>
        <p:sp>
          <p:nvSpPr>
            <p:cNvPr id="171028" name="Line 41"/>
            <p:cNvSpPr>
              <a:spLocks noChangeShapeType="1"/>
            </p:cNvSpPr>
            <p:nvPr/>
          </p:nvSpPr>
          <p:spPr bwMode="auto">
            <a:xfrm>
              <a:off x="2125" y="3604"/>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9" name="Rectangle 42"/>
            <p:cNvSpPr>
              <a:spLocks noChangeArrowheads="1"/>
            </p:cNvSpPr>
            <p:nvPr/>
          </p:nvSpPr>
          <p:spPr bwMode="auto">
            <a:xfrm>
              <a:off x="841" y="3892"/>
              <a:ext cx="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rPr>
                <a:t>前同步码</a:t>
              </a:r>
            </a:p>
          </p:txBody>
        </p:sp>
        <p:sp>
          <p:nvSpPr>
            <p:cNvPr id="171030" name="Rectangle 43"/>
            <p:cNvSpPr>
              <a:spLocks noChangeArrowheads="1"/>
            </p:cNvSpPr>
            <p:nvPr/>
          </p:nvSpPr>
          <p:spPr bwMode="auto">
            <a:xfrm>
              <a:off x="2169" y="3874"/>
              <a:ext cx="41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80000"/>
                </a:lnSpc>
              </a:pPr>
              <a:r>
                <a:rPr lang="zh-CN" altLang="en-US" sz="1600">
                  <a:solidFill>
                    <a:srgbClr val="333399"/>
                  </a:solidFill>
                  <a:latin typeface="Times New Roman" pitchFamily="18" charset="0"/>
                </a:rPr>
                <a:t>帧开始</a:t>
              </a:r>
            </a:p>
            <a:p>
              <a:pPr defTabSz="762000" eaLnBrk="0" hangingPunct="0">
                <a:lnSpc>
                  <a:spcPct val="80000"/>
                </a:lnSpc>
              </a:pPr>
              <a:r>
                <a:rPr lang="zh-CN" altLang="en-US" sz="1600">
                  <a:solidFill>
                    <a:srgbClr val="333399"/>
                  </a:solidFill>
                  <a:latin typeface="Times New Roman" pitchFamily="18" charset="0"/>
                </a:rPr>
                <a:t>定界符</a:t>
              </a:r>
            </a:p>
          </p:txBody>
        </p:sp>
        <p:sp>
          <p:nvSpPr>
            <p:cNvPr id="171031" name="Rectangle 44"/>
            <p:cNvSpPr>
              <a:spLocks noChangeArrowheads="1"/>
            </p:cNvSpPr>
            <p:nvPr/>
          </p:nvSpPr>
          <p:spPr bwMode="auto">
            <a:xfrm>
              <a:off x="884" y="3394"/>
              <a:ext cx="3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7 </a:t>
              </a:r>
              <a:r>
                <a:rPr lang="zh-CN" altLang="en-US" sz="1600">
                  <a:solidFill>
                    <a:srgbClr val="333399"/>
                  </a:solidFill>
                  <a:latin typeface="Times New Roman" pitchFamily="18" charset="0"/>
                </a:rPr>
                <a:t>字节</a:t>
              </a:r>
            </a:p>
          </p:txBody>
        </p:sp>
        <p:sp>
          <p:nvSpPr>
            <p:cNvPr id="171032" name="Rectangle 45"/>
            <p:cNvSpPr>
              <a:spLocks noChangeArrowheads="1"/>
            </p:cNvSpPr>
            <p:nvPr/>
          </p:nvSpPr>
          <p:spPr bwMode="auto">
            <a:xfrm>
              <a:off x="2157" y="3394"/>
              <a:ext cx="3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1 </a:t>
              </a:r>
              <a:r>
                <a:rPr lang="zh-CN" altLang="en-US" sz="1600">
                  <a:solidFill>
                    <a:srgbClr val="333399"/>
                  </a:solidFill>
                  <a:latin typeface="Times New Roman" pitchFamily="18" charset="0"/>
                </a:rPr>
                <a:t>字节</a:t>
              </a:r>
            </a:p>
          </p:txBody>
        </p:sp>
        <p:sp>
          <p:nvSpPr>
            <p:cNvPr id="171033" name="Line 46"/>
            <p:cNvSpPr>
              <a:spLocks noChangeShapeType="1"/>
            </p:cNvSpPr>
            <p:nvPr/>
          </p:nvSpPr>
          <p:spPr bwMode="auto">
            <a:xfrm flipV="1">
              <a:off x="131" y="3294"/>
              <a:ext cx="184" cy="31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4" name="Line 47"/>
            <p:cNvSpPr>
              <a:spLocks noChangeShapeType="1"/>
            </p:cNvSpPr>
            <p:nvPr/>
          </p:nvSpPr>
          <p:spPr bwMode="auto">
            <a:xfrm>
              <a:off x="969" y="3302"/>
              <a:ext cx="1680" cy="30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5" name="Text Box 48"/>
            <p:cNvSpPr txBox="1">
              <a:spLocks noChangeArrowheads="1"/>
            </p:cNvSpPr>
            <p:nvPr/>
          </p:nvSpPr>
          <p:spPr bwMode="auto">
            <a:xfrm>
              <a:off x="1100" y="3613"/>
              <a:ext cx="2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a:solidFill>
                    <a:srgbClr val="333399"/>
                  </a:solidFill>
                  <a:latin typeface="Times New Roman" pitchFamily="18" charset="0"/>
                </a:rPr>
                <a:t>…</a:t>
              </a:r>
            </a:p>
          </p:txBody>
        </p:sp>
        <p:grpSp>
          <p:nvGrpSpPr>
            <p:cNvPr id="171036" name="Group 49"/>
            <p:cNvGrpSpPr>
              <a:grpSpLocks/>
            </p:cNvGrpSpPr>
            <p:nvPr/>
          </p:nvGrpSpPr>
          <p:grpSpPr bwMode="auto">
            <a:xfrm>
              <a:off x="171" y="2736"/>
              <a:ext cx="804" cy="548"/>
              <a:chOff x="171" y="2736"/>
              <a:chExt cx="804" cy="548"/>
            </a:xfrm>
          </p:grpSpPr>
          <p:grpSp>
            <p:nvGrpSpPr>
              <p:cNvPr id="171037" name="Group 50"/>
              <p:cNvGrpSpPr>
                <a:grpSpLocks/>
              </p:cNvGrpSpPr>
              <p:nvPr/>
            </p:nvGrpSpPr>
            <p:grpSpPr bwMode="auto">
              <a:xfrm>
                <a:off x="333" y="2976"/>
                <a:ext cx="642" cy="308"/>
                <a:chOff x="333" y="2976"/>
                <a:chExt cx="642" cy="308"/>
              </a:xfrm>
            </p:grpSpPr>
            <p:sp>
              <p:nvSpPr>
                <p:cNvPr id="171040" name="Rectangle 51"/>
                <p:cNvSpPr>
                  <a:spLocks noChangeArrowheads="1"/>
                </p:cNvSpPr>
                <p:nvPr/>
              </p:nvSpPr>
              <p:spPr bwMode="auto">
                <a:xfrm>
                  <a:off x="333" y="2976"/>
                  <a:ext cx="642" cy="308"/>
                </a:xfrm>
                <a:prstGeom prst="rect">
                  <a:avLst/>
                </a:prstGeom>
                <a:solidFill>
                  <a:srgbClr val="FFFF99"/>
                </a:solidFill>
                <a:ln w="28575">
                  <a:solidFill>
                    <a:schemeClr val="folHlink"/>
                  </a:solidFill>
                  <a:miter lim="800000"/>
                  <a:headEnd/>
                  <a:tailEnd/>
                </a:ln>
              </p:spPr>
              <p:txBody>
                <a:bodyPr wrap="none" anchor="ctr"/>
                <a:lstStyle/>
                <a:p>
                  <a:endParaRPr lang="zh-CN" altLang="en-US"/>
                </a:p>
              </p:txBody>
            </p:sp>
            <p:sp>
              <p:nvSpPr>
                <p:cNvPr id="171041" name="Rectangle 52"/>
                <p:cNvSpPr>
                  <a:spLocks noChangeArrowheads="1"/>
                </p:cNvSpPr>
                <p:nvPr/>
              </p:nvSpPr>
              <p:spPr bwMode="auto">
                <a:xfrm>
                  <a:off x="419" y="3034"/>
                  <a:ext cx="3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rPr>
                    <a:t>8 </a:t>
                  </a:r>
                  <a:r>
                    <a:rPr lang="zh-CN" altLang="en-US" sz="1600">
                      <a:solidFill>
                        <a:srgbClr val="333399"/>
                      </a:solidFill>
                      <a:latin typeface="Times New Roman" pitchFamily="18" charset="0"/>
                    </a:rPr>
                    <a:t>字节</a:t>
                  </a:r>
                </a:p>
              </p:txBody>
            </p:sp>
          </p:grpSp>
          <p:sp>
            <p:nvSpPr>
              <p:cNvPr id="171038" name="AutoShape 53"/>
              <p:cNvSpPr>
                <a:spLocks noChangeArrowheads="1"/>
              </p:cNvSpPr>
              <p:nvPr/>
            </p:nvSpPr>
            <p:spPr bwMode="auto">
              <a:xfrm>
                <a:off x="171" y="2752"/>
                <a:ext cx="400" cy="168"/>
              </a:xfrm>
              <a:prstGeom prst="wedgeRoundRectCallout">
                <a:avLst>
                  <a:gd name="adj1" fmla="val 48000"/>
                  <a:gd name="adj2" fmla="val 139880"/>
                  <a:gd name="adj3" fmla="val 16667"/>
                </a:avLst>
              </a:prstGeom>
              <a:solidFill>
                <a:schemeClr val="bg1"/>
              </a:solidFill>
              <a:ln w="12700">
                <a:solidFill>
                  <a:schemeClr val="tx1"/>
                </a:solidFill>
                <a:miter lim="800000"/>
                <a:headEnd/>
                <a:tailEnd/>
              </a:ln>
            </p:spPr>
            <p:txBody>
              <a:bodyPr/>
              <a:lstStyle/>
              <a:p>
                <a:pPr algn="ctr" defTabSz="762000" eaLnBrk="0" hangingPunct="0"/>
                <a:endParaRPr lang="zh-CN" altLang="zh-CN" sz="1600">
                  <a:solidFill>
                    <a:srgbClr val="333399"/>
                  </a:solidFill>
                  <a:latin typeface="Times New Roman" pitchFamily="18" charset="0"/>
                </a:endParaRPr>
              </a:p>
            </p:txBody>
          </p:sp>
          <p:sp>
            <p:nvSpPr>
              <p:cNvPr id="171039" name="Rectangle 54"/>
              <p:cNvSpPr>
                <a:spLocks noChangeArrowheads="1"/>
              </p:cNvSpPr>
              <p:nvPr/>
            </p:nvSpPr>
            <p:spPr bwMode="auto">
              <a:xfrm>
                <a:off x="187" y="2736"/>
                <a:ext cx="3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zh-CN" altLang="en-US" sz="1600">
                    <a:solidFill>
                      <a:srgbClr val="333399"/>
                    </a:solidFill>
                    <a:latin typeface="Times New Roman" pitchFamily="18" charset="0"/>
                  </a:rPr>
                  <a:t>插入</a:t>
                </a:r>
              </a:p>
            </p:txBody>
          </p:sp>
        </p:grpSp>
      </p:grpSp>
      <p:sp>
        <p:nvSpPr>
          <p:cNvPr id="451639" name="Text Box 55"/>
          <p:cNvSpPr txBox="1">
            <a:spLocks noChangeArrowheads="1"/>
          </p:cNvSpPr>
          <p:nvPr/>
        </p:nvSpPr>
        <p:spPr bwMode="auto">
          <a:xfrm>
            <a:off x="722800" y="1000128"/>
            <a:ext cx="8425705" cy="1200329"/>
          </a:xfrm>
          <a:prstGeom prst="rect">
            <a:avLst/>
          </a:prstGeom>
          <a:solidFill>
            <a:srgbClr val="FFFF99"/>
          </a:solidFill>
          <a:ln w="9525">
            <a:solidFill>
              <a:srgbClr val="333399"/>
            </a:solidFill>
            <a:miter lim="800000"/>
            <a:headEnd/>
            <a:tailEnd/>
          </a:ln>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Arial" pitchFamily="34" charset="0"/>
                <a:ea typeface="黑体" pitchFamily="49" charset="-122"/>
              </a:rPr>
              <a:t>在帧的前面插入的 </a:t>
            </a:r>
            <a:r>
              <a:rPr lang="en-US" altLang="zh-CN" sz="2400">
                <a:solidFill>
                  <a:srgbClr val="333399"/>
                </a:solidFill>
                <a:latin typeface="Arial" pitchFamily="34" charset="0"/>
                <a:ea typeface="黑体" pitchFamily="49" charset="-122"/>
              </a:rPr>
              <a:t>8 </a:t>
            </a:r>
            <a:r>
              <a:rPr lang="zh-CN" altLang="en-US" sz="2400">
                <a:solidFill>
                  <a:srgbClr val="333399"/>
                </a:solidFill>
                <a:latin typeface="Arial" pitchFamily="34" charset="0"/>
                <a:ea typeface="黑体" pitchFamily="49" charset="-122"/>
              </a:rPr>
              <a:t>字节中的第一个字段共 </a:t>
            </a:r>
            <a:r>
              <a:rPr lang="en-US" altLang="zh-CN" sz="2400">
                <a:solidFill>
                  <a:srgbClr val="333399"/>
                </a:solidFill>
                <a:latin typeface="Arial" pitchFamily="34" charset="0"/>
                <a:ea typeface="黑体" pitchFamily="49" charset="-122"/>
              </a:rPr>
              <a:t>7 </a:t>
            </a:r>
            <a:r>
              <a:rPr lang="zh-CN" altLang="en-US" sz="2400">
                <a:solidFill>
                  <a:srgbClr val="333399"/>
                </a:solidFill>
                <a:latin typeface="Arial" pitchFamily="34" charset="0"/>
                <a:ea typeface="黑体" pitchFamily="49" charset="-122"/>
              </a:rPr>
              <a:t>个字节，</a:t>
            </a:r>
          </a:p>
          <a:p>
            <a:pPr eaLnBrk="1" hangingPunct="1"/>
            <a:r>
              <a:rPr lang="zh-CN" altLang="en-US" sz="2400">
                <a:solidFill>
                  <a:srgbClr val="333399"/>
                </a:solidFill>
                <a:latin typeface="Arial" pitchFamily="34" charset="0"/>
                <a:ea typeface="黑体" pitchFamily="49" charset="-122"/>
              </a:rPr>
              <a:t>是前同步码，用来迅速实现 </a:t>
            </a:r>
            <a:r>
              <a:rPr lang="en-US" altLang="zh-CN" sz="2400">
                <a:solidFill>
                  <a:srgbClr val="333399"/>
                </a:solidFill>
                <a:latin typeface="Arial" pitchFamily="34" charset="0"/>
                <a:ea typeface="黑体" pitchFamily="49" charset="-122"/>
              </a:rPr>
              <a:t>MAC </a:t>
            </a:r>
            <a:r>
              <a:rPr lang="zh-CN" altLang="en-US" sz="2400">
                <a:solidFill>
                  <a:srgbClr val="333399"/>
                </a:solidFill>
                <a:latin typeface="Arial" pitchFamily="34" charset="0"/>
                <a:ea typeface="黑体" pitchFamily="49" charset="-122"/>
              </a:rPr>
              <a:t>帧的比特同步。</a:t>
            </a:r>
          </a:p>
          <a:p>
            <a:pPr eaLnBrk="1" hangingPunct="1"/>
            <a:r>
              <a:rPr lang="zh-CN" altLang="en-US" sz="2400">
                <a:solidFill>
                  <a:srgbClr val="333399"/>
                </a:solidFill>
                <a:latin typeface="Arial" pitchFamily="34" charset="0"/>
                <a:ea typeface="黑体" pitchFamily="49" charset="-122"/>
              </a:rPr>
              <a:t>第二个字段是帧开始定界符，表示后面的信息就是</a:t>
            </a:r>
            <a:r>
              <a:rPr lang="en-US" altLang="zh-CN" sz="2400">
                <a:solidFill>
                  <a:srgbClr val="333399"/>
                </a:solidFill>
                <a:latin typeface="Arial" pitchFamily="34" charset="0"/>
                <a:ea typeface="黑体" pitchFamily="49" charset="-122"/>
              </a:rPr>
              <a:t>MAC </a:t>
            </a:r>
            <a:r>
              <a:rPr lang="zh-CN" altLang="en-US" sz="2400">
                <a:solidFill>
                  <a:srgbClr val="333399"/>
                </a:solidFill>
                <a:latin typeface="Arial" pitchFamily="34" charset="0"/>
                <a:ea typeface="黑体" pitchFamily="49" charset="-122"/>
              </a:rPr>
              <a:t>帧。 </a:t>
            </a:r>
          </a:p>
        </p:txBody>
      </p:sp>
      <p:sp>
        <p:nvSpPr>
          <p:cNvPr id="451640" name="Text Box 56"/>
          <p:cNvSpPr txBox="1">
            <a:spLocks noChangeArrowheads="1"/>
          </p:cNvSpPr>
          <p:nvPr/>
        </p:nvSpPr>
        <p:spPr bwMode="auto">
          <a:xfrm>
            <a:off x="6496432" y="5445128"/>
            <a:ext cx="3842719" cy="1200329"/>
          </a:xfrm>
          <a:prstGeom prst="rect">
            <a:avLst/>
          </a:prstGeom>
          <a:solidFill>
            <a:srgbClr val="FFFF99"/>
          </a:solidFill>
          <a:ln w="9525">
            <a:solidFill>
              <a:srgbClr val="333399"/>
            </a:solidFill>
            <a:miter lim="800000"/>
            <a:headEnd/>
            <a:tailEnd/>
          </a:ln>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rgbClr val="333399"/>
                </a:solidFill>
              </a:rPr>
              <a:t>为了达到比特同步，</a:t>
            </a:r>
          </a:p>
          <a:p>
            <a:pPr algn="ctr" eaLnBrk="1" hangingPunct="1"/>
            <a:r>
              <a:rPr lang="zh-CN" altLang="en-US" sz="2400">
                <a:solidFill>
                  <a:srgbClr val="333399"/>
                </a:solidFill>
                <a:latin typeface="Arial" pitchFamily="34" charset="0"/>
                <a:ea typeface="黑体" pitchFamily="49" charset="-122"/>
              </a:rPr>
              <a:t>在传输媒体上实际传送的</a:t>
            </a:r>
          </a:p>
          <a:p>
            <a:pPr algn="ctr" eaLnBrk="1" hangingPunct="1"/>
            <a:r>
              <a:rPr lang="zh-CN" altLang="en-US" sz="2400">
                <a:solidFill>
                  <a:srgbClr val="333399"/>
                </a:solidFill>
                <a:latin typeface="Arial" pitchFamily="34" charset="0"/>
                <a:ea typeface="黑体" pitchFamily="49" charset="-122"/>
              </a:rPr>
              <a:t>要比 </a:t>
            </a:r>
            <a:r>
              <a:rPr lang="en-US" altLang="zh-CN" sz="2400">
                <a:solidFill>
                  <a:srgbClr val="333399"/>
                </a:solidFill>
                <a:latin typeface="Arial" pitchFamily="34" charset="0"/>
                <a:ea typeface="黑体" pitchFamily="49" charset="-122"/>
              </a:rPr>
              <a:t>MAC </a:t>
            </a:r>
            <a:r>
              <a:rPr lang="zh-CN" altLang="en-US" sz="2400">
                <a:solidFill>
                  <a:srgbClr val="333399"/>
                </a:solidFill>
                <a:latin typeface="Arial" pitchFamily="34" charset="0"/>
                <a:ea typeface="黑体" pitchFamily="49" charset="-122"/>
              </a:rPr>
              <a:t>帧还多 </a:t>
            </a:r>
            <a:r>
              <a:rPr lang="en-US" altLang="zh-CN" sz="2400">
                <a:solidFill>
                  <a:srgbClr val="333399"/>
                </a:solidFill>
                <a:latin typeface="Arial" pitchFamily="34" charset="0"/>
                <a:ea typeface="黑体" pitchFamily="49" charset="-122"/>
              </a:rPr>
              <a:t>8 </a:t>
            </a:r>
            <a:r>
              <a:rPr lang="zh-CN" altLang="en-US" sz="2400">
                <a:solidFill>
                  <a:srgbClr val="333399"/>
                </a:solidFill>
                <a:latin typeface="Arial" pitchFamily="34" charset="0"/>
                <a:ea typeface="黑体" pitchFamily="49" charset="-122"/>
              </a:rPr>
              <a:t>个字节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1640"/>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nodeType="afterGroup">
                            <p:stCondLst>
                              <p:cond delay="2"/>
                            </p:stCondLst>
                            <p:childTnLst>
                              <p:par>
                                <p:cTn id="11" presetID="35" presetClass="emph" presetSubtype="0" repeatCount="3000" fill="hold" nodeType="afterEffect">
                                  <p:stCondLst>
                                    <p:cond delay="0"/>
                                  </p:stCondLst>
                                  <p:childTnLst>
                                    <p:anim calcmode="discrete" valueType="str">
                                      <p:cBhvr>
                                        <p:cTn id="12" dur="5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1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639" grpId="0" animBg="1"/>
      <p:bldP spid="45164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algn="ctr" eaLnBrk="1" hangingPunct="1"/>
            <a:r>
              <a:rPr lang="en-US" altLang="zh-CN" sz="4800" smtClean="0"/>
              <a:t>3.4  </a:t>
            </a:r>
            <a:r>
              <a:rPr lang="zh-CN" altLang="en-US" sz="4800" smtClean="0"/>
              <a:t>扩展的局域网</a:t>
            </a:r>
            <a:endParaRPr lang="zh-CN" altLang="en-US" sz="4000" smtClean="0"/>
          </a:p>
        </p:txBody>
      </p:sp>
      <p:sp>
        <p:nvSpPr>
          <p:cNvPr id="174083" name="Text Box 6"/>
          <p:cNvSpPr txBox="1">
            <a:spLocks noChangeArrowheads="1"/>
          </p:cNvSpPr>
          <p:nvPr/>
        </p:nvSpPr>
        <p:spPr bwMode="auto">
          <a:xfrm>
            <a:off x="9065018" y="271621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endParaRPr lang="zh-CN" altLang="zh-CN" sz="2800">
              <a:solidFill>
                <a:schemeClr val="folHlink"/>
              </a:solidFill>
              <a:latin typeface="Arial" pitchFamily="34" charset="0"/>
              <a:ea typeface="黑体" pitchFamily="49" charset="-122"/>
            </a:endParaRPr>
          </a:p>
        </p:txBody>
      </p:sp>
      <p:sp>
        <p:nvSpPr>
          <p:cNvPr id="174084" name="文本框 4"/>
          <p:cNvSpPr txBox="1">
            <a:spLocks noChangeArrowheads="1"/>
          </p:cNvSpPr>
          <p:nvPr/>
        </p:nvSpPr>
        <p:spPr bwMode="auto">
          <a:xfrm>
            <a:off x="1191745" y="2457450"/>
            <a:ext cx="8299586"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marL="571500" indent="-571500" eaLnBrk="1" hangingPunct="1">
              <a:buFont typeface="Arial" pitchFamily="34" charset="0"/>
              <a:buChar char="•"/>
            </a:pPr>
            <a:r>
              <a:rPr lang="zh-CN" altLang="en-US" sz="3600">
                <a:solidFill>
                  <a:srgbClr val="333399"/>
                </a:solidFill>
                <a:latin typeface="Arial" pitchFamily="34" charset="0"/>
                <a:ea typeface="黑体" pitchFamily="49" charset="-122"/>
              </a:rPr>
              <a:t> </a:t>
            </a:r>
            <a:r>
              <a:rPr lang="zh-CN" altLang="en-US" sz="3600">
                <a:solidFill>
                  <a:srgbClr val="333399"/>
                </a:solidFill>
                <a:latin typeface="Arial" pitchFamily="34" charset="0"/>
                <a:ea typeface="黑体" pitchFamily="49" charset="-122"/>
              </a:rPr>
              <a:t>在</a:t>
            </a:r>
            <a:r>
              <a:rPr lang="zh-CN" altLang="en-US" sz="3600">
                <a:solidFill>
                  <a:srgbClr val="333399"/>
                </a:solidFill>
                <a:latin typeface="Arial" pitchFamily="34" charset="0"/>
                <a:ea typeface="黑体" pitchFamily="49" charset="-122"/>
              </a:rPr>
              <a:t>物理层扩展</a:t>
            </a:r>
            <a:r>
              <a:rPr lang="zh-CN" altLang="en-US" sz="3600">
                <a:solidFill>
                  <a:srgbClr val="333399"/>
                </a:solidFill>
                <a:latin typeface="Arial" pitchFamily="34" charset="0"/>
                <a:ea typeface="黑体" pitchFamily="49" charset="-122"/>
              </a:rPr>
              <a:t>局域网</a:t>
            </a:r>
            <a:r>
              <a:rPr lang="zh-CN" altLang="en-US" sz="3600" smtClean="0">
                <a:solidFill>
                  <a:srgbClr val="333399"/>
                </a:solidFill>
                <a:latin typeface="Arial" pitchFamily="34" charset="0"/>
                <a:ea typeface="黑体" pitchFamily="49" charset="-122"/>
              </a:rPr>
              <a:t>。</a:t>
            </a:r>
            <a:endParaRPr lang="en-US" altLang="zh-CN" sz="3600" smtClean="0">
              <a:solidFill>
                <a:srgbClr val="333399"/>
              </a:solidFill>
              <a:latin typeface="Arial" pitchFamily="34" charset="0"/>
              <a:ea typeface="黑体" pitchFamily="49" charset="-122"/>
            </a:endParaRPr>
          </a:p>
          <a:p>
            <a:pPr marL="1314450" lvl="1" indent="-571500" eaLnBrk="1" hangingPunct="1">
              <a:buFont typeface="Arial" pitchFamily="34" charset="0"/>
              <a:buChar char="•"/>
            </a:pPr>
            <a:r>
              <a:rPr lang="zh-CN" altLang="en-US" sz="3600" smtClean="0">
                <a:solidFill>
                  <a:srgbClr val="333399"/>
                </a:solidFill>
                <a:latin typeface="Arial" pitchFamily="34" charset="0"/>
                <a:ea typeface="黑体" pitchFamily="49" charset="-122"/>
              </a:rPr>
              <a:t>使用</a:t>
            </a:r>
            <a:r>
              <a:rPr lang="zh-CN" altLang="en-US" sz="3600">
                <a:solidFill>
                  <a:srgbClr val="333399"/>
                </a:solidFill>
                <a:latin typeface="Arial" pitchFamily="34" charset="0"/>
                <a:ea typeface="黑体" pitchFamily="49" charset="-122"/>
              </a:rPr>
              <a:t>中继器</a:t>
            </a:r>
            <a:r>
              <a:rPr lang="zh-CN" altLang="en-US" sz="3600" smtClean="0">
                <a:solidFill>
                  <a:srgbClr val="333399"/>
                </a:solidFill>
                <a:latin typeface="Arial" pitchFamily="34" charset="0"/>
                <a:ea typeface="黑体" pitchFamily="49" charset="-122"/>
              </a:rPr>
              <a:t>拓展</a:t>
            </a:r>
            <a:endParaRPr lang="en-US" altLang="zh-CN" sz="3600" smtClean="0">
              <a:solidFill>
                <a:srgbClr val="333399"/>
              </a:solidFill>
              <a:latin typeface="Arial" pitchFamily="34" charset="0"/>
              <a:ea typeface="黑体" pitchFamily="49" charset="-122"/>
            </a:endParaRPr>
          </a:p>
          <a:p>
            <a:pPr marL="1314450" lvl="1" indent="-571500" eaLnBrk="1" hangingPunct="1">
              <a:buFont typeface="Arial" pitchFamily="34" charset="0"/>
              <a:buChar char="•"/>
            </a:pPr>
            <a:r>
              <a:rPr lang="zh-CN" altLang="en-US" sz="3600" smtClean="0">
                <a:solidFill>
                  <a:srgbClr val="333399"/>
                </a:solidFill>
                <a:latin typeface="Arial" pitchFamily="34" charset="0"/>
                <a:ea typeface="黑体" pitchFamily="49" charset="-122"/>
              </a:rPr>
              <a:t>使用</a:t>
            </a:r>
            <a:r>
              <a:rPr lang="zh-CN" altLang="en-US" sz="3600">
                <a:solidFill>
                  <a:srgbClr val="333399"/>
                </a:solidFill>
                <a:latin typeface="Arial" pitchFamily="34" charset="0"/>
                <a:ea typeface="黑体" pitchFamily="49" charset="-122"/>
              </a:rPr>
              <a:t>集线器</a:t>
            </a:r>
            <a:r>
              <a:rPr lang="zh-CN" altLang="en-US" sz="3600" smtClean="0">
                <a:solidFill>
                  <a:srgbClr val="333399"/>
                </a:solidFill>
                <a:latin typeface="Arial" pitchFamily="34" charset="0"/>
                <a:ea typeface="黑体" pitchFamily="49" charset="-122"/>
              </a:rPr>
              <a:t>拓展</a:t>
            </a:r>
          </a:p>
          <a:p>
            <a:pPr marL="571500" indent="-571500" eaLnBrk="1" hangingPunct="1">
              <a:buFont typeface="Arial" pitchFamily="34" charset="0"/>
              <a:buChar char="•"/>
            </a:pPr>
            <a:r>
              <a:rPr lang="zh-CN" altLang="en-US" sz="3600" smtClean="0">
                <a:solidFill>
                  <a:srgbClr val="333399"/>
                </a:solidFill>
                <a:latin typeface="Arial" pitchFamily="34" charset="0"/>
                <a:ea typeface="黑体" pitchFamily="49" charset="-122"/>
              </a:rPr>
              <a:t>在</a:t>
            </a:r>
            <a:r>
              <a:rPr lang="zh-CN" altLang="en-US" sz="3600">
                <a:solidFill>
                  <a:srgbClr val="333399"/>
                </a:solidFill>
                <a:latin typeface="Arial" pitchFamily="34" charset="0"/>
                <a:ea typeface="黑体" pitchFamily="49" charset="-122"/>
              </a:rPr>
              <a:t>数据链路层扩展</a:t>
            </a:r>
            <a:r>
              <a:rPr lang="zh-CN" altLang="en-US" sz="3600" smtClean="0">
                <a:solidFill>
                  <a:srgbClr val="333399"/>
                </a:solidFill>
                <a:latin typeface="Arial" pitchFamily="34" charset="0"/>
                <a:ea typeface="黑体" pitchFamily="49" charset="-122"/>
              </a:rPr>
              <a:t>局域网</a:t>
            </a:r>
            <a:endParaRPr lang="en-US" altLang="zh-CN" sz="3600" smtClean="0">
              <a:solidFill>
                <a:srgbClr val="333399"/>
              </a:solidFill>
              <a:latin typeface="Arial" pitchFamily="34" charset="0"/>
              <a:ea typeface="黑体" pitchFamily="49" charset="-122"/>
            </a:endParaRPr>
          </a:p>
          <a:p>
            <a:pPr marL="1314450" lvl="1" indent="-571500" eaLnBrk="1" hangingPunct="1">
              <a:buFont typeface="Arial" pitchFamily="34" charset="0"/>
              <a:buChar char="•"/>
            </a:pPr>
            <a:r>
              <a:rPr lang="zh-CN" altLang="en-US" sz="3600" smtClean="0">
                <a:solidFill>
                  <a:srgbClr val="333399"/>
                </a:solidFill>
                <a:latin typeface="Arial" pitchFamily="34" charset="0"/>
                <a:ea typeface="黑体" pitchFamily="49" charset="-122"/>
              </a:rPr>
              <a:t>使用</a:t>
            </a:r>
            <a:r>
              <a:rPr lang="zh-CN" altLang="en-US" sz="3600">
                <a:solidFill>
                  <a:srgbClr val="333399"/>
                </a:solidFill>
                <a:latin typeface="Arial" pitchFamily="34" charset="0"/>
                <a:ea typeface="黑体" pitchFamily="49" charset="-122"/>
              </a:rPr>
              <a:t>网桥</a:t>
            </a:r>
            <a:r>
              <a:rPr lang="zh-CN" altLang="en-US" sz="3600" smtClean="0">
                <a:solidFill>
                  <a:srgbClr val="333399"/>
                </a:solidFill>
                <a:latin typeface="Arial" pitchFamily="34" charset="0"/>
                <a:ea typeface="黑体" pitchFamily="49" charset="-122"/>
              </a:rPr>
              <a:t>拓展</a:t>
            </a:r>
            <a:endParaRPr lang="en-US" altLang="zh-CN" sz="3600" smtClean="0">
              <a:solidFill>
                <a:srgbClr val="333399"/>
              </a:solidFill>
              <a:latin typeface="Arial" pitchFamily="34" charset="0"/>
              <a:ea typeface="黑体" pitchFamily="49" charset="-122"/>
            </a:endParaRPr>
          </a:p>
          <a:p>
            <a:pPr marL="1314450" lvl="1" indent="-571500" eaLnBrk="1" hangingPunct="1">
              <a:buFont typeface="Arial" pitchFamily="34" charset="0"/>
              <a:buChar char="•"/>
            </a:pPr>
            <a:r>
              <a:rPr lang="zh-CN" altLang="en-US" sz="3600" smtClean="0">
                <a:solidFill>
                  <a:srgbClr val="333399"/>
                </a:solidFill>
                <a:latin typeface="Arial" pitchFamily="34" charset="0"/>
                <a:ea typeface="黑体" pitchFamily="49" charset="-122"/>
              </a:rPr>
              <a:t>使用</a:t>
            </a:r>
            <a:r>
              <a:rPr lang="zh-CN" altLang="en-US" sz="3600">
                <a:solidFill>
                  <a:srgbClr val="333399"/>
                </a:solidFill>
                <a:latin typeface="Arial" pitchFamily="34" charset="0"/>
                <a:ea typeface="黑体" pitchFamily="49" charset="-122"/>
              </a:rPr>
              <a:t>交换机拓展</a:t>
            </a:r>
          </a:p>
          <a:p>
            <a:pPr marL="571500" indent="-571500" eaLnBrk="1" hangingPunct="1">
              <a:buFont typeface="Arial" pitchFamily="34" charset="0"/>
              <a:buChar char="•"/>
            </a:pPr>
            <a:endParaRPr lang="zh-CN" altLang="en-US" sz="2400"/>
          </a:p>
          <a:p>
            <a:pPr eaLnBrk="1" hangingPunct="1"/>
            <a:endParaRPr lang="zh-CN" altLang="en-US" sz="24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noChangeArrowheads="1"/>
          </p:cNvSpPr>
          <p:nvPr>
            <p:ph type="title"/>
          </p:nvPr>
        </p:nvSpPr>
        <p:spPr/>
        <p:txBody>
          <a:bodyPr/>
          <a:lstStyle/>
          <a:p>
            <a:r>
              <a:rPr lang="zh-CN" altLang="en-US" smtClean="0">
                <a:sym typeface="黑体" pitchFamily="49" charset="-122"/>
              </a:rPr>
              <a:t>用中继器扩展局域网</a:t>
            </a:r>
            <a:endParaRPr lang="zh-CN" altLang="en-US" smtClean="0"/>
          </a:p>
        </p:txBody>
      </p:sp>
      <p:pic>
        <p:nvPicPr>
          <p:cNvPr id="51207" name="Picture 7"/>
          <p:cNvPicPr>
            <a:picLocks noGrp="1" noChangeAspect="1" noChangeArrowheads="1"/>
          </p:cNvPicPr>
          <p:nvPr>
            <p:ph idx="1"/>
          </p:nvPr>
        </p:nvPicPr>
        <p:blipFill>
          <a:blip r:embed="rId2"/>
          <a:srcRect/>
          <a:stretch>
            <a:fillRect/>
          </a:stretch>
        </p:blipFill>
        <p:spPr>
          <a:xfrm>
            <a:off x="955336" y="1822453"/>
            <a:ext cx="9254921" cy="4645025"/>
          </a:xfrm>
          <a:solidFill>
            <a:schemeClr val="bg1"/>
          </a:solidFill>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333303" y="4183063"/>
            <a:ext cx="558085"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1600">
                <a:solidFill>
                  <a:schemeClr val="folHlink"/>
                </a:solidFill>
                <a:latin typeface="Arial" pitchFamily="34" charset="0"/>
                <a:ea typeface="黑体" pitchFamily="49" charset="-122"/>
              </a:rPr>
              <a:t>SOH</a:t>
            </a:r>
          </a:p>
        </p:txBody>
      </p:sp>
      <p:sp>
        <p:nvSpPr>
          <p:cNvPr id="35843" name="Freeform 5"/>
          <p:cNvSpPr>
            <a:spLocks noChangeArrowheads="1"/>
          </p:cNvSpPr>
          <p:nvPr/>
        </p:nvSpPr>
        <p:spPr bwMode="auto">
          <a:xfrm>
            <a:off x="7774443" y="3192463"/>
            <a:ext cx="1860286" cy="990600"/>
          </a:xfrm>
          <a:custGeom>
            <a:avLst/>
            <a:gdLst>
              <a:gd name="T0" fmla="*/ 1691025638 w 960"/>
              <a:gd name="T1" fmla="*/ 1572577500 h 624"/>
              <a:gd name="T2" fmla="*/ 2147483647 w 960"/>
              <a:gd name="T3" fmla="*/ 1572577500 h 624"/>
              <a:gd name="T4" fmla="*/ 725805000 w 960"/>
              <a:gd name="T5" fmla="*/ 0 h 624"/>
              <a:gd name="T6" fmla="*/ 0 w 960"/>
              <a:gd name="T7" fmla="*/ 0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624">
                <a:moveTo>
                  <a:pt x="671" y="624"/>
                </a:moveTo>
                <a:lnTo>
                  <a:pt x="960" y="624"/>
                </a:lnTo>
                <a:lnTo>
                  <a:pt x="288" y="0"/>
                </a:lnTo>
                <a:lnTo>
                  <a:pt x="0" y="0"/>
                </a:ln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44" name="Freeform 6"/>
          <p:cNvSpPr>
            <a:spLocks noChangeArrowheads="1"/>
          </p:cNvSpPr>
          <p:nvPr/>
        </p:nvSpPr>
        <p:spPr bwMode="auto">
          <a:xfrm>
            <a:off x="6181575" y="3192466"/>
            <a:ext cx="1313827" cy="1000125"/>
          </a:xfrm>
          <a:custGeom>
            <a:avLst/>
            <a:gdLst>
              <a:gd name="T0" fmla="*/ 972780313 w 678"/>
              <a:gd name="T1" fmla="*/ 1565017825 h 630"/>
              <a:gd name="T2" fmla="*/ 1708665938 w 678"/>
              <a:gd name="T3" fmla="*/ 1587698438 h 630"/>
              <a:gd name="T4" fmla="*/ 725805000 w 678"/>
              <a:gd name="T5" fmla="*/ 0 h 630"/>
              <a:gd name="T6" fmla="*/ 0 w 678"/>
              <a:gd name="T7" fmla="*/ 0 h 6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8" h="630">
                <a:moveTo>
                  <a:pt x="386" y="621"/>
                </a:moveTo>
                <a:lnTo>
                  <a:pt x="678" y="630"/>
                </a:lnTo>
                <a:lnTo>
                  <a:pt x="288" y="0"/>
                </a:lnTo>
                <a:lnTo>
                  <a:pt x="0" y="0"/>
                </a:ln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45" name="Freeform 7"/>
          <p:cNvSpPr>
            <a:spLocks noChangeArrowheads="1"/>
          </p:cNvSpPr>
          <p:nvPr/>
        </p:nvSpPr>
        <p:spPr bwMode="auto">
          <a:xfrm>
            <a:off x="4332915" y="3192463"/>
            <a:ext cx="732488" cy="990600"/>
          </a:xfrm>
          <a:custGeom>
            <a:avLst/>
            <a:gdLst>
              <a:gd name="T0" fmla="*/ 231854375 w 378"/>
              <a:gd name="T1" fmla="*/ 1572577500 h 624"/>
              <a:gd name="T2" fmla="*/ 952619063 w 378"/>
              <a:gd name="T3" fmla="*/ 1572577500 h 624"/>
              <a:gd name="T4" fmla="*/ 725805000 w 378"/>
              <a:gd name="T5" fmla="*/ 0 h 624"/>
              <a:gd name="T6" fmla="*/ 0 w 378"/>
              <a:gd name="T7" fmla="*/ 0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624">
                <a:moveTo>
                  <a:pt x="92" y="624"/>
                </a:moveTo>
                <a:lnTo>
                  <a:pt x="378" y="624"/>
                </a:lnTo>
                <a:lnTo>
                  <a:pt x="288" y="0"/>
                </a:lnTo>
                <a:lnTo>
                  <a:pt x="0" y="0"/>
                </a:ln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46" name="Freeform 8"/>
          <p:cNvSpPr>
            <a:spLocks noChangeArrowheads="1"/>
          </p:cNvSpPr>
          <p:nvPr/>
        </p:nvSpPr>
        <p:spPr bwMode="auto">
          <a:xfrm>
            <a:off x="2284665" y="3192463"/>
            <a:ext cx="932079" cy="990600"/>
          </a:xfrm>
          <a:custGeom>
            <a:avLst/>
            <a:gdLst>
              <a:gd name="T0" fmla="*/ 0 w 481"/>
              <a:gd name="T1" fmla="*/ 1565017825 h 624"/>
              <a:gd name="T2" fmla="*/ 728323886 w 481"/>
              <a:gd name="T3" fmla="*/ 1572577500 h 624"/>
              <a:gd name="T4" fmla="*/ 1212193569 w 481"/>
              <a:gd name="T5" fmla="*/ 0 h 624"/>
              <a:gd name="T6" fmla="*/ 486389044 w 481"/>
              <a:gd name="T7" fmla="*/ 0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1" h="624">
                <a:moveTo>
                  <a:pt x="0" y="621"/>
                </a:moveTo>
                <a:lnTo>
                  <a:pt x="289" y="624"/>
                </a:lnTo>
                <a:lnTo>
                  <a:pt x="481" y="0"/>
                </a:lnTo>
                <a:lnTo>
                  <a:pt x="193" y="0"/>
                </a:ln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47" name="Rectangle 9"/>
          <p:cNvSpPr>
            <a:spLocks noChangeArrowheads="1"/>
          </p:cNvSpPr>
          <p:nvPr/>
        </p:nvSpPr>
        <p:spPr bwMode="auto">
          <a:xfrm>
            <a:off x="1263445" y="2735263"/>
            <a:ext cx="558085"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1600">
                <a:solidFill>
                  <a:schemeClr val="folHlink"/>
                </a:solidFill>
                <a:latin typeface="Arial" pitchFamily="34" charset="0"/>
                <a:ea typeface="黑体" pitchFamily="49" charset="-122"/>
              </a:rPr>
              <a:t>SOH</a:t>
            </a:r>
          </a:p>
        </p:txBody>
      </p:sp>
      <p:sp>
        <p:nvSpPr>
          <p:cNvPr id="35848" name="Rectangle 10"/>
          <p:cNvSpPr>
            <a:spLocks noChangeArrowheads="1"/>
          </p:cNvSpPr>
          <p:nvPr/>
        </p:nvSpPr>
        <p:spPr bwMode="auto">
          <a:xfrm>
            <a:off x="1821529" y="2735263"/>
            <a:ext cx="7348127" cy="4572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35849" name="Rectangle 11"/>
          <p:cNvSpPr>
            <a:spLocks noChangeArrowheads="1"/>
          </p:cNvSpPr>
          <p:nvPr/>
        </p:nvSpPr>
        <p:spPr bwMode="auto">
          <a:xfrm>
            <a:off x="2658660" y="2735263"/>
            <a:ext cx="558085" cy="457200"/>
          </a:xfrm>
          <a:prstGeom prst="rect">
            <a:avLst/>
          </a:prstGeom>
          <a:solidFill>
            <a:srgbClr val="99FF66"/>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EOT</a:t>
            </a:r>
          </a:p>
        </p:txBody>
      </p:sp>
      <p:sp>
        <p:nvSpPr>
          <p:cNvPr id="35850" name="Rectangle 12"/>
          <p:cNvSpPr>
            <a:spLocks noChangeArrowheads="1"/>
          </p:cNvSpPr>
          <p:nvPr/>
        </p:nvSpPr>
        <p:spPr bwMode="auto">
          <a:xfrm>
            <a:off x="7774443" y="2735263"/>
            <a:ext cx="558085"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1600">
                <a:solidFill>
                  <a:schemeClr val="folHlink"/>
                </a:solidFill>
                <a:latin typeface="Arial" pitchFamily="34" charset="0"/>
                <a:ea typeface="黑体" pitchFamily="49" charset="-122"/>
              </a:rPr>
              <a:t>SOH</a:t>
            </a:r>
          </a:p>
        </p:txBody>
      </p:sp>
      <p:sp>
        <p:nvSpPr>
          <p:cNvPr id="35851" name="Rectangle 14"/>
          <p:cNvSpPr>
            <a:spLocks noChangeArrowheads="1"/>
          </p:cNvSpPr>
          <p:nvPr/>
        </p:nvSpPr>
        <p:spPr bwMode="auto">
          <a:xfrm>
            <a:off x="6193201" y="2735263"/>
            <a:ext cx="558085" cy="457200"/>
          </a:xfrm>
          <a:prstGeom prst="rect">
            <a:avLst/>
          </a:prstGeom>
          <a:solidFill>
            <a:srgbClr val="33CCFF"/>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ESC</a:t>
            </a:r>
          </a:p>
        </p:txBody>
      </p:sp>
      <p:sp>
        <p:nvSpPr>
          <p:cNvPr id="35852" name="Rectangle 15"/>
          <p:cNvSpPr>
            <a:spLocks noChangeArrowheads="1"/>
          </p:cNvSpPr>
          <p:nvPr/>
        </p:nvSpPr>
        <p:spPr bwMode="auto">
          <a:xfrm>
            <a:off x="891387" y="4183063"/>
            <a:ext cx="9580471" cy="4572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35853" name="Rectangle 16"/>
          <p:cNvSpPr>
            <a:spLocks noChangeArrowheads="1"/>
          </p:cNvSpPr>
          <p:nvPr/>
        </p:nvSpPr>
        <p:spPr bwMode="auto">
          <a:xfrm>
            <a:off x="1728516" y="4183063"/>
            <a:ext cx="558085" cy="457200"/>
          </a:xfrm>
          <a:prstGeom prst="rect">
            <a:avLst/>
          </a:prstGeom>
          <a:solidFill>
            <a:srgbClr val="33CCFF"/>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ESC</a:t>
            </a:r>
          </a:p>
        </p:txBody>
      </p:sp>
      <p:sp>
        <p:nvSpPr>
          <p:cNvPr id="35854" name="Rectangle 17"/>
          <p:cNvSpPr>
            <a:spLocks noChangeArrowheads="1"/>
          </p:cNvSpPr>
          <p:nvPr/>
        </p:nvSpPr>
        <p:spPr bwMode="auto">
          <a:xfrm>
            <a:off x="2286602" y="4183063"/>
            <a:ext cx="558085" cy="457200"/>
          </a:xfrm>
          <a:prstGeom prst="rect">
            <a:avLst/>
          </a:prstGeom>
          <a:solidFill>
            <a:srgbClr val="99FF66"/>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EOT</a:t>
            </a:r>
          </a:p>
        </p:txBody>
      </p:sp>
      <p:sp>
        <p:nvSpPr>
          <p:cNvPr id="35855" name="Rectangle 18"/>
          <p:cNvSpPr>
            <a:spLocks noChangeArrowheads="1"/>
          </p:cNvSpPr>
          <p:nvPr/>
        </p:nvSpPr>
        <p:spPr bwMode="auto">
          <a:xfrm>
            <a:off x="3960859" y="4183063"/>
            <a:ext cx="558085" cy="457200"/>
          </a:xfrm>
          <a:prstGeom prst="rect">
            <a:avLst/>
          </a:prstGeom>
          <a:solidFill>
            <a:srgbClr val="33CCFF"/>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ESC</a:t>
            </a:r>
          </a:p>
        </p:txBody>
      </p:sp>
      <p:sp>
        <p:nvSpPr>
          <p:cNvPr id="35856" name="Rectangle 19"/>
          <p:cNvSpPr>
            <a:spLocks noChangeArrowheads="1"/>
          </p:cNvSpPr>
          <p:nvPr/>
        </p:nvSpPr>
        <p:spPr bwMode="auto">
          <a:xfrm>
            <a:off x="4518944" y="4183063"/>
            <a:ext cx="558085" cy="457200"/>
          </a:xfrm>
          <a:prstGeom prst="rect">
            <a:avLst/>
          </a:prstGeom>
          <a:solidFill>
            <a:srgbClr val="CCFFFF"/>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SOH</a:t>
            </a:r>
          </a:p>
        </p:txBody>
      </p:sp>
      <p:sp>
        <p:nvSpPr>
          <p:cNvPr id="35857" name="Rectangle 20"/>
          <p:cNvSpPr>
            <a:spLocks noChangeArrowheads="1"/>
          </p:cNvSpPr>
          <p:nvPr/>
        </p:nvSpPr>
        <p:spPr bwMode="auto">
          <a:xfrm>
            <a:off x="6379230" y="4183063"/>
            <a:ext cx="558085" cy="457200"/>
          </a:xfrm>
          <a:prstGeom prst="rect">
            <a:avLst/>
          </a:prstGeom>
          <a:solidFill>
            <a:srgbClr val="33CCFF"/>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ESC</a:t>
            </a:r>
          </a:p>
        </p:txBody>
      </p:sp>
      <p:sp>
        <p:nvSpPr>
          <p:cNvPr id="35858" name="Rectangle 21"/>
          <p:cNvSpPr>
            <a:spLocks noChangeArrowheads="1"/>
          </p:cNvSpPr>
          <p:nvPr/>
        </p:nvSpPr>
        <p:spPr bwMode="auto">
          <a:xfrm>
            <a:off x="6937315" y="4183063"/>
            <a:ext cx="558085" cy="457200"/>
          </a:xfrm>
          <a:prstGeom prst="rect">
            <a:avLst/>
          </a:prstGeom>
          <a:solidFill>
            <a:srgbClr val="33CCFF"/>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ESC</a:t>
            </a:r>
          </a:p>
        </p:txBody>
      </p:sp>
      <p:sp>
        <p:nvSpPr>
          <p:cNvPr id="35859" name="Rectangle 22"/>
          <p:cNvSpPr>
            <a:spLocks noChangeArrowheads="1"/>
          </p:cNvSpPr>
          <p:nvPr/>
        </p:nvSpPr>
        <p:spPr bwMode="auto">
          <a:xfrm>
            <a:off x="8518558" y="4183063"/>
            <a:ext cx="558085" cy="457200"/>
          </a:xfrm>
          <a:prstGeom prst="rect">
            <a:avLst/>
          </a:prstGeom>
          <a:solidFill>
            <a:srgbClr val="33CCFF"/>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ESC</a:t>
            </a:r>
          </a:p>
        </p:txBody>
      </p:sp>
      <p:sp>
        <p:nvSpPr>
          <p:cNvPr id="35860" name="Rectangle 23"/>
          <p:cNvSpPr>
            <a:spLocks noChangeArrowheads="1"/>
          </p:cNvSpPr>
          <p:nvPr/>
        </p:nvSpPr>
        <p:spPr bwMode="auto">
          <a:xfrm>
            <a:off x="9076644" y="4183063"/>
            <a:ext cx="558085"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1600">
                <a:solidFill>
                  <a:schemeClr val="folHlink"/>
                </a:solidFill>
                <a:latin typeface="Arial" pitchFamily="34" charset="0"/>
                <a:ea typeface="黑体" pitchFamily="49" charset="-122"/>
              </a:rPr>
              <a:t>SOH</a:t>
            </a:r>
          </a:p>
        </p:txBody>
      </p:sp>
      <p:sp>
        <p:nvSpPr>
          <p:cNvPr id="35861" name="Freeform 24"/>
          <p:cNvSpPr>
            <a:spLocks noChangeArrowheads="1"/>
          </p:cNvSpPr>
          <p:nvPr/>
        </p:nvSpPr>
        <p:spPr bwMode="auto">
          <a:xfrm>
            <a:off x="2284665" y="3192463"/>
            <a:ext cx="373994" cy="995362"/>
          </a:xfrm>
          <a:custGeom>
            <a:avLst/>
            <a:gdLst>
              <a:gd name="T0" fmla="*/ 486388569 w 193"/>
              <a:gd name="T1" fmla="*/ 0 h 627"/>
              <a:gd name="T2" fmla="*/ 0 w 193"/>
              <a:gd name="T3" fmla="*/ 1580136381 h 627"/>
              <a:gd name="T4" fmla="*/ 0 60000 65536"/>
              <a:gd name="T5" fmla="*/ 0 60000 65536"/>
            </a:gdLst>
            <a:ahLst/>
            <a:cxnLst>
              <a:cxn ang="T4">
                <a:pos x="T0" y="T1"/>
              </a:cxn>
              <a:cxn ang="T5">
                <a:pos x="T2" y="T3"/>
              </a:cxn>
            </a:cxnLst>
            <a:rect l="0" t="0" r="r" b="b"/>
            <a:pathLst>
              <a:path w="193" h="627">
                <a:moveTo>
                  <a:pt x="193" y="0"/>
                </a:moveTo>
                <a:lnTo>
                  <a:pt x="0" y="627"/>
                </a:ln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62" name="Line 25"/>
          <p:cNvSpPr>
            <a:spLocks noChangeShapeType="1"/>
          </p:cNvSpPr>
          <p:nvPr/>
        </p:nvSpPr>
        <p:spPr bwMode="auto">
          <a:xfrm flipH="1">
            <a:off x="2844688" y="3192463"/>
            <a:ext cx="372057" cy="990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3" name="Line 26"/>
          <p:cNvSpPr>
            <a:spLocks noChangeShapeType="1"/>
          </p:cNvSpPr>
          <p:nvPr/>
        </p:nvSpPr>
        <p:spPr bwMode="auto">
          <a:xfrm>
            <a:off x="4332915" y="3192463"/>
            <a:ext cx="174402" cy="990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4" name="Line 27"/>
          <p:cNvSpPr>
            <a:spLocks noChangeShapeType="1"/>
          </p:cNvSpPr>
          <p:nvPr/>
        </p:nvSpPr>
        <p:spPr bwMode="auto">
          <a:xfrm>
            <a:off x="4891000" y="3192463"/>
            <a:ext cx="186028" cy="990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5" name="Freeform 28"/>
          <p:cNvSpPr>
            <a:spLocks noChangeArrowheads="1"/>
          </p:cNvSpPr>
          <p:nvPr/>
        </p:nvSpPr>
        <p:spPr bwMode="auto">
          <a:xfrm>
            <a:off x="6193201" y="3192463"/>
            <a:ext cx="736363" cy="995362"/>
          </a:xfrm>
          <a:custGeom>
            <a:avLst/>
            <a:gdLst>
              <a:gd name="T0" fmla="*/ 0 w 380"/>
              <a:gd name="T1" fmla="*/ 0 h 627"/>
              <a:gd name="T2" fmla="*/ 957659375 w 380"/>
              <a:gd name="T3" fmla="*/ 1580136381 h 627"/>
              <a:gd name="T4" fmla="*/ 0 60000 65536"/>
              <a:gd name="T5" fmla="*/ 0 60000 65536"/>
            </a:gdLst>
            <a:ahLst/>
            <a:cxnLst>
              <a:cxn ang="T4">
                <a:pos x="T0" y="T1"/>
              </a:cxn>
              <a:cxn ang="T5">
                <a:pos x="T2" y="T3"/>
              </a:cxn>
            </a:cxnLst>
            <a:rect l="0" t="0" r="r" b="b"/>
            <a:pathLst>
              <a:path w="380" h="627">
                <a:moveTo>
                  <a:pt x="0" y="0"/>
                </a:moveTo>
                <a:lnTo>
                  <a:pt x="380" y="627"/>
                </a:ln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66" name="Line 29"/>
          <p:cNvSpPr>
            <a:spLocks noChangeShapeType="1"/>
          </p:cNvSpPr>
          <p:nvPr/>
        </p:nvSpPr>
        <p:spPr bwMode="auto">
          <a:xfrm>
            <a:off x="6751286" y="3192463"/>
            <a:ext cx="744115" cy="990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7" name="Freeform 30"/>
          <p:cNvSpPr>
            <a:spLocks noChangeArrowheads="1"/>
          </p:cNvSpPr>
          <p:nvPr/>
        </p:nvSpPr>
        <p:spPr bwMode="auto">
          <a:xfrm>
            <a:off x="7774444" y="3192466"/>
            <a:ext cx="1294449" cy="985837"/>
          </a:xfrm>
          <a:custGeom>
            <a:avLst/>
            <a:gdLst>
              <a:gd name="T0" fmla="*/ 0 w 668"/>
              <a:gd name="T1" fmla="*/ 0 h 621"/>
              <a:gd name="T2" fmla="*/ 1683464375 w 668"/>
              <a:gd name="T3" fmla="*/ 1565015444 h 621"/>
              <a:gd name="T4" fmla="*/ 0 60000 65536"/>
              <a:gd name="T5" fmla="*/ 0 60000 65536"/>
            </a:gdLst>
            <a:ahLst/>
            <a:cxnLst>
              <a:cxn ang="T4">
                <a:pos x="T0" y="T1"/>
              </a:cxn>
              <a:cxn ang="T5">
                <a:pos x="T2" y="T3"/>
              </a:cxn>
            </a:cxnLst>
            <a:rect l="0" t="0" r="r" b="b"/>
            <a:pathLst>
              <a:path w="668" h="621">
                <a:moveTo>
                  <a:pt x="0" y="0"/>
                </a:moveTo>
                <a:lnTo>
                  <a:pt x="668" y="621"/>
                </a:ln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68" name="Line 31"/>
          <p:cNvSpPr>
            <a:spLocks noChangeShapeType="1"/>
          </p:cNvSpPr>
          <p:nvPr/>
        </p:nvSpPr>
        <p:spPr bwMode="auto">
          <a:xfrm>
            <a:off x="8332530" y="3192463"/>
            <a:ext cx="1302200" cy="990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9" name="Line 32"/>
          <p:cNvSpPr>
            <a:spLocks noChangeShapeType="1"/>
          </p:cNvSpPr>
          <p:nvPr/>
        </p:nvSpPr>
        <p:spPr bwMode="auto">
          <a:xfrm>
            <a:off x="1821529" y="2506663"/>
            <a:ext cx="7348127"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5870" name="Text Box 33"/>
          <p:cNvSpPr txBox="1">
            <a:spLocks noChangeArrowheads="1"/>
          </p:cNvSpPr>
          <p:nvPr/>
        </p:nvSpPr>
        <p:spPr bwMode="auto">
          <a:xfrm>
            <a:off x="4704972" y="2273301"/>
            <a:ext cx="1210588"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chemeClr val="folHlink"/>
                </a:solidFill>
                <a:latin typeface="Arial" pitchFamily="34" charset="0"/>
                <a:ea typeface="黑体" pitchFamily="49" charset="-122"/>
              </a:rPr>
              <a:t>原始数据</a:t>
            </a:r>
          </a:p>
        </p:txBody>
      </p:sp>
      <p:sp>
        <p:nvSpPr>
          <p:cNvPr id="35871" name="Line 34"/>
          <p:cNvSpPr>
            <a:spLocks noChangeShapeType="1"/>
          </p:cNvSpPr>
          <p:nvPr/>
        </p:nvSpPr>
        <p:spPr bwMode="auto">
          <a:xfrm>
            <a:off x="891387" y="4945063"/>
            <a:ext cx="9580471"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5872" name="Rectangle 35"/>
          <p:cNvSpPr>
            <a:spLocks noChangeArrowheads="1"/>
          </p:cNvSpPr>
          <p:nvPr/>
        </p:nvSpPr>
        <p:spPr bwMode="auto">
          <a:xfrm>
            <a:off x="10471858" y="4183063"/>
            <a:ext cx="558085"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1600">
                <a:solidFill>
                  <a:schemeClr val="folHlink"/>
                </a:solidFill>
                <a:latin typeface="Arial" pitchFamily="34" charset="0"/>
                <a:ea typeface="黑体" pitchFamily="49" charset="-122"/>
              </a:rPr>
              <a:t>EOT</a:t>
            </a:r>
          </a:p>
        </p:txBody>
      </p:sp>
      <p:sp>
        <p:nvSpPr>
          <p:cNvPr id="35873" name="Rectangle 36"/>
          <p:cNvSpPr>
            <a:spLocks noChangeArrowheads="1"/>
          </p:cNvSpPr>
          <p:nvPr/>
        </p:nvSpPr>
        <p:spPr bwMode="auto">
          <a:xfrm>
            <a:off x="9169658" y="2735263"/>
            <a:ext cx="558085" cy="457200"/>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1600">
                <a:solidFill>
                  <a:schemeClr val="folHlink"/>
                </a:solidFill>
                <a:latin typeface="Arial" pitchFamily="34" charset="0"/>
                <a:ea typeface="黑体" pitchFamily="49" charset="-122"/>
              </a:rPr>
              <a:t>EOT</a:t>
            </a:r>
          </a:p>
        </p:txBody>
      </p:sp>
      <p:sp>
        <p:nvSpPr>
          <p:cNvPr id="35874" name="Text Box 37"/>
          <p:cNvSpPr txBox="1">
            <a:spLocks noChangeArrowheads="1"/>
          </p:cNvSpPr>
          <p:nvPr/>
        </p:nvSpPr>
        <p:spPr bwMode="auto">
          <a:xfrm>
            <a:off x="4057748" y="4708526"/>
            <a:ext cx="3262432"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chemeClr val="folHlink"/>
                </a:solidFill>
                <a:latin typeface="Arial" pitchFamily="34" charset="0"/>
                <a:ea typeface="黑体" pitchFamily="49" charset="-122"/>
              </a:rPr>
              <a:t>经过字节填充后发送的数据</a:t>
            </a:r>
          </a:p>
        </p:txBody>
      </p:sp>
      <p:sp>
        <p:nvSpPr>
          <p:cNvPr id="35875" name="Text Box 38"/>
          <p:cNvSpPr txBox="1">
            <a:spLocks noChangeArrowheads="1"/>
          </p:cNvSpPr>
          <p:nvPr/>
        </p:nvSpPr>
        <p:spPr bwMode="auto">
          <a:xfrm>
            <a:off x="8231763" y="34496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chemeClr val="folHlink"/>
                </a:solidFill>
                <a:latin typeface="Arial" pitchFamily="34" charset="0"/>
                <a:ea typeface="黑体" pitchFamily="49" charset="-122"/>
              </a:rPr>
              <a:t>字节填充</a:t>
            </a:r>
          </a:p>
        </p:txBody>
      </p:sp>
      <p:sp>
        <p:nvSpPr>
          <p:cNvPr id="35876" name="Text Box 39"/>
          <p:cNvSpPr txBox="1">
            <a:spLocks noChangeArrowheads="1"/>
          </p:cNvSpPr>
          <p:nvPr/>
        </p:nvSpPr>
        <p:spPr bwMode="auto">
          <a:xfrm>
            <a:off x="5931599" y="34496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chemeClr val="folHlink"/>
                </a:solidFill>
                <a:latin typeface="Arial" pitchFamily="34" charset="0"/>
                <a:ea typeface="黑体" pitchFamily="49" charset="-122"/>
              </a:rPr>
              <a:t>字节填充</a:t>
            </a:r>
          </a:p>
        </p:txBody>
      </p:sp>
      <p:sp>
        <p:nvSpPr>
          <p:cNvPr id="35877" name="Text Box 40"/>
          <p:cNvSpPr txBox="1">
            <a:spLocks noChangeArrowheads="1"/>
          </p:cNvSpPr>
          <p:nvPr/>
        </p:nvSpPr>
        <p:spPr bwMode="auto">
          <a:xfrm>
            <a:off x="3559734" y="34496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chemeClr val="folHlink"/>
                </a:solidFill>
                <a:latin typeface="Arial" pitchFamily="34" charset="0"/>
                <a:ea typeface="黑体" pitchFamily="49" charset="-122"/>
              </a:rPr>
              <a:t>字节填充</a:t>
            </a:r>
          </a:p>
        </p:txBody>
      </p:sp>
      <p:sp>
        <p:nvSpPr>
          <p:cNvPr id="35878" name="Text Box 41"/>
          <p:cNvSpPr txBox="1">
            <a:spLocks noChangeArrowheads="1"/>
          </p:cNvSpPr>
          <p:nvPr/>
        </p:nvSpPr>
        <p:spPr bwMode="auto">
          <a:xfrm>
            <a:off x="1449472" y="34496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chemeClr val="folHlink"/>
                </a:solidFill>
                <a:latin typeface="Arial" pitchFamily="34" charset="0"/>
                <a:ea typeface="黑体" pitchFamily="49" charset="-122"/>
              </a:rPr>
              <a:t>字节填充</a:t>
            </a:r>
          </a:p>
        </p:txBody>
      </p:sp>
      <p:sp>
        <p:nvSpPr>
          <p:cNvPr id="35879" name="Line 42"/>
          <p:cNvSpPr>
            <a:spLocks noChangeShapeType="1"/>
          </p:cNvSpPr>
          <p:nvPr/>
        </p:nvSpPr>
        <p:spPr bwMode="auto">
          <a:xfrm flipV="1">
            <a:off x="366243" y="4652963"/>
            <a:ext cx="0" cy="355600"/>
          </a:xfrm>
          <a:prstGeom prst="line">
            <a:avLst/>
          </a:prstGeom>
          <a:noFill/>
          <a:ln w="38100">
            <a:solidFill>
              <a:srgbClr val="80808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5880" name="Text Box 43"/>
          <p:cNvSpPr txBox="1">
            <a:spLocks noChangeArrowheads="1"/>
          </p:cNvSpPr>
          <p:nvPr/>
        </p:nvSpPr>
        <p:spPr bwMode="auto">
          <a:xfrm>
            <a:off x="-44568" y="4959351"/>
            <a:ext cx="6976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chemeClr val="folHlink"/>
                </a:solidFill>
                <a:latin typeface="Arial" pitchFamily="34" charset="0"/>
                <a:ea typeface="黑体" pitchFamily="49" charset="-122"/>
              </a:rPr>
              <a:t>发送</a:t>
            </a:r>
          </a:p>
          <a:p>
            <a:pPr eaLnBrk="1" hangingPunct="1"/>
            <a:r>
              <a:rPr lang="zh-CN" altLang="en-US">
                <a:solidFill>
                  <a:schemeClr val="folHlink"/>
                </a:solidFill>
                <a:latin typeface="Arial" pitchFamily="34" charset="0"/>
                <a:ea typeface="黑体" pitchFamily="49" charset="-122"/>
              </a:rPr>
              <a:t>在前</a:t>
            </a:r>
          </a:p>
        </p:txBody>
      </p:sp>
      <p:sp>
        <p:nvSpPr>
          <p:cNvPr id="35881" name="Line 44"/>
          <p:cNvSpPr>
            <a:spLocks noChangeShapeType="1"/>
          </p:cNvSpPr>
          <p:nvPr/>
        </p:nvSpPr>
        <p:spPr bwMode="auto">
          <a:xfrm>
            <a:off x="1569616" y="2405063"/>
            <a:ext cx="0" cy="3048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5882" name="Text Box 45"/>
          <p:cNvSpPr txBox="1">
            <a:spLocks noChangeArrowheads="1"/>
          </p:cNvSpPr>
          <p:nvPr/>
        </p:nvSpPr>
        <p:spPr bwMode="auto">
          <a:xfrm>
            <a:off x="1009592" y="204787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chemeClr val="folHlink"/>
                </a:solidFill>
                <a:latin typeface="Arial" pitchFamily="34" charset="0"/>
                <a:ea typeface="黑体" pitchFamily="49" charset="-122"/>
              </a:rPr>
              <a:t>帧开始符</a:t>
            </a:r>
          </a:p>
        </p:txBody>
      </p:sp>
      <p:sp>
        <p:nvSpPr>
          <p:cNvPr id="35883" name="Text Box 46"/>
          <p:cNvSpPr txBox="1">
            <a:spLocks noChangeArrowheads="1"/>
          </p:cNvSpPr>
          <p:nvPr/>
        </p:nvSpPr>
        <p:spPr bwMode="auto">
          <a:xfrm>
            <a:off x="8846046" y="204787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chemeClr val="folHlink"/>
                </a:solidFill>
                <a:latin typeface="Arial" pitchFamily="34" charset="0"/>
                <a:ea typeface="黑体" pitchFamily="49" charset="-122"/>
              </a:rPr>
              <a:t>帧结束符</a:t>
            </a:r>
          </a:p>
        </p:txBody>
      </p:sp>
      <p:sp>
        <p:nvSpPr>
          <p:cNvPr id="35884" name="Line 47"/>
          <p:cNvSpPr>
            <a:spLocks noChangeShapeType="1"/>
          </p:cNvSpPr>
          <p:nvPr/>
        </p:nvSpPr>
        <p:spPr bwMode="auto">
          <a:xfrm>
            <a:off x="9475830" y="2405063"/>
            <a:ext cx="0" cy="3048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5885" name="AutoShape 48"/>
          <p:cNvSpPr>
            <a:spLocks noChangeArrowheads="1"/>
          </p:cNvSpPr>
          <p:nvPr/>
        </p:nvSpPr>
        <p:spPr bwMode="auto">
          <a:xfrm>
            <a:off x="1889354" y="3860800"/>
            <a:ext cx="275167" cy="431800"/>
          </a:xfrm>
          <a:prstGeom prst="downArrow">
            <a:avLst>
              <a:gd name="adj1" fmla="val 39435"/>
              <a:gd name="adj2" fmla="val 90037"/>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5886" name="AutoShape 49"/>
          <p:cNvSpPr>
            <a:spLocks noChangeArrowheads="1"/>
          </p:cNvSpPr>
          <p:nvPr/>
        </p:nvSpPr>
        <p:spPr bwMode="auto">
          <a:xfrm>
            <a:off x="4075190" y="3860800"/>
            <a:ext cx="275167" cy="431800"/>
          </a:xfrm>
          <a:prstGeom prst="downArrow">
            <a:avLst>
              <a:gd name="adj1" fmla="val 39435"/>
              <a:gd name="adj2" fmla="val 90037"/>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5887" name="AutoShape 50"/>
          <p:cNvSpPr>
            <a:spLocks noChangeArrowheads="1"/>
          </p:cNvSpPr>
          <p:nvPr/>
        </p:nvSpPr>
        <p:spPr bwMode="auto">
          <a:xfrm>
            <a:off x="6536192" y="3860800"/>
            <a:ext cx="275167" cy="431800"/>
          </a:xfrm>
          <a:prstGeom prst="downArrow">
            <a:avLst>
              <a:gd name="adj1" fmla="val 39435"/>
              <a:gd name="adj2" fmla="val 90037"/>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5888" name="AutoShape 51"/>
          <p:cNvSpPr>
            <a:spLocks noChangeArrowheads="1"/>
          </p:cNvSpPr>
          <p:nvPr/>
        </p:nvSpPr>
        <p:spPr bwMode="auto">
          <a:xfrm>
            <a:off x="8658080" y="3860800"/>
            <a:ext cx="275167" cy="431800"/>
          </a:xfrm>
          <a:prstGeom prst="downArrow">
            <a:avLst>
              <a:gd name="adj1" fmla="val 39435"/>
              <a:gd name="adj2" fmla="val 90037"/>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5889" name="Rectangle 55"/>
          <p:cNvSpPr>
            <a:spLocks noGrp="1" noChangeArrowheads="1"/>
          </p:cNvSpPr>
          <p:nvPr>
            <p:ph type="title"/>
          </p:nvPr>
        </p:nvSpPr>
        <p:spPr>
          <a:xfrm>
            <a:off x="1404903" y="214314"/>
            <a:ext cx="8921620" cy="1462087"/>
          </a:xfrm>
        </p:spPr>
        <p:txBody>
          <a:bodyPr/>
          <a:lstStyle/>
          <a:p>
            <a:pPr algn="ctr" eaLnBrk="1" hangingPunct="1"/>
            <a:r>
              <a:rPr lang="zh-CN" altLang="en-US" sz="3600" smtClean="0"/>
              <a:t>用字节填充法解决透明传输的问题 </a:t>
            </a:r>
          </a:p>
        </p:txBody>
      </p:sp>
      <p:sp>
        <p:nvSpPr>
          <p:cNvPr id="35890" name="Rectangle 13"/>
          <p:cNvSpPr>
            <a:spLocks noChangeArrowheads="1"/>
          </p:cNvSpPr>
          <p:nvPr/>
        </p:nvSpPr>
        <p:spPr bwMode="auto">
          <a:xfrm>
            <a:off x="4332916" y="2735263"/>
            <a:ext cx="558085" cy="457200"/>
          </a:xfrm>
          <a:prstGeom prst="rect">
            <a:avLst/>
          </a:prstGeom>
          <a:solidFill>
            <a:srgbClr val="CCFFFF"/>
          </a:solidFill>
          <a:ln w="9525">
            <a:solidFill>
              <a:schemeClr val="tx1"/>
            </a:solidFill>
            <a:miter lim="800000"/>
            <a:headEnd/>
            <a:tailEnd/>
          </a:ln>
        </p:spPr>
        <p:txBody>
          <a:bodyPr wrap="none" anchor="ctr"/>
          <a:lstStyle/>
          <a:p>
            <a:pPr algn="ctr"/>
            <a:r>
              <a:rPr lang="en-US" altLang="zh-CN" sz="1600">
                <a:solidFill>
                  <a:schemeClr val="folHlink"/>
                </a:solidFill>
                <a:latin typeface="Arial" pitchFamily="34" charset="0"/>
                <a:ea typeface="黑体" pitchFamily="49" charset="-122"/>
              </a:rPr>
              <a:t>SOH</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zh-CN" altLang="en-US" smtClean="0"/>
              <a:t>中继器</a:t>
            </a:r>
            <a:r>
              <a:rPr lang="en-US" altLang="zh-CN" smtClean="0"/>
              <a:t>(repeater)</a:t>
            </a:r>
          </a:p>
        </p:txBody>
      </p:sp>
      <p:sp>
        <p:nvSpPr>
          <p:cNvPr id="177155" name="Rectangle 3"/>
          <p:cNvSpPr>
            <a:spLocks noGrp="1" noChangeArrowheads="1"/>
          </p:cNvSpPr>
          <p:nvPr>
            <p:ph idx="1"/>
          </p:nvPr>
        </p:nvSpPr>
        <p:spPr>
          <a:xfrm>
            <a:off x="1273134" y="1773238"/>
            <a:ext cx="9487457" cy="5084762"/>
          </a:xfrm>
        </p:spPr>
        <p:txBody>
          <a:bodyPr/>
          <a:lstStyle/>
          <a:p>
            <a:pPr eaLnBrk="1" hangingPunct="1"/>
            <a:r>
              <a:rPr lang="zh-CN" altLang="en-US" smtClean="0"/>
              <a:t>由于</a:t>
            </a:r>
            <a:r>
              <a:rPr lang="zh-CN" altLang="en-US" smtClean="0"/>
              <a:t>存在耗损，在线路上传输的信号功率会逐渐衰减，衰减到一定程度时会造成信号失真，因此导致接收错误</a:t>
            </a:r>
            <a:r>
              <a:rPr lang="zh-CN" altLang="en-US" smtClean="0"/>
              <a:t>。</a:t>
            </a:r>
            <a:endParaRPr lang="en-US" altLang="zh-CN" smtClean="0"/>
          </a:p>
          <a:p>
            <a:pPr eaLnBrk="1" hangingPunct="1"/>
            <a:r>
              <a:rPr lang="zh-CN" altLang="en-US" smtClean="0"/>
              <a:t>中继器完成</a:t>
            </a:r>
            <a:r>
              <a:rPr lang="zh-CN" altLang="en-US" smtClean="0"/>
              <a:t>物理链路的连接，对</a:t>
            </a:r>
            <a:r>
              <a:rPr lang="zh-CN" altLang="en-US" smtClean="0">
                <a:solidFill>
                  <a:srgbClr val="FF0000"/>
                </a:solidFill>
              </a:rPr>
              <a:t>衰减的信号进行放大</a:t>
            </a:r>
            <a:r>
              <a:rPr lang="zh-CN" altLang="en-US" smtClean="0"/>
              <a:t>，保持与原数据相同</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zh-CN" altLang="en-US" smtClean="0"/>
              <a:t>用中继器扩展局域网</a:t>
            </a:r>
            <a:endParaRPr lang="zh-CN" altLang="zh-CN" smtClean="0"/>
          </a:p>
        </p:txBody>
      </p:sp>
      <p:sp>
        <p:nvSpPr>
          <p:cNvPr id="178179" name="Rectangle 3"/>
          <p:cNvSpPr>
            <a:spLocks noGrp="1" noChangeArrowheads="1"/>
          </p:cNvSpPr>
          <p:nvPr>
            <p:ph idx="1"/>
          </p:nvPr>
        </p:nvSpPr>
        <p:spPr>
          <a:xfrm>
            <a:off x="1273134" y="1773238"/>
            <a:ext cx="9487457" cy="4824026"/>
          </a:xfrm>
        </p:spPr>
        <p:txBody>
          <a:bodyPr/>
          <a:lstStyle/>
          <a:p>
            <a:pPr eaLnBrk="1" hangingPunct="1"/>
            <a:r>
              <a:rPr lang="zh-CN" altLang="en-US" sz="2800"/>
              <a:t>中继器工作</a:t>
            </a:r>
            <a:r>
              <a:rPr lang="zh-CN" altLang="en-US" sz="2800" smtClean="0"/>
              <a:t>在物理层</a:t>
            </a:r>
          </a:p>
          <a:p>
            <a:pPr eaLnBrk="1" hangingPunct="1"/>
            <a:r>
              <a:rPr lang="zh-CN" altLang="en-US" sz="2800" smtClean="0"/>
              <a:t>功能：信号的整形和放大</a:t>
            </a:r>
          </a:p>
          <a:p>
            <a:pPr eaLnBrk="1" hangingPunct="1"/>
            <a:r>
              <a:rPr lang="zh-CN" altLang="en-US" sz="2800" smtClean="0"/>
              <a:t>特点：</a:t>
            </a:r>
          </a:p>
          <a:p>
            <a:pPr lvl="1" eaLnBrk="1" hangingPunct="1"/>
            <a:r>
              <a:rPr lang="zh-CN" altLang="en-US" sz="2400" smtClean="0"/>
              <a:t>不进行存储</a:t>
            </a:r>
            <a:r>
              <a:rPr lang="en-US" altLang="zh-CN" sz="2400" smtClean="0"/>
              <a:t>—</a:t>
            </a:r>
            <a:r>
              <a:rPr lang="zh-CN" altLang="en-US" sz="2400" smtClean="0"/>
              <a:t>延迟小</a:t>
            </a:r>
          </a:p>
          <a:p>
            <a:pPr lvl="1" eaLnBrk="1" hangingPunct="1"/>
            <a:r>
              <a:rPr lang="zh-CN" altLang="en-US" sz="2400" smtClean="0"/>
              <a:t>不检测错误</a:t>
            </a:r>
            <a:r>
              <a:rPr lang="en-US" altLang="zh-CN" sz="2400" smtClean="0"/>
              <a:t>—</a:t>
            </a:r>
            <a:r>
              <a:rPr lang="zh-CN" altLang="en-US" sz="2400" smtClean="0"/>
              <a:t>会扩散错误</a:t>
            </a:r>
          </a:p>
          <a:p>
            <a:pPr lvl="1" eaLnBrk="1" hangingPunct="1"/>
            <a:r>
              <a:rPr lang="zh-CN" altLang="en-US" sz="2400" smtClean="0"/>
              <a:t>不对信息进行任何过滤</a:t>
            </a:r>
          </a:p>
          <a:p>
            <a:pPr lvl="1" eaLnBrk="1" hangingPunct="1"/>
            <a:r>
              <a:rPr lang="zh-CN" altLang="en-US" sz="2400" smtClean="0"/>
              <a:t>可进行介质转换</a:t>
            </a:r>
            <a:r>
              <a:rPr lang="en-US" altLang="zh-CN" sz="2400" smtClean="0"/>
              <a:t>—</a:t>
            </a:r>
            <a:r>
              <a:rPr lang="zh-CN" altLang="en-US" sz="2400" smtClean="0"/>
              <a:t>如</a:t>
            </a:r>
            <a:r>
              <a:rPr lang="en-US" altLang="zh-CN" sz="2400" smtClean="0"/>
              <a:t>UTP</a:t>
            </a:r>
            <a:r>
              <a:rPr lang="zh-CN" altLang="en-US" sz="2400" smtClean="0"/>
              <a:t>转换为光纤</a:t>
            </a:r>
          </a:p>
          <a:p>
            <a:pPr lvl="1" eaLnBrk="1" hangingPunct="1"/>
            <a:r>
              <a:rPr lang="zh-CN" altLang="en-US" sz="2400" smtClean="0"/>
              <a:t>中继器连接的多个网段是一个冲突域</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eaLnBrk="1" hangingPunct="1"/>
            <a:r>
              <a:rPr lang="zh-CN" altLang="en-US" smtClean="0"/>
              <a:t>用</a:t>
            </a:r>
            <a:r>
              <a:rPr lang="zh-CN" altLang="en-US"/>
              <a:t>集线器</a:t>
            </a:r>
            <a:r>
              <a:rPr lang="zh-CN" altLang="en-US" smtClean="0"/>
              <a:t>扩展局域网</a:t>
            </a:r>
            <a:endParaRPr lang="zh-CN" altLang="en-US" smtClean="0"/>
          </a:p>
        </p:txBody>
      </p:sp>
      <p:sp>
        <p:nvSpPr>
          <p:cNvPr id="179203" name="Rectangle 3"/>
          <p:cNvSpPr>
            <a:spLocks noGrp="1" noChangeArrowheads="1"/>
          </p:cNvSpPr>
          <p:nvPr>
            <p:ph idx="1"/>
          </p:nvPr>
        </p:nvSpPr>
        <p:spPr/>
        <p:txBody>
          <a:bodyPr/>
          <a:lstStyle/>
          <a:p>
            <a:pPr eaLnBrk="1" hangingPunct="1"/>
            <a:r>
              <a:rPr lang="zh-CN" altLang="en-US" smtClean="0"/>
              <a:t>集线器可以理解为多端口的</a:t>
            </a:r>
            <a:r>
              <a:rPr lang="zh-CN" altLang="en-US" smtClean="0"/>
              <a:t>中继器</a:t>
            </a:r>
            <a:endParaRPr lang="zh-CN" altLang="en-US" smtClean="0"/>
          </a:p>
        </p:txBody>
      </p:sp>
      <p:grpSp>
        <p:nvGrpSpPr>
          <p:cNvPr id="5" name="组合 4"/>
          <p:cNvGrpSpPr/>
          <p:nvPr/>
        </p:nvGrpSpPr>
        <p:grpSpPr>
          <a:xfrm>
            <a:off x="746053" y="2840041"/>
            <a:ext cx="9778126" cy="3181175"/>
            <a:chOff x="746053" y="2840041"/>
            <a:chExt cx="9778126" cy="2584447"/>
          </a:xfrm>
        </p:grpSpPr>
        <p:sp>
          <p:nvSpPr>
            <p:cNvPr id="6" name="Line 43"/>
            <p:cNvSpPr>
              <a:spLocks noChangeShapeType="1"/>
            </p:cNvSpPr>
            <p:nvPr/>
          </p:nvSpPr>
          <p:spPr bwMode="auto">
            <a:xfrm flipH="1">
              <a:off x="2406745" y="3351216"/>
              <a:ext cx="2621841" cy="9620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4"/>
            <p:cNvSpPr>
              <a:spLocks noChangeShapeType="1"/>
            </p:cNvSpPr>
            <p:nvPr/>
          </p:nvSpPr>
          <p:spPr bwMode="auto">
            <a:xfrm>
              <a:off x="5867652" y="3359151"/>
              <a:ext cx="3261314" cy="919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45"/>
            <p:cNvSpPr>
              <a:spLocks noChangeShapeType="1"/>
            </p:cNvSpPr>
            <p:nvPr/>
          </p:nvSpPr>
          <p:spPr bwMode="auto">
            <a:xfrm>
              <a:off x="5437459" y="3406778"/>
              <a:ext cx="255790" cy="892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46"/>
            <p:cNvSpPr txBox="1">
              <a:spLocks noChangeArrowheads="1"/>
            </p:cNvSpPr>
            <p:nvPr/>
          </p:nvSpPr>
          <p:spPr bwMode="auto">
            <a:xfrm>
              <a:off x="746053" y="4076702"/>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一系</a:t>
              </a:r>
            </a:p>
          </p:txBody>
        </p:sp>
        <p:sp>
          <p:nvSpPr>
            <p:cNvPr id="10" name="Text Box 47"/>
            <p:cNvSpPr txBox="1">
              <a:spLocks noChangeArrowheads="1"/>
            </p:cNvSpPr>
            <p:nvPr/>
          </p:nvSpPr>
          <p:spPr bwMode="auto">
            <a:xfrm>
              <a:off x="7687245" y="4076702"/>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三系</a:t>
              </a:r>
            </a:p>
          </p:txBody>
        </p:sp>
        <p:sp>
          <p:nvSpPr>
            <p:cNvPr id="11" name="Text Box 48"/>
            <p:cNvSpPr txBox="1">
              <a:spLocks noChangeArrowheads="1"/>
            </p:cNvSpPr>
            <p:nvPr/>
          </p:nvSpPr>
          <p:spPr bwMode="auto">
            <a:xfrm>
              <a:off x="4172079" y="4076702"/>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二系</a:t>
              </a:r>
            </a:p>
          </p:txBody>
        </p:sp>
        <p:sp>
          <p:nvSpPr>
            <p:cNvPr id="12" name="Text Box 49"/>
            <p:cNvSpPr txBox="1">
              <a:spLocks noChangeArrowheads="1"/>
            </p:cNvSpPr>
            <p:nvPr/>
          </p:nvSpPr>
          <p:spPr bwMode="auto">
            <a:xfrm>
              <a:off x="2705166" y="2854327"/>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主干集线器</a:t>
              </a:r>
            </a:p>
          </p:txBody>
        </p:sp>
        <p:sp>
          <p:nvSpPr>
            <p:cNvPr id="13" name="Line 51"/>
            <p:cNvSpPr>
              <a:spLocks noChangeShapeType="1"/>
            </p:cNvSpPr>
            <p:nvPr/>
          </p:nvSpPr>
          <p:spPr bwMode="auto">
            <a:xfrm flipH="1">
              <a:off x="1065789" y="4446591"/>
              <a:ext cx="811938" cy="681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 name="Picture 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992"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5" name="Line 53"/>
            <p:cNvSpPr>
              <a:spLocks noChangeShapeType="1"/>
            </p:cNvSpPr>
            <p:nvPr/>
          </p:nvSpPr>
          <p:spPr bwMode="auto">
            <a:xfrm>
              <a:off x="2335047" y="4575178"/>
              <a:ext cx="226722"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54"/>
            <p:cNvSpPr>
              <a:spLocks noChangeShapeType="1"/>
            </p:cNvSpPr>
            <p:nvPr/>
          </p:nvSpPr>
          <p:spPr bwMode="auto">
            <a:xfrm>
              <a:off x="2561768" y="4552953"/>
              <a:ext cx="800311"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55"/>
            <p:cNvSpPr>
              <a:spLocks noChangeShapeType="1"/>
            </p:cNvSpPr>
            <p:nvPr/>
          </p:nvSpPr>
          <p:spPr bwMode="auto">
            <a:xfrm flipH="1">
              <a:off x="1821530" y="4457700"/>
              <a:ext cx="218971" cy="685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 name="Picture 5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1483"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9" name="Picture 5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4976"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 name="Picture 5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8467"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1" name="Picture 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1575430" y="4114800"/>
              <a:ext cx="140490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 name="Line 60"/>
            <p:cNvSpPr>
              <a:spLocks noChangeShapeType="1"/>
            </p:cNvSpPr>
            <p:nvPr/>
          </p:nvSpPr>
          <p:spPr bwMode="auto">
            <a:xfrm flipH="1">
              <a:off x="4503441" y="4446591"/>
              <a:ext cx="811938" cy="681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3" name="Picture 6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5644"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24" name="Line 62"/>
            <p:cNvSpPr>
              <a:spLocks noChangeShapeType="1"/>
            </p:cNvSpPr>
            <p:nvPr/>
          </p:nvSpPr>
          <p:spPr bwMode="auto">
            <a:xfrm>
              <a:off x="5772700" y="4575178"/>
              <a:ext cx="226722"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63"/>
            <p:cNvSpPr>
              <a:spLocks noChangeShapeType="1"/>
            </p:cNvSpPr>
            <p:nvPr/>
          </p:nvSpPr>
          <p:spPr bwMode="auto">
            <a:xfrm>
              <a:off x="5999421" y="4552953"/>
              <a:ext cx="798373"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4"/>
            <p:cNvSpPr>
              <a:spLocks noChangeShapeType="1"/>
            </p:cNvSpPr>
            <p:nvPr/>
          </p:nvSpPr>
          <p:spPr bwMode="auto">
            <a:xfrm flipH="1">
              <a:off x="5259183" y="4457700"/>
              <a:ext cx="218971" cy="685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7" name="Picture 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9137"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8" name="Picture 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2628"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9" name="Picture 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6121"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0"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5013083" y="4114800"/>
              <a:ext cx="140296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 name="Line 69"/>
            <p:cNvSpPr>
              <a:spLocks noChangeShapeType="1"/>
            </p:cNvSpPr>
            <p:nvPr/>
          </p:nvSpPr>
          <p:spPr bwMode="auto">
            <a:xfrm flipH="1">
              <a:off x="7943032" y="4446591"/>
              <a:ext cx="811937" cy="681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5236"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33" name="Line 71"/>
            <p:cNvSpPr>
              <a:spLocks noChangeShapeType="1"/>
            </p:cNvSpPr>
            <p:nvPr/>
          </p:nvSpPr>
          <p:spPr bwMode="auto">
            <a:xfrm>
              <a:off x="9212290" y="4575178"/>
              <a:ext cx="226723"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72"/>
            <p:cNvSpPr>
              <a:spLocks noChangeShapeType="1"/>
            </p:cNvSpPr>
            <p:nvPr/>
          </p:nvSpPr>
          <p:spPr bwMode="auto">
            <a:xfrm>
              <a:off x="9439013" y="4552953"/>
              <a:ext cx="800310"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3"/>
            <p:cNvSpPr>
              <a:spLocks noChangeShapeType="1"/>
            </p:cNvSpPr>
            <p:nvPr/>
          </p:nvSpPr>
          <p:spPr bwMode="auto">
            <a:xfrm flipH="1">
              <a:off x="8698774" y="4457700"/>
              <a:ext cx="218970" cy="685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6" name="Picture 7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727"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7" name="Picture 7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2220"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8" name="Picture 7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15711"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9" name="Picture 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8452672" y="4114800"/>
              <a:ext cx="1404904"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4598395" y="2840041"/>
              <a:ext cx="187772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1" name="Text Box 79"/>
            <p:cNvSpPr txBox="1">
              <a:spLocks noChangeArrowheads="1"/>
            </p:cNvSpPr>
            <p:nvPr/>
          </p:nvSpPr>
          <p:spPr bwMode="auto">
            <a:xfrm>
              <a:off x="8898366" y="2847977"/>
              <a:ext cx="110799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碰撞域</a:t>
              </a: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idx="1"/>
          </p:nvPr>
        </p:nvSpPr>
        <p:spPr>
          <a:xfrm>
            <a:off x="1273135" y="2051053"/>
            <a:ext cx="9582407" cy="4473575"/>
          </a:xfrm>
        </p:spPr>
        <p:txBody>
          <a:bodyPr/>
          <a:lstStyle/>
          <a:p>
            <a:pPr eaLnBrk="1" hangingPunct="1">
              <a:lnSpc>
                <a:spcPct val="110000"/>
              </a:lnSpc>
            </a:pPr>
            <a:r>
              <a:rPr lang="zh-CN" altLang="en-US" sz="2800" smtClean="0"/>
              <a:t>优点</a:t>
            </a:r>
          </a:p>
          <a:p>
            <a:pPr lvl="1" eaLnBrk="1" hangingPunct="1">
              <a:lnSpc>
                <a:spcPct val="110000"/>
              </a:lnSpc>
            </a:pPr>
            <a:r>
              <a:rPr lang="zh-CN" altLang="en-US" sz="2400" smtClean="0">
                <a:solidFill>
                  <a:srgbClr val="333399"/>
                </a:solidFill>
                <a:ea typeface="黑体" pitchFamily="49" charset="-122"/>
              </a:rPr>
              <a:t>使原来属于不同碰撞域的局域网上的计算机能够进行跨碰撞域的通信。</a:t>
            </a:r>
          </a:p>
          <a:p>
            <a:pPr lvl="1" eaLnBrk="1" hangingPunct="1">
              <a:lnSpc>
                <a:spcPct val="110000"/>
              </a:lnSpc>
            </a:pPr>
            <a:r>
              <a:rPr lang="zh-CN" altLang="en-US" sz="2400" smtClean="0">
                <a:solidFill>
                  <a:srgbClr val="333399"/>
                </a:solidFill>
                <a:ea typeface="黑体" pitchFamily="49" charset="-122"/>
              </a:rPr>
              <a:t>扩大了局域网覆盖的地理范围。</a:t>
            </a:r>
          </a:p>
          <a:p>
            <a:pPr eaLnBrk="1" hangingPunct="1">
              <a:lnSpc>
                <a:spcPct val="110000"/>
              </a:lnSpc>
            </a:pPr>
            <a:r>
              <a:rPr lang="zh-CN" altLang="en-US" sz="2800" smtClean="0"/>
              <a:t>缺点</a:t>
            </a:r>
          </a:p>
          <a:p>
            <a:pPr lvl="1" eaLnBrk="1" hangingPunct="1">
              <a:lnSpc>
                <a:spcPct val="110000"/>
              </a:lnSpc>
            </a:pPr>
            <a:r>
              <a:rPr lang="zh-CN" altLang="en-US" sz="2400" smtClean="0">
                <a:solidFill>
                  <a:srgbClr val="333399"/>
                </a:solidFill>
                <a:ea typeface="黑体" pitchFamily="49" charset="-122"/>
              </a:rPr>
              <a:t>冲突域增大了。</a:t>
            </a:r>
            <a:endParaRPr lang="en-US" altLang="zh-CN" sz="2400" smtClean="0">
              <a:solidFill>
                <a:srgbClr val="333399"/>
              </a:solidFill>
              <a:ea typeface="黑体" pitchFamily="49" charset="-122"/>
            </a:endParaRPr>
          </a:p>
          <a:p>
            <a:pPr lvl="1" eaLnBrk="1" hangingPunct="1">
              <a:lnSpc>
                <a:spcPct val="110000"/>
              </a:lnSpc>
            </a:pPr>
            <a:r>
              <a:rPr lang="zh-CN" altLang="en-US" sz="2400" smtClean="0">
                <a:solidFill>
                  <a:srgbClr val="333399"/>
                </a:solidFill>
                <a:ea typeface="黑体" pitchFamily="49" charset="-122"/>
              </a:rPr>
              <a:t>总的吞吐量并未提高。</a:t>
            </a:r>
          </a:p>
          <a:p>
            <a:pPr lvl="1" eaLnBrk="1" hangingPunct="1">
              <a:lnSpc>
                <a:spcPct val="110000"/>
              </a:lnSpc>
            </a:pPr>
            <a:r>
              <a:rPr lang="zh-CN" altLang="en-US" sz="2400" smtClean="0">
                <a:solidFill>
                  <a:srgbClr val="333399"/>
                </a:solidFill>
                <a:ea typeface="黑体" pitchFamily="49" charset="-122"/>
              </a:rPr>
              <a:t>如果不同的碰撞域使用不同的数据率，那么就不能用集线器将它们互连起来。   </a:t>
            </a:r>
          </a:p>
        </p:txBody>
      </p:sp>
      <p:sp>
        <p:nvSpPr>
          <p:cNvPr id="181251" name="Rectangle 3"/>
          <p:cNvSpPr>
            <a:spLocks noGrp="1" noChangeArrowheads="1"/>
          </p:cNvSpPr>
          <p:nvPr>
            <p:ph type="title"/>
          </p:nvPr>
        </p:nvSpPr>
        <p:spPr/>
        <p:txBody>
          <a:bodyPr/>
          <a:lstStyle/>
          <a:p>
            <a:pPr eaLnBrk="1" hangingPunct="1"/>
            <a:r>
              <a:rPr lang="zh-CN" altLang="en-US" smtClean="0"/>
              <a:t>用集线器扩展局域网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670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670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670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67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idx="1"/>
          </p:nvPr>
        </p:nvSpPr>
        <p:spPr>
          <a:xfrm>
            <a:off x="1273135" y="2051051"/>
            <a:ext cx="9582407" cy="1067917"/>
          </a:xfrm>
        </p:spPr>
        <p:txBody>
          <a:bodyPr/>
          <a:lstStyle/>
          <a:p>
            <a:pPr eaLnBrk="1" hangingPunct="1"/>
            <a:r>
              <a:rPr lang="zh-CN" altLang="en-US" sz="2800" smtClean="0"/>
              <a:t>网桥</a:t>
            </a:r>
            <a:r>
              <a:rPr lang="zh-CN" altLang="en-US" sz="2800" smtClean="0"/>
              <a:t>工作在数据链路层</a:t>
            </a:r>
            <a:r>
              <a:rPr lang="zh-CN" altLang="en-US" sz="2800" smtClean="0"/>
              <a:t>，根据 </a:t>
            </a:r>
            <a:r>
              <a:rPr lang="en-US" altLang="zh-CN" sz="2800" smtClean="0"/>
              <a:t>MAC </a:t>
            </a:r>
            <a:r>
              <a:rPr lang="zh-CN" altLang="en-US" sz="2800" smtClean="0"/>
              <a:t>帧的目的地址对收到的帧进行转发</a:t>
            </a:r>
            <a:r>
              <a:rPr lang="zh-CN" altLang="en-US" sz="2800" smtClean="0"/>
              <a:t>。网桥</a:t>
            </a:r>
            <a:r>
              <a:rPr lang="zh-CN" altLang="en-US" sz="2800" smtClean="0"/>
              <a:t>具有过滤帧的功能</a:t>
            </a:r>
            <a:r>
              <a:rPr lang="zh-CN" altLang="en-US" sz="2800" smtClean="0"/>
              <a:t>。</a:t>
            </a:r>
            <a:endParaRPr lang="zh-CN" altLang="en-US" sz="2800" smtClean="0"/>
          </a:p>
        </p:txBody>
      </p:sp>
      <p:sp>
        <p:nvSpPr>
          <p:cNvPr id="183299" name="Rectangle 3"/>
          <p:cNvSpPr>
            <a:spLocks noGrp="1" noChangeArrowheads="1"/>
          </p:cNvSpPr>
          <p:nvPr>
            <p:ph type="title"/>
          </p:nvPr>
        </p:nvSpPr>
        <p:spPr>
          <a:xfrm>
            <a:off x="1121987" y="214314"/>
            <a:ext cx="9907957" cy="1462087"/>
          </a:xfrm>
        </p:spPr>
        <p:txBody>
          <a:bodyPr/>
          <a:lstStyle/>
          <a:p>
            <a:pPr algn="ctr" eaLnBrk="1" hangingPunct="1"/>
            <a:r>
              <a:rPr lang="zh-CN" altLang="en-US"/>
              <a:t>使用网桥在数据链路层扩展局域网</a:t>
            </a:r>
            <a:endParaRPr lang="zh-CN" altLang="en-US" smtClean="0"/>
          </a:p>
        </p:txBody>
      </p:sp>
      <p:grpSp>
        <p:nvGrpSpPr>
          <p:cNvPr id="4" name="组合 3"/>
          <p:cNvGrpSpPr/>
          <p:nvPr/>
        </p:nvGrpSpPr>
        <p:grpSpPr>
          <a:xfrm>
            <a:off x="886367" y="3217504"/>
            <a:ext cx="9837363" cy="3560152"/>
            <a:chOff x="2" y="1190628"/>
            <a:chExt cx="10855539" cy="5164138"/>
          </a:xfrm>
        </p:grpSpPr>
        <p:sp>
          <p:nvSpPr>
            <p:cNvPr id="5" name="Freeform 82"/>
            <p:cNvSpPr>
              <a:spLocks noChangeArrowheads="1"/>
            </p:cNvSpPr>
            <p:nvPr/>
          </p:nvSpPr>
          <p:spPr bwMode="auto">
            <a:xfrm>
              <a:off x="3534544" y="1190628"/>
              <a:ext cx="1709137" cy="3667125"/>
            </a:xfrm>
            <a:custGeom>
              <a:avLst/>
              <a:gdLst>
                <a:gd name="T0" fmla="*/ 0 w 882"/>
                <a:gd name="T1" fmla="*/ 2147483647 h 2310"/>
                <a:gd name="T2" fmla="*/ 0 w 882"/>
                <a:gd name="T3" fmla="*/ 2147483647 h 2310"/>
                <a:gd name="T4" fmla="*/ 2147483647 w 882"/>
                <a:gd name="T5" fmla="*/ 0 h 2310"/>
                <a:gd name="T6" fmla="*/ 2147483647 w 882"/>
                <a:gd name="T7" fmla="*/ 2147483647 h 2310"/>
                <a:gd name="T8" fmla="*/ 0 w 882"/>
                <a:gd name="T9" fmla="*/ 2147483647 h 23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2310">
                  <a:moveTo>
                    <a:pt x="0" y="2310"/>
                  </a:moveTo>
                  <a:lnTo>
                    <a:pt x="0" y="1896"/>
                  </a:lnTo>
                  <a:lnTo>
                    <a:pt x="882" y="0"/>
                  </a:lnTo>
                  <a:lnTo>
                    <a:pt x="882" y="2034"/>
                  </a:lnTo>
                  <a:lnTo>
                    <a:pt x="0" y="2310"/>
                  </a:lnTo>
                  <a:close/>
                </a:path>
              </a:pathLst>
            </a:custGeom>
            <a:gradFill rotWithShape="1">
              <a:gsLst>
                <a:gs pos="0">
                  <a:srgbClr val="BABA95"/>
                </a:gs>
                <a:gs pos="100000">
                  <a:srgbClr val="FFFFCC"/>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p>
          </p:txBody>
        </p:sp>
        <p:sp>
          <p:nvSpPr>
            <p:cNvPr id="6" name="Rectangle 3"/>
            <p:cNvSpPr>
              <a:spLocks noChangeArrowheads="1"/>
            </p:cNvSpPr>
            <p:nvPr/>
          </p:nvSpPr>
          <p:spPr bwMode="auto">
            <a:xfrm>
              <a:off x="2" y="2992957"/>
              <a:ext cx="217187" cy="49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600"/>
            </a:p>
          </p:txBody>
        </p:sp>
        <p:sp>
          <p:nvSpPr>
            <p:cNvPr id="7" name="Line 6"/>
            <p:cNvSpPr>
              <a:spLocks noChangeShapeType="1"/>
            </p:cNvSpPr>
            <p:nvPr/>
          </p:nvSpPr>
          <p:spPr bwMode="auto">
            <a:xfrm flipH="1">
              <a:off x="3311696" y="4926013"/>
              <a:ext cx="0" cy="3730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8" name="Line 7"/>
            <p:cNvSpPr>
              <a:spLocks noChangeShapeType="1"/>
            </p:cNvSpPr>
            <p:nvPr/>
          </p:nvSpPr>
          <p:spPr bwMode="auto">
            <a:xfrm flipH="1">
              <a:off x="2193587" y="4945063"/>
              <a:ext cx="0" cy="3857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9" name="Rectangle 8"/>
            <p:cNvSpPr>
              <a:spLocks noChangeArrowheads="1"/>
            </p:cNvSpPr>
            <p:nvPr/>
          </p:nvSpPr>
          <p:spPr bwMode="auto">
            <a:xfrm>
              <a:off x="5270809" y="1204916"/>
              <a:ext cx="5584732" cy="3208337"/>
            </a:xfrm>
            <a:prstGeom prst="rect">
              <a:avLst/>
            </a:prstGeom>
            <a:solidFill>
              <a:srgbClr val="FFFFCC"/>
            </a:solidFill>
            <a:ln w="9525">
              <a:solidFill>
                <a:schemeClr val="tx2"/>
              </a:solidFill>
              <a:miter lim="800000"/>
              <a:headEnd/>
              <a:tailEnd/>
            </a:ln>
            <a:effectLst>
              <a:outerShdw dist="28398" dir="3806097" algn="ctr" rotWithShape="0">
                <a:schemeClr val="tx1"/>
              </a:outerShdw>
            </a:effectLst>
          </p:spPr>
          <p:txBody>
            <a:bodyPr wrap="none" anchor="ctr"/>
            <a:lstStyle/>
            <a:p>
              <a:pPr algn="ctr" defTabSz="762000" eaLnBrk="0" hangingPunct="0"/>
              <a:endParaRPr lang="zh-CN" altLang="zh-CN" sz="1400">
                <a:solidFill>
                  <a:srgbClr val="333399"/>
                </a:solidFill>
                <a:latin typeface="Arial" pitchFamily="34" charset="0"/>
                <a:ea typeface="黑体" pitchFamily="49" charset="-122"/>
              </a:endParaRPr>
            </a:p>
          </p:txBody>
        </p:sp>
        <p:sp>
          <p:nvSpPr>
            <p:cNvPr id="10" name="Rectangle 9"/>
            <p:cNvSpPr>
              <a:spLocks noChangeArrowheads="1"/>
            </p:cNvSpPr>
            <p:nvPr/>
          </p:nvSpPr>
          <p:spPr bwMode="auto">
            <a:xfrm>
              <a:off x="7417889" y="1595439"/>
              <a:ext cx="870071" cy="522287"/>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p>
              <a:endParaRPr lang="zh-CN" altLang="en-US" sz="1600"/>
            </a:p>
          </p:txBody>
        </p:sp>
        <p:sp>
          <p:nvSpPr>
            <p:cNvPr id="11" name="Rectangle 10"/>
            <p:cNvSpPr>
              <a:spLocks noChangeArrowheads="1"/>
            </p:cNvSpPr>
            <p:nvPr/>
          </p:nvSpPr>
          <p:spPr bwMode="auto">
            <a:xfrm>
              <a:off x="7462459" y="1652591"/>
              <a:ext cx="63701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站表</a:t>
              </a:r>
            </a:p>
          </p:txBody>
        </p:sp>
        <p:sp>
          <p:nvSpPr>
            <p:cNvPr id="12" name="Line 11"/>
            <p:cNvSpPr>
              <a:spLocks noChangeShapeType="1"/>
            </p:cNvSpPr>
            <p:nvPr/>
          </p:nvSpPr>
          <p:spPr bwMode="auto">
            <a:xfrm flipV="1">
              <a:off x="8264708" y="1385888"/>
              <a:ext cx="846817" cy="23336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3" name="Line 12"/>
            <p:cNvSpPr>
              <a:spLocks noChangeShapeType="1"/>
            </p:cNvSpPr>
            <p:nvPr/>
          </p:nvSpPr>
          <p:spPr bwMode="auto">
            <a:xfrm>
              <a:off x="8289899" y="2105028"/>
              <a:ext cx="833253" cy="15033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4" name="Rectangle 13"/>
            <p:cNvSpPr>
              <a:spLocks noChangeArrowheads="1"/>
            </p:cNvSpPr>
            <p:nvPr/>
          </p:nvSpPr>
          <p:spPr bwMode="auto">
            <a:xfrm>
              <a:off x="5489781" y="2667000"/>
              <a:ext cx="2943513" cy="71278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endParaRPr lang="zh-CN" altLang="en-US" sz="1600"/>
            </a:p>
          </p:txBody>
        </p:sp>
        <p:sp>
          <p:nvSpPr>
            <p:cNvPr id="15" name="Rectangle 14"/>
            <p:cNvSpPr>
              <a:spLocks noChangeArrowheads="1"/>
            </p:cNvSpPr>
            <p:nvPr/>
          </p:nvSpPr>
          <p:spPr bwMode="auto">
            <a:xfrm>
              <a:off x="5454902" y="2720977"/>
              <a:ext cx="1059169" cy="75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接口管理</a:t>
              </a:r>
            </a:p>
            <a:p>
              <a:pPr defTabSz="762000" eaLnBrk="0" hangingPunct="0"/>
              <a:r>
                <a:rPr lang="zh-CN" altLang="en-US" sz="1400">
                  <a:solidFill>
                    <a:srgbClr val="333399"/>
                  </a:solidFill>
                  <a:latin typeface="Arial" pitchFamily="34" charset="0"/>
                  <a:ea typeface="黑体" pitchFamily="49" charset="-122"/>
                </a:rPr>
                <a:t>    软件</a:t>
              </a:r>
            </a:p>
          </p:txBody>
        </p:sp>
        <p:sp>
          <p:nvSpPr>
            <p:cNvPr id="16" name="Rectangle 15"/>
            <p:cNvSpPr>
              <a:spLocks noChangeArrowheads="1"/>
            </p:cNvSpPr>
            <p:nvPr/>
          </p:nvSpPr>
          <p:spPr bwMode="auto">
            <a:xfrm>
              <a:off x="7196982" y="2716215"/>
              <a:ext cx="1059169" cy="75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网桥协议</a:t>
              </a:r>
            </a:p>
            <a:p>
              <a:pPr defTabSz="762000" eaLnBrk="0" hangingPunct="0"/>
              <a:r>
                <a:rPr lang="zh-CN" altLang="en-US" sz="1400">
                  <a:solidFill>
                    <a:srgbClr val="333399"/>
                  </a:solidFill>
                  <a:latin typeface="Arial" pitchFamily="34" charset="0"/>
                  <a:ea typeface="黑体" pitchFamily="49" charset="-122"/>
                </a:rPr>
                <a:t>    实体</a:t>
              </a:r>
            </a:p>
          </p:txBody>
        </p:sp>
        <p:sp>
          <p:nvSpPr>
            <p:cNvPr id="17" name="Line 16"/>
            <p:cNvSpPr>
              <a:spLocks noChangeShapeType="1"/>
            </p:cNvSpPr>
            <p:nvPr/>
          </p:nvSpPr>
          <p:spPr bwMode="auto">
            <a:xfrm>
              <a:off x="6731909" y="2851150"/>
              <a:ext cx="596842" cy="0"/>
            </a:xfrm>
            <a:prstGeom prst="line">
              <a:avLst/>
            </a:prstGeom>
            <a:noFill/>
            <a:ln w="28575">
              <a:solidFill>
                <a:srgbClr val="333399"/>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zh-CN" altLang="en-US" sz="1600"/>
            </a:p>
          </p:txBody>
        </p:sp>
        <p:sp>
          <p:nvSpPr>
            <p:cNvPr id="18" name="Line 17"/>
            <p:cNvSpPr>
              <a:spLocks noChangeShapeType="1"/>
            </p:cNvSpPr>
            <p:nvPr/>
          </p:nvSpPr>
          <p:spPr bwMode="auto">
            <a:xfrm flipH="1">
              <a:off x="6685402" y="3028950"/>
              <a:ext cx="591029" cy="0"/>
            </a:xfrm>
            <a:prstGeom prst="line">
              <a:avLst/>
            </a:prstGeom>
            <a:noFill/>
            <a:ln w="28575">
              <a:solidFill>
                <a:srgbClr val="333399"/>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zh-CN" altLang="en-US" sz="1600"/>
            </a:p>
          </p:txBody>
        </p:sp>
        <p:sp>
          <p:nvSpPr>
            <p:cNvPr id="19" name="Line 18"/>
            <p:cNvSpPr>
              <a:spLocks noChangeShapeType="1"/>
            </p:cNvSpPr>
            <p:nvPr/>
          </p:nvSpPr>
          <p:spPr bwMode="auto">
            <a:xfrm>
              <a:off x="7053582" y="2651128"/>
              <a:ext cx="0" cy="728663"/>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0" name="Line 19"/>
            <p:cNvSpPr>
              <a:spLocks noChangeShapeType="1"/>
            </p:cNvSpPr>
            <p:nvPr/>
          </p:nvSpPr>
          <p:spPr bwMode="auto">
            <a:xfrm>
              <a:off x="7811261" y="2125663"/>
              <a:ext cx="0" cy="546100"/>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a:lstStyle/>
            <a:p>
              <a:endParaRPr lang="zh-CN" altLang="en-US" sz="1600"/>
            </a:p>
          </p:txBody>
        </p:sp>
        <p:sp>
          <p:nvSpPr>
            <p:cNvPr id="21" name="Rectangle 20"/>
            <p:cNvSpPr>
              <a:spLocks noChangeArrowheads="1"/>
            </p:cNvSpPr>
            <p:nvPr/>
          </p:nvSpPr>
          <p:spPr bwMode="auto">
            <a:xfrm>
              <a:off x="7328751" y="3767141"/>
              <a:ext cx="885573" cy="407987"/>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algn="ctr"/>
              <a:r>
                <a:rPr lang="zh-CN" altLang="en-US" sz="1600">
                  <a:solidFill>
                    <a:schemeClr val="tx2"/>
                  </a:solidFill>
                  <a:ea typeface="黑体" pitchFamily="49" charset="-122"/>
                </a:rPr>
                <a:t>缓存</a:t>
              </a:r>
            </a:p>
          </p:txBody>
        </p:sp>
        <p:sp>
          <p:nvSpPr>
            <p:cNvPr id="22" name="Rectangle 21"/>
            <p:cNvSpPr>
              <a:spLocks noChangeArrowheads="1"/>
            </p:cNvSpPr>
            <p:nvPr/>
          </p:nvSpPr>
          <p:spPr bwMode="auto">
            <a:xfrm>
              <a:off x="5389016" y="3767139"/>
              <a:ext cx="1021218" cy="40163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lgn="ctr" defTabSz="762000" eaLnBrk="0" hangingPunct="0"/>
              <a:r>
                <a:rPr lang="zh-CN" altLang="en-US" sz="1400">
                  <a:solidFill>
                    <a:srgbClr val="333399"/>
                  </a:solidFill>
                  <a:latin typeface="Arial" pitchFamily="34" charset="0"/>
                  <a:ea typeface="黑体" pitchFamily="49" charset="-122"/>
                </a:rPr>
                <a:t>接口 </a:t>
              </a:r>
              <a:r>
                <a:rPr lang="en-US" altLang="zh-CN" sz="1400">
                  <a:solidFill>
                    <a:srgbClr val="333399"/>
                  </a:solidFill>
                  <a:latin typeface="Arial" pitchFamily="34" charset="0"/>
                  <a:ea typeface="黑体" pitchFamily="49" charset="-122"/>
                </a:rPr>
                <a:t>1</a:t>
              </a:r>
            </a:p>
          </p:txBody>
        </p:sp>
        <p:sp>
          <p:nvSpPr>
            <p:cNvPr id="23" name="Rectangle 22"/>
            <p:cNvSpPr>
              <a:spLocks noChangeArrowheads="1"/>
            </p:cNvSpPr>
            <p:nvPr/>
          </p:nvSpPr>
          <p:spPr bwMode="auto">
            <a:xfrm>
              <a:off x="9134778" y="3767139"/>
              <a:ext cx="1019281" cy="40163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lgn="ctr" defTabSz="762000" eaLnBrk="0" hangingPunct="0"/>
              <a:r>
                <a:rPr lang="zh-CN" altLang="en-US" sz="1400">
                  <a:solidFill>
                    <a:srgbClr val="333399"/>
                  </a:solidFill>
                  <a:latin typeface="Arial" pitchFamily="34" charset="0"/>
                  <a:ea typeface="黑体" pitchFamily="49" charset="-122"/>
                </a:rPr>
                <a:t>接口 </a:t>
              </a:r>
              <a:r>
                <a:rPr lang="en-US" altLang="zh-CN" sz="1400">
                  <a:solidFill>
                    <a:srgbClr val="333399"/>
                  </a:solidFill>
                  <a:latin typeface="Arial" pitchFamily="34" charset="0"/>
                  <a:ea typeface="黑体" pitchFamily="49" charset="-122"/>
                </a:rPr>
                <a:t>2</a:t>
              </a:r>
            </a:p>
          </p:txBody>
        </p:sp>
        <p:sp>
          <p:nvSpPr>
            <p:cNvPr id="24" name="Line 23"/>
            <p:cNvSpPr>
              <a:spLocks noChangeShapeType="1"/>
            </p:cNvSpPr>
            <p:nvPr/>
          </p:nvSpPr>
          <p:spPr bwMode="auto">
            <a:xfrm>
              <a:off x="7778319" y="3367088"/>
              <a:ext cx="0" cy="412750"/>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a:lstStyle/>
            <a:p>
              <a:endParaRPr lang="zh-CN" altLang="en-US" sz="1600"/>
            </a:p>
          </p:txBody>
        </p:sp>
        <p:sp>
          <p:nvSpPr>
            <p:cNvPr id="25" name="Line 25"/>
            <p:cNvSpPr>
              <a:spLocks noChangeShapeType="1"/>
            </p:cNvSpPr>
            <p:nvPr/>
          </p:nvSpPr>
          <p:spPr bwMode="auto">
            <a:xfrm>
              <a:off x="5888966" y="4175125"/>
              <a:ext cx="0" cy="706438"/>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a:lstStyle/>
            <a:p>
              <a:endParaRPr lang="zh-CN" altLang="en-US" sz="1600"/>
            </a:p>
          </p:txBody>
        </p:sp>
        <p:sp>
          <p:nvSpPr>
            <p:cNvPr id="26" name="Line 26"/>
            <p:cNvSpPr>
              <a:spLocks noChangeShapeType="1"/>
            </p:cNvSpPr>
            <p:nvPr/>
          </p:nvSpPr>
          <p:spPr bwMode="auto">
            <a:xfrm>
              <a:off x="9721931" y="4175125"/>
              <a:ext cx="0" cy="687388"/>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1600"/>
            </a:p>
          </p:txBody>
        </p:sp>
        <p:sp>
          <p:nvSpPr>
            <p:cNvPr id="27" name="Line 27"/>
            <p:cNvSpPr>
              <a:spLocks noChangeShapeType="1"/>
            </p:cNvSpPr>
            <p:nvPr/>
          </p:nvSpPr>
          <p:spPr bwMode="auto">
            <a:xfrm>
              <a:off x="1346769" y="5326066"/>
              <a:ext cx="0" cy="5302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8" name="Line 28"/>
            <p:cNvSpPr>
              <a:spLocks noChangeShapeType="1"/>
            </p:cNvSpPr>
            <p:nvPr/>
          </p:nvSpPr>
          <p:spPr bwMode="auto">
            <a:xfrm>
              <a:off x="2059879" y="5326066"/>
              <a:ext cx="0" cy="5302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9" name="Rectangle 29"/>
            <p:cNvSpPr>
              <a:spLocks noChangeArrowheads="1"/>
            </p:cNvSpPr>
            <p:nvPr/>
          </p:nvSpPr>
          <p:spPr bwMode="auto">
            <a:xfrm>
              <a:off x="56198" y="5278441"/>
              <a:ext cx="127894" cy="109537"/>
            </a:xfrm>
            <a:prstGeom prst="rect">
              <a:avLst/>
            </a:prstGeom>
            <a:solidFill>
              <a:schemeClr val="tx1"/>
            </a:solidFill>
            <a:ln w="12700">
              <a:solidFill>
                <a:schemeClr val="tx1"/>
              </a:solidFill>
              <a:miter lim="800000"/>
              <a:headEnd/>
              <a:tailEnd/>
            </a:ln>
          </p:spPr>
          <p:txBody>
            <a:bodyPr wrap="none" anchor="ctr"/>
            <a:lstStyle/>
            <a:p>
              <a:endParaRPr lang="zh-CN" altLang="en-US" sz="1600"/>
            </a:p>
          </p:txBody>
        </p:sp>
        <p:sp>
          <p:nvSpPr>
            <p:cNvPr id="30" name="Line 30"/>
            <p:cNvSpPr>
              <a:spLocks noChangeShapeType="1"/>
            </p:cNvSpPr>
            <p:nvPr/>
          </p:nvSpPr>
          <p:spPr bwMode="auto">
            <a:xfrm flipV="1">
              <a:off x="114331" y="5332416"/>
              <a:ext cx="2240093"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1" name="Rectangle 31"/>
            <p:cNvSpPr>
              <a:spLocks noChangeArrowheads="1"/>
            </p:cNvSpPr>
            <p:nvPr/>
          </p:nvSpPr>
          <p:spPr bwMode="auto">
            <a:xfrm>
              <a:off x="2300167" y="5260978"/>
              <a:ext cx="127894" cy="111125"/>
            </a:xfrm>
            <a:prstGeom prst="rect">
              <a:avLst/>
            </a:prstGeom>
            <a:solidFill>
              <a:schemeClr val="tx1"/>
            </a:solidFill>
            <a:ln w="12700">
              <a:solidFill>
                <a:schemeClr val="tx1"/>
              </a:solidFill>
              <a:miter lim="800000"/>
              <a:headEnd/>
              <a:tailEnd/>
            </a:ln>
          </p:spPr>
          <p:txBody>
            <a:bodyPr wrap="none" anchor="ctr"/>
            <a:lstStyle/>
            <a:p>
              <a:endParaRPr lang="zh-CN" altLang="en-US" sz="1600"/>
            </a:p>
          </p:txBody>
        </p:sp>
        <p:sp>
          <p:nvSpPr>
            <p:cNvPr id="32" name="Line 32"/>
            <p:cNvSpPr>
              <a:spLocks noChangeShapeType="1"/>
            </p:cNvSpPr>
            <p:nvPr/>
          </p:nvSpPr>
          <p:spPr bwMode="auto">
            <a:xfrm>
              <a:off x="573588" y="5335591"/>
              <a:ext cx="0" cy="511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3" name="Rectangle 33"/>
            <p:cNvSpPr>
              <a:spLocks noChangeArrowheads="1"/>
            </p:cNvSpPr>
            <p:nvPr/>
          </p:nvSpPr>
          <p:spPr bwMode="auto">
            <a:xfrm>
              <a:off x="93015" y="5480052"/>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①</a:t>
              </a:r>
            </a:p>
          </p:txBody>
        </p:sp>
        <p:sp>
          <p:nvSpPr>
            <p:cNvPr id="34" name="Rectangle 34"/>
            <p:cNvSpPr>
              <a:spLocks noChangeArrowheads="1"/>
            </p:cNvSpPr>
            <p:nvPr/>
          </p:nvSpPr>
          <p:spPr bwMode="auto">
            <a:xfrm>
              <a:off x="829379" y="5480052"/>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②</a:t>
              </a:r>
            </a:p>
          </p:txBody>
        </p:sp>
        <p:sp>
          <p:nvSpPr>
            <p:cNvPr id="35" name="Rectangle 35"/>
            <p:cNvSpPr>
              <a:spLocks noChangeArrowheads="1"/>
            </p:cNvSpPr>
            <p:nvPr/>
          </p:nvSpPr>
          <p:spPr bwMode="auto">
            <a:xfrm>
              <a:off x="1563804" y="5480052"/>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③</a:t>
              </a:r>
            </a:p>
          </p:txBody>
        </p:sp>
        <p:sp>
          <p:nvSpPr>
            <p:cNvPr id="36" name="Rectangle 36"/>
            <p:cNvSpPr>
              <a:spLocks noChangeArrowheads="1"/>
            </p:cNvSpPr>
            <p:nvPr/>
          </p:nvSpPr>
          <p:spPr bwMode="auto">
            <a:xfrm>
              <a:off x="3761267" y="4946653"/>
              <a:ext cx="836781"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网段 </a:t>
              </a:r>
              <a:r>
                <a:rPr lang="en-US" altLang="zh-CN" sz="1400">
                  <a:solidFill>
                    <a:srgbClr val="333399"/>
                  </a:solidFill>
                  <a:latin typeface="Arial" pitchFamily="34" charset="0"/>
                  <a:ea typeface="黑体" pitchFamily="49" charset="-122"/>
                </a:rPr>
                <a:t>B</a:t>
              </a:r>
            </a:p>
          </p:txBody>
        </p:sp>
        <p:sp>
          <p:nvSpPr>
            <p:cNvPr id="37" name="Rectangle 37"/>
            <p:cNvSpPr>
              <a:spLocks noChangeArrowheads="1"/>
            </p:cNvSpPr>
            <p:nvPr/>
          </p:nvSpPr>
          <p:spPr bwMode="auto">
            <a:xfrm>
              <a:off x="709236" y="4946653"/>
              <a:ext cx="825172"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网段 </a:t>
              </a:r>
              <a:r>
                <a:rPr lang="en-US" altLang="zh-CN" sz="1400">
                  <a:solidFill>
                    <a:srgbClr val="333399"/>
                  </a:solidFill>
                  <a:latin typeface="Arial" pitchFamily="34" charset="0"/>
                  <a:ea typeface="黑体" pitchFamily="49" charset="-122"/>
                </a:rPr>
                <a:t>A</a:t>
              </a:r>
            </a:p>
          </p:txBody>
        </p:sp>
        <p:sp>
          <p:nvSpPr>
            <p:cNvPr id="38" name="Rectangle 38"/>
            <p:cNvSpPr>
              <a:spLocks noChangeArrowheads="1"/>
            </p:cNvSpPr>
            <p:nvPr/>
          </p:nvSpPr>
          <p:spPr bwMode="auto">
            <a:xfrm>
              <a:off x="9111524" y="1371603"/>
              <a:ext cx="1604496" cy="2227263"/>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p>
              <a:endParaRPr lang="zh-CN" altLang="en-US" sz="1600"/>
            </a:p>
          </p:txBody>
        </p:sp>
        <p:sp>
          <p:nvSpPr>
            <p:cNvPr id="39" name="Rectangle 39"/>
            <p:cNvSpPr>
              <a:spLocks noChangeArrowheads="1"/>
            </p:cNvSpPr>
            <p:nvPr/>
          </p:nvSpPr>
          <p:spPr bwMode="auto">
            <a:xfrm>
              <a:off x="10181188" y="1663699"/>
              <a:ext cx="403062"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1</a:t>
              </a:r>
            </a:p>
          </p:txBody>
        </p:sp>
        <p:sp>
          <p:nvSpPr>
            <p:cNvPr id="40" name="Rectangle 40"/>
            <p:cNvSpPr>
              <a:spLocks noChangeArrowheads="1"/>
            </p:cNvSpPr>
            <p:nvPr/>
          </p:nvSpPr>
          <p:spPr bwMode="auto">
            <a:xfrm>
              <a:off x="10181188" y="1990728"/>
              <a:ext cx="331698"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1</a:t>
              </a:r>
            </a:p>
          </p:txBody>
        </p:sp>
        <p:sp>
          <p:nvSpPr>
            <p:cNvPr id="41" name="Rectangle 41"/>
            <p:cNvSpPr>
              <a:spLocks noChangeArrowheads="1"/>
            </p:cNvSpPr>
            <p:nvPr/>
          </p:nvSpPr>
          <p:spPr bwMode="auto">
            <a:xfrm>
              <a:off x="10181188" y="2325690"/>
              <a:ext cx="403062"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1</a:t>
              </a:r>
            </a:p>
          </p:txBody>
        </p:sp>
        <p:sp>
          <p:nvSpPr>
            <p:cNvPr id="42" name="Rectangle 42"/>
            <p:cNvSpPr>
              <a:spLocks noChangeArrowheads="1"/>
            </p:cNvSpPr>
            <p:nvPr/>
          </p:nvSpPr>
          <p:spPr bwMode="auto">
            <a:xfrm>
              <a:off x="10181188" y="2627315"/>
              <a:ext cx="331698"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2</a:t>
              </a:r>
            </a:p>
          </p:txBody>
        </p:sp>
        <p:sp>
          <p:nvSpPr>
            <p:cNvPr id="43" name="Rectangle 43"/>
            <p:cNvSpPr>
              <a:spLocks noChangeArrowheads="1"/>
            </p:cNvSpPr>
            <p:nvPr/>
          </p:nvSpPr>
          <p:spPr bwMode="auto">
            <a:xfrm>
              <a:off x="9355686" y="1666878"/>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①</a:t>
              </a:r>
            </a:p>
          </p:txBody>
        </p:sp>
        <p:sp>
          <p:nvSpPr>
            <p:cNvPr id="44" name="Rectangle 44"/>
            <p:cNvSpPr>
              <a:spLocks noChangeArrowheads="1"/>
            </p:cNvSpPr>
            <p:nvPr/>
          </p:nvSpPr>
          <p:spPr bwMode="auto">
            <a:xfrm>
              <a:off x="9355686" y="2309816"/>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③</a:t>
              </a:r>
            </a:p>
          </p:txBody>
        </p:sp>
        <p:sp>
          <p:nvSpPr>
            <p:cNvPr id="45" name="Rectangle 45"/>
            <p:cNvSpPr>
              <a:spLocks noChangeArrowheads="1"/>
            </p:cNvSpPr>
            <p:nvPr/>
          </p:nvSpPr>
          <p:spPr bwMode="auto">
            <a:xfrm>
              <a:off x="9355686" y="2938466"/>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⑤</a:t>
              </a:r>
            </a:p>
          </p:txBody>
        </p:sp>
        <p:sp>
          <p:nvSpPr>
            <p:cNvPr id="46" name="Rectangle 46"/>
            <p:cNvSpPr>
              <a:spLocks noChangeArrowheads="1"/>
            </p:cNvSpPr>
            <p:nvPr/>
          </p:nvSpPr>
          <p:spPr bwMode="auto">
            <a:xfrm>
              <a:off x="10181188" y="2927351"/>
              <a:ext cx="403062"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2</a:t>
              </a:r>
            </a:p>
          </p:txBody>
        </p:sp>
        <p:sp>
          <p:nvSpPr>
            <p:cNvPr id="47" name="Rectangle 47"/>
            <p:cNvSpPr>
              <a:spLocks noChangeArrowheads="1"/>
            </p:cNvSpPr>
            <p:nvPr/>
          </p:nvSpPr>
          <p:spPr bwMode="auto">
            <a:xfrm>
              <a:off x="9355686" y="1987552"/>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②</a:t>
              </a:r>
            </a:p>
          </p:txBody>
        </p:sp>
        <p:sp>
          <p:nvSpPr>
            <p:cNvPr id="48" name="Rectangle 48"/>
            <p:cNvSpPr>
              <a:spLocks noChangeArrowheads="1"/>
            </p:cNvSpPr>
            <p:nvPr/>
          </p:nvSpPr>
          <p:spPr bwMode="auto">
            <a:xfrm>
              <a:off x="9355686" y="2622552"/>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④</a:t>
              </a:r>
            </a:p>
          </p:txBody>
        </p:sp>
        <p:sp>
          <p:nvSpPr>
            <p:cNvPr id="49" name="Rectangle 49"/>
            <p:cNvSpPr>
              <a:spLocks noChangeArrowheads="1"/>
            </p:cNvSpPr>
            <p:nvPr/>
          </p:nvSpPr>
          <p:spPr bwMode="auto">
            <a:xfrm>
              <a:off x="9353749" y="3228976"/>
              <a:ext cx="587152"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⑥</a:t>
              </a:r>
            </a:p>
          </p:txBody>
        </p:sp>
        <p:sp>
          <p:nvSpPr>
            <p:cNvPr id="50" name="Rectangle 50"/>
            <p:cNvSpPr>
              <a:spLocks noChangeArrowheads="1"/>
            </p:cNvSpPr>
            <p:nvPr/>
          </p:nvSpPr>
          <p:spPr bwMode="auto">
            <a:xfrm>
              <a:off x="10181188" y="3243266"/>
              <a:ext cx="403062"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2</a:t>
              </a:r>
            </a:p>
          </p:txBody>
        </p:sp>
        <p:sp>
          <p:nvSpPr>
            <p:cNvPr id="51" name="Rectangle 51"/>
            <p:cNvSpPr>
              <a:spLocks noChangeArrowheads="1"/>
            </p:cNvSpPr>
            <p:nvPr/>
          </p:nvSpPr>
          <p:spPr bwMode="auto">
            <a:xfrm>
              <a:off x="9076644" y="1343027"/>
              <a:ext cx="848089"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站地址</a:t>
              </a:r>
            </a:p>
          </p:txBody>
        </p:sp>
        <p:sp>
          <p:nvSpPr>
            <p:cNvPr id="52" name="Rectangle 52"/>
            <p:cNvSpPr>
              <a:spLocks noChangeArrowheads="1"/>
            </p:cNvSpPr>
            <p:nvPr/>
          </p:nvSpPr>
          <p:spPr bwMode="auto">
            <a:xfrm>
              <a:off x="9997099" y="1347791"/>
              <a:ext cx="63701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接口</a:t>
              </a:r>
            </a:p>
          </p:txBody>
        </p:sp>
        <p:sp>
          <p:nvSpPr>
            <p:cNvPr id="53" name="Line 53"/>
            <p:cNvSpPr>
              <a:spLocks noChangeShapeType="1"/>
            </p:cNvSpPr>
            <p:nvPr/>
          </p:nvSpPr>
          <p:spPr bwMode="auto">
            <a:xfrm>
              <a:off x="9111524" y="2005013"/>
              <a:ext cx="16219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54" name="Line 54"/>
            <p:cNvSpPr>
              <a:spLocks noChangeShapeType="1"/>
            </p:cNvSpPr>
            <p:nvPr/>
          </p:nvSpPr>
          <p:spPr bwMode="auto">
            <a:xfrm>
              <a:off x="10043605" y="1371600"/>
              <a:ext cx="0" cy="22177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55" name="Line 55"/>
            <p:cNvSpPr>
              <a:spLocks noChangeShapeType="1"/>
            </p:cNvSpPr>
            <p:nvPr/>
          </p:nvSpPr>
          <p:spPr bwMode="auto">
            <a:xfrm>
              <a:off x="9111525" y="2322513"/>
              <a:ext cx="16335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56" name="Line 56"/>
            <p:cNvSpPr>
              <a:spLocks noChangeShapeType="1"/>
            </p:cNvSpPr>
            <p:nvPr/>
          </p:nvSpPr>
          <p:spPr bwMode="auto">
            <a:xfrm>
              <a:off x="9111524" y="2638425"/>
              <a:ext cx="164519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57" name="Line 57"/>
            <p:cNvSpPr>
              <a:spLocks noChangeShapeType="1"/>
            </p:cNvSpPr>
            <p:nvPr/>
          </p:nvSpPr>
          <p:spPr bwMode="auto">
            <a:xfrm>
              <a:off x="9111524" y="2955925"/>
              <a:ext cx="16219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58" name="Line 58"/>
            <p:cNvSpPr>
              <a:spLocks noChangeShapeType="1"/>
            </p:cNvSpPr>
            <p:nvPr/>
          </p:nvSpPr>
          <p:spPr bwMode="auto">
            <a:xfrm>
              <a:off x="9111524" y="3271838"/>
              <a:ext cx="159868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59" name="Line 59"/>
            <p:cNvSpPr>
              <a:spLocks noChangeShapeType="1"/>
            </p:cNvSpPr>
            <p:nvPr/>
          </p:nvSpPr>
          <p:spPr bwMode="auto">
            <a:xfrm>
              <a:off x="9111524" y="1689100"/>
              <a:ext cx="1621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60" name="Rectangle 60"/>
            <p:cNvSpPr>
              <a:spLocks noChangeArrowheads="1"/>
            </p:cNvSpPr>
            <p:nvPr/>
          </p:nvSpPr>
          <p:spPr bwMode="auto">
            <a:xfrm>
              <a:off x="5363825" y="1246189"/>
              <a:ext cx="757626" cy="53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rgbClr val="333399"/>
                  </a:solidFill>
                  <a:latin typeface="Arial" pitchFamily="34" charset="0"/>
                  <a:ea typeface="黑体" pitchFamily="49" charset="-122"/>
                </a:rPr>
                <a:t>网桥</a:t>
              </a:r>
            </a:p>
          </p:txBody>
        </p:sp>
        <p:pic>
          <p:nvPicPr>
            <p:cNvPr id="61"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418" y="5816603"/>
              <a:ext cx="61815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593" y="5816603"/>
              <a:ext cx="618157"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641" y="5815013"/>
              <a:ext cx="62009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Line 64"/>
            <p:cNvSpPr>
              <a:spLocks noChangeShapeType="1"/>
            </p:cNvSpPr>
            <p:nvPr/>
          </p:nvSpPr>
          <p:spPr bwMode="auto">
            <a:xfrm flipV="1">
              <a:off x="6410235" y="3976689"/>
              <a:ext cx="918516" cy="1587"/>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a:lstStyle/>
            <a:p>
              <a:endParaRPr lang="zh-CN" altLang="en-US" sz="1600"/>
            </a:p>
          </p:txBody>
        </p:sp>
        <p:sp>
          <p:nvSpPr>
            <p:cNvPr id="65" name="Line 65"/>
            <p:cNvSpPr>
              <a:spLocks noChangeShapeType="1"/>
            </p:cNvSpPr>
            <p:nvPr/>
          </p:nvSpPr>
          <p:spPr bwMode="auto">
            <a:xfrm flipV="1">
              <a:off x="8249205" y="3981450"/>
              <a:ext cx="868133" cy="6350"/>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a:lstStyle/>
            <a:p>
              <a:endParaRPr lang="zh-CN" altLang="en-US" sz="1600"/>
            </a:p>
          </p:txBody>
        </p:sp>
        <p:sp>
          <p:nvSpPr>
            <p:cNvPr id="66" name="Rectangle 66"/>
            <p:cNvSpPr>
              <a:spLocks noChangeArrowheads="1"/>
            </p:cNvSpPr>
            <p:nvPr/>
          </p:nvSpPr>
          <p:spPr bwMode="auto">
            <a:xfrm>
              <a:off x="2393180" y="3976689"/>
              <a:ext cx="63701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网桥</a:t>
              </a:r>
            </a:p>
          </p:txBody>
        </p:sp>
        <p:pic>
          <p:nvPicPr>
            <p:cNvPr id="67" name="Picture 6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99" y="4133850"/>
              <a:ext cx="1563802"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68" name="Line 68"/>
            <p:cNvSpPr>
              <a:spLocks noChangeShapeType="1"/>
            </p:cNvSpPr>
            <p:nvPr/>
          </p:nvSpPr>
          <p:spPr bwMode="auto">
            <a:xfrm>
              <a:off x="4325164" y="5307013"/>
              <a:ext cx="0" cy="5318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69" name="Line 69"/>
            <p:cNvSpPr>
              <a:spLocks noChangeShapeType="1"/>
            </p:cNvSpPr>
            <p:nvPr/>
          </p:nvSpPr>
          <p:spPr bwMode="auto">
            <a:xfrm>
              <a:off x="5038274" y="5307013"/>
              <a:ext cx="0" cy="5318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70" name="Rectangle 70"/>
            <p:cNvSpPr>
              <a:spLocks noChangeArrowheads="1"/>
            </p:cNvSpPr>
            <p:nvPr/>
          </p:nvSpPr>
          <p:spPr bwMode="auto">
            <a:xfrm>
              <a:off x="3036531" y="5259391"/>
              <a:ext cx="127894" cy="111125"/>
            </a:xfrm>
            <a:prstGeom prst="rect">
              <a:avLst/>
            </a:prstGeom>
            <a:solidFill>
              <a:schemeClr val="tx1"/>
            </a:solidFill>
            <a:ln w="12700">
              <a:solidFill>
                <a:schemeClr val="tx1"/>
              </a:solidFill>
              <a:miter lim="800000"/>
              <a:headEnd/>
              <a:tailEnd/>
            </a:ln>
          </p:spPr>
          <p:txBody>
            <a:bodyPr wrap="none" anchor="ctr"/>
            <a:lstStyle/>
            <a:p>
              <a:endParaRPr lang="zh-CN" altLang="en-US" sz="1600"/>
            </a:p>
          </p:txBody>
        </p:sp>
        <p:sp>
          <p:nvSpPr>
            <p:cNvPr id="71" name="Line 71"/>
            <p:cNvSpPr>
              <a:spLocks noChangeShapeType="1"/>
            </p:cNvSpPr>
            <p:nvPr/>
          </p:nvSpPr>
          <p:spPr bwMode="auto">
            <a:xfrm flipV="1">
              <a:off x="3094663" y="5313366"/>
              <a:ext cx="2240093"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72" name="Rectangle 72"/>
            <p:cNvSpPr>
              <a:spLocks noChangeArrowheads="1"/>
            </p:cNvSpPr>
            <p:nvPr/>
          </p:nvSpPr>
          <p:spPr bwMode="auto">
            <a:xfrm>
              <a:off x="5280499" y="5243516"/>
              <a:ext cx="127894" cy="109537"/>
            </a:xfrm>
            <a:prstGeom prst="rect">
              <a:avLst/>
            </a:prstGeom>
            <a:solidFill>
              <a:schemeClr val="tx1"/>
            </a:solidFill>
            <a:ln w="12700">
              <a:solidFill>
                <a:schemeClr val="tx1"/>
              </a:solidFill>
              <a:miter lim="800000"/>
              <a:headEnd/>
              <a:tailEnd/>
            </a:ln>
          </p:spPr>
          <p:txBody>
            <a:bodyPr wrap="none" anchor="ctr"/>
            <a:lstStyle/>
            <a:p>
              <a:endParaRPr lang="zh-CN" altLang="en-US" sz="1600"/>
            </a:p>
          </p:txBody>
        </p:sp>
        <p:sp>
          <p:nvSpPr>
            <p:cNvPr id="73" name="Line 73"/>
            <p:cNvSpPr>
              <a:spLocks noChangeShapeType="1"/>
            </p:cNvSpPr>
            <p:nvPr/>
          </p:nvSpPr>
          <p:spPr bwMode="auto">
            <a:xfrm>
              <a:off x="3553921" y="5316538"/>
              <a:ext cx="0" cy="5127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74" name="Rectangle 74"/>
            <p:cNvSpPr>
              <a:spLocks noChangeArrowheads="1"/>
            </p:cNvSpPr>
            <p:nvPr/>
          </p:nvSpPr>
          <p:spPr bwMode="auto">
            <a:xfrm>
              <a:off x="3073347" y="5480052"/>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④</a:t>
              </a:r>
            </a:p>
          </p:txBody>
        </p:sp>
        <p:sp>
          <p:nvSpPr>
            <p:cNvPr id="75" name="Rectangle 75"/>
            <p:cNvSpPr>
              <a:spLocks noChangeArrowheads="1"/>
            </p:cNvSpPr>
            <p:nvPr/>
          </p:nvSpPr>
          <p:spPr bwMode="auto">
            <a:xfrm>
              <a:off x="3807773" y="5480052"/>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⑤</a:t>
              </a:r>
            </a:p>
          </p:txBody>
        </p:sp>
        <p:sp>
          <p:nvSpPr>
            <p:cNvPr id="76" name="Rectangle 76"/>
            <p:cNvSpPr>
              <a:spLocks noChangeArrowheads="1"/>
            </p:cNvSpPr>
            <p:nvPr/>
          </p:nvSpPr>
          <p:spPr bwMode="auto">
            <a:xfrm>
              <a:off x="4546073" y="5480052"/>
              <a:ext cx="425930"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⑥</a:t>
              </a:r>
            </a:p>
          </p:txBody>
        </p:sp>
        <p:pic>
          <p:nvPicPr>
            <p:cNvPr id="77" name="Picture 7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7750" y="5799138"/>
              <a:ext cx="618158"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7988" y="5799138"/>
              <a:ext cx="62009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4973" y="5797553"/>
              <a:ext cx="62009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84"/>
            <p:cNvSpPr>
              <a:spLocks noChangeArrowheads="1"/>
            </p:cNvSpPr>
            <p:nvPr/>
          </p:nvSpPr>
          <p:spPr bwMode="auto">
            <a:xfrm>
              <a:off x="4790237" y="4437065"/>
              <a:ext cx="812282"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接口 </a:t>
              </a:r>
              <a:r>
                <a:rPr lang="en-US" altLang="zh-CN" sz="1400">
                  <a:solidFill>
                    <a:srgbClr val="333399"/>
                  </a:solidFill>
                  <a:latin typeface="Arial" pitchFamily="34" charset="0"/>
                  <a:ea typeface="黑体" pitchFamily="49" charset="-122"/>
                </a:rPr>
                <a:t>1</a:t>
              </a:r>
            </a:p>
          </p:txBody>
        </p:sp>
        <p:sp>
          <p:nvSpPr>
            <p:cNvPr id="81" name="Rectangle 85"/>
            <p:cNvSpPr>
              <a:spLocks noChangeArrowheads="1"/>
            </p:cNvSpPr>
            <p:nvPr/>
          </p:nvSpPr>
          <p:spPr bwMode="auto">
            <a:xfrm>
              <a:off x="8700711" y="4437065"/>
              <a:ext cx="812282"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400">
                  <a:solidFill>
                    <a:srgbClr val="333399"/>
                  </a:solidFill>
                  <a:latin typeface="Arial" pitchFamily="34" charset="0"/>
                  <a:ea typeface="黑体" pitchFamily="49" charset="-122"/>
                </a:rPr>
                <a:t>接口 </a:t>
              </a:r>
              <a:r>
                <a:rPr lang="en-US" altLang="zh-CN" sz="1400">
                  <a:solidFill>
                    <a:srgbClr val="333399"/>
                  </a:solidFill>
                  <a:latin typeface="Arial" pitchFamily="34" charset="0"/>
                  <a:ea typeface="黑体" pitchFamily="49" charset="-122"/>
                </a:rPr>
                <a:t>2</a:t>
              </a:r>
            </a:p>
          </p:txBody>
        </p:sp>
        <p:sp>
          <p:nvSpPr>
            <p:cNvPr id="82" name="Rectangle 86"/>
            <p:cNvSpPr>
              <a:spLocks noChangeArrowheads="1"/>
            </p:cNvSpPr>
            <p:nvPr/>
          </p:nvSpPr>
          <p:spPr bwMode="auto">
            <a:xfrm>
              <a:off x="2152895" y="4941891"/>
              <a:ext cx="331698"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1</a:t>
              </a:r>
            </a:p>
          </p:txBody>
        </p:sp>
        <p:sp>
          <p:nvSpPr>
            <p:cNvPr id="83" name="Rectangle 87"/>
            <p:cNvSpPr>
              <a:spLocks noChangeArrowheads="1"/>
            </p:cNvSpPr>
            <p:nvPr/>
          </p:nvSpPr>
          <p:spPr bwMode="auto">
            <a:xfrm>
              <a:off x="2943516" y="4937127"/>
              <a:ext cx="331698" cy="4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400">
                  <a:solidFill>
                    <a:srgbClr val="333399"/>
                  </a:solidFill>
                  <a:latin typeface="Arial" pitchFamily="34" charset="0"/>
                  <a:ea typeface="黑体" pitchFamily="49" charset="-122"/>
                </a:rPr>
                <a:t>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77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idx="1"/>
          </p:nvPr>
        </p:nvSpPr>
        <p:spPr>
          <a:xfrm>
            <a:off x="746054" y="1916115"/>
            <a:ext cx="10109489" cy="4321175"/>
          </a:xfrm>
        </p:spPr>
        <p:txBody>
          <a:bodyPr/>
          <a:lstStyle/>
          <a:p>
            <a:pPr eaLnBrk="1" hangingPunct="1"/>
            <a:r>
              <a:rPr lang="zh-CN" altLang="en-US" sz="2800" smtClean="0"/>
              <a:t>网桥</a:t>
            </a:r>
            <a:r>
              <a:rPr lang="zh-CN" altLang="en-US" sz="2800" smtClean="0"/>
              <a:t>每收到一个帧，就记下其源地址和进入网桥的接口，作为转发表中的一个项目。</a:t>
            </a:r>
          </a:p>
          <a:p>
            <a:pPr eaLnBrk="1" hangingPunct="1"/>
            <a:r>
              <a:rPr lang="zh-CN" altLang="en-US" sz="2800" smtClean="0"/>
              <a:t>在建立转发表时是把帧首部中的源地址写在“地址”这一栏的下面。</a:t>
            </a:r>
          </a:p>
          <a:p>
            <a:pPr eaLnBrk="1" hangingPunct="1"/>
            <a:r>
              <a:rPr lang="zh-CN" altLang="en-US" sz="2800" smtClean="0"/>
              <a:t>在转发帧时，则是根据收到的帧首部中的目的地址来转发的。这时就把在“地址”栏下面已经记下的源地址当作目的地址，而把记下的进入接口当作转发接口。</a:t>
            </a:r>
          </a:p>
        </p:txBody>
      </p:sp>
      <p:sp>
        <p:nvSpPr>
          <p:cNvPr id="185347" name="Rectangle 3"/>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85348" name="Rectangle 4"/>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85349" name="Rectangle 5"/>
          <p:cNvSpPr>
            <a:spLocks noGrp="1" noChangeArrowheads="1"/>
          </p:cNvSpPr>
          <p:nvPr>
            <p:ph type="title"/>
          </p:nvPr>
        </p:nvSpPr>
        <p:spPr>
          <a:xfrm>
            <a:off x="1121987" y="214314"/>
            <a:ext cx="9907957" cy="1462087"/>
          </a:xfrm>
        </p:spPr>
        <p:txBody>
          <a:bodyPr/>
          <a:lstStyle/>
          <a:p>
            <a:pPr algn="ctr" eaLnBrk="1" hangingPunct="1"/>
            <a:r>
              <a:rPr lang="zh-CN" altLang="en-US" smtClean="0"/>
              <a:t>网桥的自学习算法建立转发表</a:t>
            </a:r>
            <a:endParaRPr lang="zh-CN" altLang="en-US" smtClean="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6"/>
          <p:cNvSpPr>
            <a:spLocks noChangeArrowheads="1"/>
          </p:cNvSpPr>
          <p:nvPr/>
        </p:nvSpPr>
        <p:spPr bwMode="auto">
          <a:xfrm>
            <a:off x="2714855" y="3949703"/>
            <a:ext cx="1490794" cy="40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zh-CN" altLang="en-US" sz="1800">
                <a:solidFill>
                  <a:schemeClr val="folHlink"/>
                </a:solidFill>
                <a:latin typeface="Arial" pitchFamily="34" charset="0"/>
                <a:ea typeface="黑体" pitchFamily="49" charset="-122"/>
              </a:rPr>
              <a:t>地址      接口</a:t>
            </a:r>
            <a:endParaRPr lang="zh-CN" altLang="en-US" sz="1800" baseline="-25000">
              <a:solidFill>
                <a:schemeClr val="folHlink"/>
              </a:solidFill>
              <a:latin typeface="Arial" pitchFamily="34" charset="0"/>
              <a:ea typeface="黑体" pitchFamily="49" charset="-122"/>
            </a:endParaRPr>
          </a:p>
        </p:txBody>
      </p:sp>
      <p:sp>
        <p:nvSpPr>
          <p:cNvPr id="186371" name="Rectangle 4"/>
          <p:cNvSpPr>
            <a:spLocks noGrp="1" noChangeArrowheads="1"/>
          </p:cNvSpPr>
          <p:nvPr>
            <p:ph type="title"/>
          </p:nvPr>
        </p:nvSpPr>
        <p:spPr>
          <a:xfrm>
            <a:off x="1404905" y="214314"/>
            <a:ext cx="9097958" cy="1462087"/>
          </a:xfrm>
        </p:spPr>
        <p:txBody>
          <a:bodyPr/>
          <a:lstStyle/>
          <a:p>
            <a:pPr algn="ctr" eaLnBrk="1" hangingPunct="1"/>
            <a:r>
              <a:rPr lang="zh-CN" altLang="en-US" smtClean="0"/>
              <a:t>转发表的建立过程举例</a:t>
            </a:r>
          </a:p>
        </p:txBody>
      </p:sp>
      <p:sp>
        <p:nvSpPr>
          <p:cNvPr id="186372" name="Line 5"/>
          <p:cNvSpPr>
            <a:spLocks noChangeShapeType="1"/>
          </p:cNvSpPr>
          <p:nvPr/>
        </p:nvSpPr>
        <p:spPr bwMode="auto">
          <a:xfrm>
            <a:off x="6224205" y="2630491"/>
            <a:ext cx="0" cy="59213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73" name="Line 7"/>
          <p:cNvSpPr>
            <a:spLocks noChangeShapeType="1"/>
          </p:cNvSpPr>
          <p:nvPr/>
        </p:nvSpPr>
        <p:spPr bwMode="auto">
          <a:xfrm>
            <a:off x="10535806" y="2647950"/>
            <a:ext cx="0" cy="59055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74" name="Line 8"/>
          <p:cNvSpPr>
            <a:spLocks noChangeShapeType="1"/>
          </p:cNvSpPr>
          <p:nvPr/>
        </p:nvSpPr>
        <p:spPr bwMode="auto">
          <a:xfrm flipV="1">
            <a:off x="8388725" y="2655888"/>
            <a:ext cx="2470691" cy="476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75" name="Rectangle 9"/>
          <p:cNvSpPr>
            <a:spLocks noChangeArrowheads="1"/>
          </p:cNvSpPr>
          <p:nvPr/>
        </p:nvSpPr>
        <p:spPr bwMode="auto">
          <a:xfrm>
            <a:off x="10801283" y="2576516"/>
            <a:ext cx="141460" cy="123825"/>
          </a:xfrm>
          <a:prstGeom prst="rect">
            <a:avLst/>
          </a:prstGeom>
          <a:solidFill>
            <a:schemeClr val="folHlink"/>
          </a:solidFill>
          <a:ln w="12700">
            <a:solidFill>
              <a:schemeClr val="folHlink"/>
            </a:solidFill>
            <a:miter lim="800000"/>
            <a:headEnd/>
            <a:tailEnd/>
          </a:ln>
        </p:spPr>
        <p:txBody>
          <a:bodyPr wrap="none" anchor="ctr"/>
          <a:lstStyle/>
          <a:p>
            <a:endParaRPr lang="zh-CN" altLang="en-US"/>
          </a:p>
        </p:txBody>
      </p:sp>
      <p:sp>
        <p:nvSpPr>
          <p:cNvPr id="186376" name="Line 10"/>
          <p:cNvSpPr>
            <a:spLocks noChangeShapeType="1"/>
          </p:cNvSpPr>
          <p:nvPr/>
        </p:nvSpPr>
        <p:spPr bwMode="auto">
          <a:xfrm>
            <a:off x="9130901" y="2660650"/>
            <a:ext cx="0" cy="56515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6377" name="Picture 1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9849" y="3195638"/>
            <a:ext cx="684044"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8"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85" y="3192463"/>
            <a:ext cx="684044"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9" name="Line 13"/>
          <p:cNvSpPr>
            <a:spLocks noChangeShapeType="1"/>
          </p:cNvSpPr>
          <p:nvPr/>
        </p:nvSpPr>
        <p:spPr bwMode="auto">
          <a:xfrm>
            <a:off x="4090693" y="2643191"/>
            <a:ext cx="3063657" cy="158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0" name="Line 14"/>
          <p:cNvSpPr>
            <a:spLocks noChangeShapeType="1"/>
          </p:cNvSpPr>
          <p:nvPr/>
        </p:nvSpPr>
        <p:spPr bwMode="auto">
          <a:xfrm>
            <a:off x="4935571" y="2643191"/>
            <a:ext cx="0" cy="56673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6381"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6455" y="3178178"/>
            <a:ext cx="684044"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82"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650" y="3176588"/>
            <a:ext cx="684044"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83" name="Line 17"/>
          <p:cNvSpPr>
            <a:spLocks noChangeShapeType="1"/>
          </p:cNvSpPr>
          <p:nvPr/>
        </p:nvSpPr>
        <p:spPr bwMode="auto">
          <a:xfrm>
            <a:off x="2424185" y="2651125"/>
            <a:ext cx="0" cy="59055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4" name="Rectangle 18"/>
          <p:cNvSpPr>
            <a:spLocks noChangeArrowheads="1"/>
          </p:cNvSpPr>
          <p:nvPr/>
        </p:nvSpPr>
        <p:spPr bwMode="auto">
          <a:xfrm>
            <a:off x="213158" y="2598741"/>
            <a:ext cx="141460" cy="122237"/>
          </a:xfrm>
          <a:prstGeom prst="rect">
            <a:avLst/>
          </a:prstGeom>
          <a:solidFill>
            <a:schemeClr val="folHlink"/>
          </a:solidFill>
          <a:ln w="12700">
            <a:solidFill>
              <a:schemeClr val="folHlink"/>
            </a:solidFill>
            <a:miter lim="800000"/>
            <a:headEnd/>
            <a:tailEnd/>
          </a:ln>
        </p:spPr>
        <p:txBody>
          <a:bodyPr wrap="none" anchor="ctr"/>
          <a:lstStyle/>
          <a:p>
            <a:endParaRPr lang="zh-CN" altLang="en-US"/>
          </a:p>
        </p:txBody>
      </p:sp>
      <p:sp>
        <p:nvSpPr>
          <p:cNvPr id="186385" name="Line 19"/>
          <p:cNvSpPr>
            <a:spLocks noChangeShapeType="1"/>
          </p:cNvSpPr>
          <p:nvPr/>
        </p:nvSpPr>
        <p:spPr bwMode="auto">
          <a:xfrm flipV="1">
            <a:off x="306173" y="2660650"/>
            <a:ext cx="2443563" cy="1588"/>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6" name="Line 20"/>
          <p:cNvSpPr>
            <a:spLocks noChangeShapeType="1"/>
          </p:cNvSpPr>
          <p:nvPr/>
        </p:nvSpPr>
        <p:spPr bwMode="auto">
          <a:xfrm>
            <a:off x="784809" y="2662241"/>
            <a:ext cx="0" cy="568325"/>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6387"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693" y="3197225"/>
            <a:ext cx="68210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8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6003" y="3195638"/>
            <a:ext cx="68210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89" name="Rectangle 23"/>
          <p:cNvSpPr>
            <a:spLocks noChangeArrowheads="1"/>
          </p:cNvSpPr>
          <p:nvPr/>
        </p:nvSpPr>
        <p:spPr bwMode="auto">
          <a:xfrm>
            <a:off x="7446957" y="1989141"/>
            <a:ext cx="42159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B</a:t>
            </a:r>
            <a:r>
              <a:rPr lang="en-US" altLang="zh-CN" sz="1800" baseline="-25000">
                <a:solidFill>
                  <a:schemeClr val="folHlink"/>
                </a:solidFill>
                <a:latin typeface="Arial" pitchFamily="34" charset="0"/>
                <a:ea typeface="黑体" pitchFamily="49" charset="-122"/>
              </a:rPr>
              <a:t>2</a:t>
            </a:r>
          </a:p>
        </p:txBody>
      </p:sp>
      <p:pic>
        <p:nvPicPr>
          <p:cNvPr id="186390" name="Picture 2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856" y="2085975"/>
            <a:ext cx="1466912"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86391" name="Picture 2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633" y="2085975"/>
            <a:ext cx="1468851"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86392" name="Rectangle 26"/>
          <p:cNvSpPr>
            <a:spLocks noChangeArrowheads="1"/>
          </p:cNvSpPr>
          <p:nvPr/>
        </p:nvSpPr>
        <p:spPr bwMode="auto">
          <a:xfrm>
            <a:off x="3203181" y="1989141"/>
            <a:ext cx="42159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B</a:t>
            </a:r>
            <a:r>
              <a:rPr lang="en-US" altLang="zh-CN" sz="1800" baseline="-25000">
                <a:solidFill>
                  <a:schemeClr val="folHlink"/>
                </a:solidFill>
                <a:latin typeface="Arial" pitchFamily="34" charset="0"/>
                <a:ea typeface="黑体" pitchFamily="49" charset="-122"/>
              </a:rPr>
              <a:t>1</a:t>
            </a:r>
          </a:p>
        </p:txBody>
      </p:sp>
      <p:sp>
        <p:nvSpPr>
          <p:cNvPr id="186393" name="Rectangle 27"/>
          <p:cNvSpPr>
            <a:spLocks noChangeArrowheads="1"/>
          </p:cNvSpPr>
          <p:nvPr/>
        </p:nvSpPr>
        <p:spPr bwMode="auto">
          <a:xfrm>
            <a:off x="141460" y="3125791"/>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A</a:t>
            </a:r>
            <a:endParaRPr lang="en-US" altLang="zh-CN" sz="1800" baseline="-25000">
              <a:solidFill>
                <a:schemeClr val="folHlink"/>
              </a:solidFill>
              <a:latin typeface="Arial" pitchFamily="34" charset="0"/>
              <a:ea typeface="黑体" pitchFamily="49" charset="-122"/>
            </a:endParaRPr>
          </a:p>
        </p:txBody>
      </p:sp>
      <p:sp>
        <p:nvSpPr>
          <p:cNvPr id="186394" name="Rectangle 28"/>
          <p:cNvSpPr>
            <a:spLocks noChangeArrowheads="1"/>
          </p:cNvSpPr>
          <p:nvPr/>
        </p:nvSpPr>
        <p:spPr bwMode="auto">
          <a:xfrm>
            <a:off x="1780837" y="3125791"/>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B</a:t>
            </a:r>
            <a:endParaRPr lang="en-US" altLang="zh-CN" sz="1800" baseline="-25000">
              <a:solidFill>
                <a:schemeClr val="folHlink"/>
              </a:solidFill>
              <a:latin typeface="Arial" pitchFamily="34" charset="0"/>
              <a:ea typeface="黑体" pitchFamily="49" charset="-122"/>
            </a:endParaRPr>
          </a:p>
        </p:txBody>
      </p:sp>
      <p:sp>
        <p:nvSpPr>
          <p:cNvPr id="186395" name="Rectangle 29"/>
          <p:cNvSpPr>
            <a:spLocks noChangeArrowheads="1"/>
          </p:cNvSpPr>
          <p:nvPr/>
        </p:nvSpPr>
        <p:spPr bwMode="auto">
          <a:xfrm>
            <a:off x="4253466" y="3125791"/>
            <a:ext cx="34945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C</a:t>
            </a:r>
            <a:endParaRPr lang="en-US" altLang="zh-CN" sz="1800" baseline="-25000">
              <a:solidFill>
                <a:schemeClr val="folHlink"/>
              </a:solidFill>
              <a:latin typeface="Arial" pitchFamily="34" charset="0"/>
              <a:ea typeface="黑体" pitchFamily="49" charset="-122"/>
            </a:endParaRPr>
          </a:p>
        </p:txBody>
      </p:sp>
      <p:sp>
        <p:nvSpPr>
          <p:cNvPr id="186396" name="Rectangle 30"/>
          <p:cNvSpPr>
            <a:spLocks noChangeArrowheads="1"/>
          </p:cNvSpPr>
          <p:nvPr/>
        </p:nvSpPr>
        <p:spPr bwMode="auto">
          <a:xfrm>
            <a:off x="5594422" y="3125791"/>
            <a:ext cx="34945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D</a:t>
            </a:r>
            <a:endParaRPr lang="en-US" altLang="zh-CN" sz="1800" baseline="-25000">
              <a:solidFill>
                <a:schemeClr val="folHlink"/>
              </a:solidFill>
              <a:latin typeface="Arial" pitchFamily="34" charset="0"/>
              <a:ea typeface="黑体" pitchFamily="49" charset="-122"/>
            </a:endParaRPr>
          </a:p>
        </p:txBody>
      </p:sp>
      <p:sp>
        <p:nvSpPr>
          <p:cNvPr id="186397" name="Rectangle 31"/>
          <p:cNvSpPr>
            <a:spLocks noChangeArrowheads="1"/>
          </p:cNvSpPr>
          <p:nvPr/>
        </p:nvSpPr>
        <p:spPr bwMode="auto">
          <a:xfrm>
            <a:off x="8528248" y="3125791"/>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E</a:t>
            </a:r>
            <a:endParaRPr lang="en-US" altLang="zh-CN" sz="1800" baseline="-25000">
              <a:solidFill>
                <a:schemeClr val="folHlink"/>
              </a:solidFill>
              <a:latin typeface="Arial" pitchFamily="34" charset="0"/>
              <a:ea typeface="黑体" pitchFamily="49" charset="-122"/>
            </a:endParaRPr>
          </a:p>
        </p:txBody>
      </p:sp>
      <p:sp>
        <p:nvSpPr>
          <p:cNvPr id="186398" name="Rectangle 32"/>
          <p:cNvSpPr>
            <a:spLocks noChangeArrowheads="1"/>
          </p:cNvSpPr>
          <p:nvPr/>
        </p:nvSpPr>
        <p:spPr bwMode="auto">
          <a:xfrm>
            <a:off x="9892457" y="3125791"/>
            <a:ext cx="3238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F</a:t>
            </a:r>
            <a:endParaRPr lang="en-US" altLang="zh-CN" sz="1800" baseline="-25000">
              <a:solidFill>
                <a:schemeClr val="folHlink"/>
              </a:solidFill>
              <a:latin typeface="Arial" pitchFamily="34" charset="0"/>
              <a:ea typeface="黑体" pitchFamily="49" charset="-122"/>
            </a:endParaRPr>
          </a:p>
        </p:txBody>
      </p:sp>
      <p:sp>
        <p:nvSpPr>
          <p:cNvPr id="186399" name="Rectangle 33"/>
          <p:cNvSpPr>
            <a:spLocks noChangeArrowheads="1"/>
          </p:cNvSpPr>
          <p:nvPr/>
        </p:nvSpPr>
        <p:spPr bwMode="auto">
          <a:xfrm>
            <a:off x="2344735" y="221456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1</a:t>
            </a:r>
            <a:endParaRPr lang="en-US" altLang="zh-CN" sz="1800" baseline="-25000">
              <a:solidFill>
                <a:schemeClr val="folHlink"/>
              </a:solidFill>
              <a:latin typeface="Arial" pitchFamily="34" charset="0"/>
              <a:ea typeface="黑体" pitchFamily="49" charset="-122"/>
            </a:endParaRPr>
          </a:p>
        </p:txBody>
      </p:sp>
      <p:sp>
        <p:nvSpPr>
          <p:cNvPr id="186400" name="Rectangle 34"/>
          <p:cNvSpPr>
            <a:spLocks noChangeArrowheads="1"/>
          </p:cNvSpPr>
          <p:nvPr/>
        </p:nvSpPr>
        <p:spPr bwMode="auto">
          <a:xfrm>
            <a:off x="4127509" y="221456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2</a:t>
            </a:r>
            <a:endParaRPr lang="en-US" altLang="zh-CN" sz="1800" baseline="-25000">
              <a:solidFill>
                <a:schemeClr val="folHlink"/>
              </a:solidFill>
              <a:latin typeface="Arial" pitchFamily="34" charset="0"/>
              <a:ea typeface="黑体" pitchFamily="49" charset="-122"/>
            </a:endParaRPr>
          </a:p>
        </p:txBody>
      </p:sp>
      <p:sp>
        <p:nvSpPr>
          <p:cNvPr id="186401" name="Rectangle 35"/>
          <p:cNvSpPr>
            <a:spLocks noChangeArrowheads="1"/>
          </p:cNvSpPr>
          <p:nvPr/>
        </p:nvSpPr>
        <p:spPr bwMode="auto">
          <a:xfrm>
            <a:off x="6588513" y="221456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1</a:t>
            </a:r>
            <a:endParaRPr lang="en-US" altLang="zh-CN" sz="1800" baseline="-25000">
              <a:solidFill>
                <a:schemeClr val="folHlink"/>
              </a:solidFill>
              <a:latin typeface="Arial" pitchFamily="34" charset="0"/>
              <a:ea typeface="黑体" pitchFamily="49" charset="-122"/>
            </a:endParaRPr>
          </a:p>
        </p:txBody>
      </p:sp>
      <p:sp>
        <p:nvSpPr>
          <p:cNvPr id="186402" name="Rectangle 36"/>
          <p:cNvSpPr>
            <a:spLocks noChangeArrowheads="1"/>
          </p:cNvSpPr>
          <p:nvPr/>
        </p:nvSpPr>
        <p:spPr bwMode="auto">
          <a:xfrm>
            <a:off x="8431358" y="221456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2</a:t>
            </a:r>
            <a:endParaRPr lang="en-US" altLang="zh-CN" sz="1800" baseline="-25000">
              <a:solidFill>
                <a:schemeClr val="folHlink"/>
              </a:solidFill>
              <a:latin typeface="Arial" pitchFamily="34" charset="0"/>
              <a:ea typeface="黑体" pitchFamily="49" charset="-122"/>
            </a:endParaRPr>
          </a:p>
        </p:txBody>
      </p:sp>
      <p:sp>
        <p:nvSpPr>
          <p:cNvPr id="186403" name="Line 38"/>
          <p:cNvSpPr>
            <a:spLocks noChangeShapeType="1"/>
          </p:cNvSpPr>
          <p:nvPr/>
        </p:nvSpPr>
        <p:spPr bwMode="auto">
          <a:xfrm>
            <a:off x="2555957" y="4359275"/>
            <a:ext cx="2096697"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404" name="Line 39"/>
          <p:cNvSpPr>
            <a:spLocks noChangeShapeType="1"/>
          </p:cNvSpPr>
          <p:nvPr/>
        </p:nvSpPr>
        <p:spPr bwMode="auto">
          <a:xfrm>
            <a:off x="2555957" y="4737100"/>
            <a:ext cx="2096697"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405" name="Line 40"/>
          <p:cNvSpPr>
            <a:spLocks noChangeShapeType="1"/>
          </p:cNvSpPr>
          <p:nvPr/>
        </p:nvSpPr>
        <p:spPr bwMode="auto">
          <a:xfrm>
            <a:off x="2555957" y="5116516"/>
            <a:ext cx="2096697" cy="1587"/>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406" name="Line 41"/>
          <p:cNvSpPr>
            <a:spLocks noChangeShapeType="1"/>
          </p:cNvSpPr>
          <p:nvPr/>
        </p:nvSpPr>
        <p:spPr bwMode="auto">
          <a:xfrm>
            <a:off x="3602366" y="3981453"/>
            <a:ext cx="0" cy="1895475"/>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407" name="Rectangle 43"/>
          <p:cNvSpPr>
            <a:spLocks noChangeArrowheads="1"/>
          </p:cNvSpPr>
          <p:nvPr/>
        </p:nvSpPr>
        <p:spPr bwMode="auto">
          <a:xfrm>
            <a:off x="6871430" y="3965576"/>
            <a:ext cx="1490794" cy="40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zh-CN" altLang="en-US" sz="1800">
                <a:solidFill>
                  <a:schemeClr val="folHlink"/>
                </a:solidFill>
                <a:latin typeface="Arial" pitchFamily="34" charset="0"/>
                <a:ea typeface="黑体" pitchFamily="49" charset="-122"/>
              </a:rPr>
              <a:t>地址      接口</a:t>
            </a:r>
            <a:endParaRPr lang="zh-CN" altLang="en-US" sz="1800" baseline="-25000">
              <a:solidFill>
                <a:schemeClr val="folHlink"/>
              </a:solidFill>
              <a:latin typeface="Arial" pitchFamily="34" charset="0"/>
              <a:ea typeface="黑体" pitchFamily="49" charset="-122"/>
            </a:endParaRPr>
          </a:p>
        </p:txBody>
      </p:sp>
      <p:sp>
        <p:nvSpPr>
          <p:cNvPr id="186408" name="Line 45"/>
          <p:cNvSpPr>
            <a:spLocks noChangeShapeType="1"/>
          </p:cNvSpPr>
          <p:nvPr/>
        </p:nvSpPr>
        <p:spPr bwMode="auto">
          <a:xfrm>
            <a:off x="6749350" y="4359275"/>
            <a:ext cx="2096697"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409" name="Line 46"/>
          <p:cNvSpPr>
            <a:spLocks noChangeShapeType="1"/>
          </p:cNvSpPr>
          <p:nvPr/>
        </p:nvSpPr>
        <p:spPr bwMode="auto">
          <a:xfrm>
            <a:off x="6749350" y="4737100"/>
            <a:ext cx="2096697"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410" name="Line 47"/>
          <p:cNvSpPr>
            <a:spLocks noChangeShapeType="1"/>
          </p:cNvSpPr>
          <p:nvPr/>
        </p:nvSpPr>
        <p:spPr bwMode="auto">
          <a:xfrm>
            <a:off x="6749350" y="5116516"/>
            <a:ext cx="2096697" cy="1587"/>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411" name="Line 48"/>
          <p:cNvSpPr>
            <a:spLocks noChangeShapeType="1"/>
          </p:cNvSpPr>
          <p:nvPr/>
        </p:nvSpPr>
        <p:spPr bwMode="auto">
          <a:xfrm>
            <a:off x="7795761" y="3981453"/>
            <a:ext cx="1937" cy="1514475"/>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412" name="Freeform 50"/>
          <p:cNvSpPr>
            <a:spLocks noChangeArrowheads="1"/>
          </p:cNvSpPr>
          <p:nvPr/>
        </p:nvSpPr>
        <p:spPr bwMode="auto">
          <a:xfrm>
            <a:off x="2555957" y="2654300"/>
            <a:ext cx="2096697" cy="1327150"/>
          </a:xfrm>
          <a:custGeom>
            <a:avLst/>
            <a:gdLst>
              <a:gd name="T0" fmla="*/ 0 w 907"/>
              <a:gd name="T1" fmla="*/ 2147483647 h 635"/>
              <a:gd name="T2" fmla="*/ 1136911470 w 907"/>
              <a:gd name="T3" fmla="*/ 0 h 635"/>
              <a:gd name="T4" fmla="*/ 1624672462 w 907"/>
              <a:gd name="T5" fmla="*/ 0 h 635"/>
              <a:gd name="T6" fmla="*/ 2147483647 w 907"/>
              <a:gd name="T7" fmla="*/ 2147483647 h 635"/>
              <a:gd name="T8" fmla="*/ 0 w 907"/>
              <a:gd name="T9" fmla="*/ 2147483647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767647"/>
              </a:gs>
              <a:gs pos="100000">
                <a:srgbClr val="FFFF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413" name="Freeform 51"/>
          <p:cNvSpPr>
            <a:spLocks noChangeArrowheads="1"/>
          </p:cNvSpPr>
          <p:nvPr/>
        </p:nvSpPr>
        <p:spPr bwMode="auto">
          <a:xfrm>
            <a:off x="6749350" y="2654300"/>
            <a:ext cx="2096697" cy="1327150"/>
          </a:xfrm>
          <a:custGeom>
            <a:avLst/>
            <a:gdLst>
              <a:gd name="T0" fmla="*/ 0 w 907"/>
              <a:gd name="T1" fmla="*/ 2147483647 h 635"/>
              <a:gd name="T2" fmla="*/ 1136911470 w 907"/>
              <a:gd name="T3" fmla="*/ 0 h 635"/>
              <a:gd name="T4" fmla="*/ 1624672462 w 907"/>
              <a:gd name="T5" fmla="*/ 0 h 635"/>
              <a:gd name="T6" fmla="*/ 2147483647 w 907"/>
              <a:gd name="T7" fmla="*/ 2147483647 h 635"/>
              <a:gd name="T8" fmla="*/ 0 w 907"/>
              <a:gd name="T9" fmla="*/ 2147483647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767647"/>
              </a:gs>
              <a:gs pos="100000">
                <a:srgbClr val="FFFF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 name="Group 72"/>
          <p:cNvGrpSpPr>
            <a:grpSpLocks/>
          </p:cNvGrpSpPr>
          <p:nvPr/>
        </p:nvGrpSpPr>
        <p:grpSpPr bwMode="auto">
          <a:xfrm>
            <a:off x="2741985" y="4921251"/>
            <a:ext cx="5718440" cy="890588"/>
            <a:chOff x="1415" y="3100"/>
            <a:chExt cx="2951" cy="561"/>
          </a:xfrm>
        </p:grpSpPr>
        <p:sp>
          <p:nvSpPr>
            <p:cNvPr id="186433" name="Rectangle 52"/>
            <p:cNvSpPr>
              <a:spLocks noChangeArrowheads="1"/>
            </p:cNvSpPr>
            <p:nvPr/>
          </p:nvSpPr>
          <p:spPr bwMode="auto">
            <a:xfrm>
              <a:off x="1415" y="3337"/>
              <a:ext cx="25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en-US" altLang="zh-CN" sz="2400">
                  <a:solidFill>
                    <a:schemeClr val="folHlink"/>
                  </a:solidFill>
                  <a:latin typeface="Arial" pitchFamily="34" charset="0"/>
                  <a:ea typeface="黑体" pitchFamily="49" charset="-122"/>
                </a:rPr>
                <a:t>…</a:t>
              </a:r>
              <a:endParaRPr lang="en-US" altLang="zh-CN" sz="2400" baseline="-25000">
                <a:solidFill>
                  <a:schemeClr val="folHlink"/>
                </a:solidFill>
                <a:latin typeface="Arial" pitchFamily="34" charset="0"/>
                <a:ea typeface="黑体" pitchFamily="49" charset="-122"/>
              </a:endParaRPr>
            </a:p>
          </p:txBody>
        </p:sp>
        <p:sp>
          <p:nvSpPr>
            <p:cNvPr id="186434" name="Rectangle 53"/>
            <p:cNvSpPr>
              <a:spLocks noChangeArrowheads="1"/>
            </p:cNvSpPr>
            <p:nvPr/>
          </p:nvSpPr>
          <p:spPr bwMode="auto">
            <a:xfrm>
              <a:off x="1927" y="3337"/>
              <a:ext cx="25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en-US" altLang="zh-CN" sz="2400">
                  <a:solidFill>
                    <a:schemeClr val="folHlink"/>
                  </a:solidFill>
                  <a:latin typeface="Arial" pitchFamily="34" charset="0"/>
                  <a:ea typeface="黑体" pitchFamily="49" charset="-122"/>
                </a:rPr>
                <a:t>…</a:t>
              </a:r>
              <a:endParaRPr lang="en-US" altLang="zh-CN" sz="2400" baseline="-25000">
                <a:solidFill>
                  <a:schemeClr val="folHlink"/>
                </a:solidFill>
                <a:latin typeface="Arial" pitchFamily="34" charset="0"/>
                <a:ea typeface="黑体" pitchFamily="49" charset="-122"/>
              </a:endParaRPr>
            </a:p>
          </p:txBody>
        </p:sp>
        <p:sp>
          <p:nvSpPr>
            <p:cNvPr id="186435" name="Rectangle 54"/>
            <p:cNvSpPr>
              <a:spLocks noChangeArrowheads="1"/>
            </p:cNvSpPr>
            <p:nvPr/>
          </p:nvSpPr>
          <p:spPr bwMode="auto">
            <a:xfrm>
              <a:off x="4113" y="3100"/>
              <a:ext cx="25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en-US" altLang="zh-CN" sz="2400">
                  <a:solidFill>
                    <a:schemeClr val="folHlink"/>
                  </a:solidFill>
                  <a:latin typeface="Arial" pitchFamily="34" charset="0"/>
                  <a:ea typeface="黑体" pitchFamily="49" charset="-122"/>
                </a:rPr>
                <a:t>…</a:t>
              </a:r>
              <a:endParaRPr lang="en-US" altLang="zh-CN" sz="2400" baseline="-25000">
                <a:solidFill>
                  <a:schemeClr val="folHlink"/>
                </a:solidFill>
                <a:latin typeface="Arial" pitchFamily="34" charset="0"/>
                <a:ea typeface="黑体" pitchFamily="49" charset="-122"/>
              </a:endParaRPr>
            </a:p>
          </p:txBody>
        </p:sp>
        <p:sp>
          <p:nvSpPr>
            <p:cNvPr id="186436" name="Rectangle 55"/>
            <p:cNvSpPr>
              <a:spLocks noChangeArrowheads="1"/>
            </p:cNvSpPr>
            <p:nvPr/>
          </p:nvSpPr>
          <p:spPr bwMode="auto">
            <a:xfrm>
              <a:off x="3588" y="3100"/>
              <a:ext cx="25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en-US" altLang="zh-CN" sz="2400">
                  <a:solidFill>
                    <a:schemeClr val="folHlink"/>
                  </a:solidFill>
                  <a:latin typeface="Arial" pitchFamily="34" charset="0"/>
                  <a:ea typeface="黑体" pitchFamily="49" charset="-122"/>
                </a:rPr>
                <a:t>…</a:t>
              </a:r>
              <a:endParaRPr lang="en-US" altLang="zh-CN" sz="2400" baseline="-25000">
                <a:solidFill>
                  <a:schemeClr val="folHlink"/>
                </a:solidFill>
                <a:latin typeface="Arial" pitchFamily="34" charset="0"/>
                <a:ea typeface="黑体" pitchFamily="49" charset="-122"/>
              </a:endParaRPr>
            </a:p>
          </p:txBody>
        </p:sp>
      </p:grpSp>
      <p:sp>
        <p:nvSpPr>
          <p:cNvPr id="186415" name="Line 56"/>
          <p:cNvSpPr>
            <a:spLocks noChangeShapeType="1"/>
          </p:cNvSpPr>
          <p:nvPr/>
        </p:nvSpPr>
        <p:spPr bwMode="auto">
          <a:xfrm>
            <a:off x="2555957" y="5494341"/>
            <a:ext cx="2096697" cy="1587"/>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69"/>
          <p:cNvGrpSpPr>
            <a:grpSpLocks/>
          </p:cNvGrpSpPr>
          <p:nvPr/>
        </p:nvGrpSpPr>
        <p:grpSpPr bwMode="auto">
          <a:xfrm>
            <a:off x="1449473" y="5111751"/>
            <a:ext cx="2598588" cy="407988"/>
            <a:chOff x="748" y="3220"/>
            <a:chExt cx="1341" cy="257"/>
          </a:xfrm>
        </p:grpSpPr>
        <p:sp>
          <p:nvSpPr>
            <p:cNvPr id="186431" name="Rectangle 57"/>
            <p:cNvSpPr>
              <a:spLocks noChangeArrowheads="1"/>
            </p:cNvSpPr>
            <p:nvPr/>
          </p:nvSpPr>
          <p:spPr bwMode="auto">
            <a:xfrm>
              <a:off x="1485" y="3233"/>
              <a:ext cx="6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B           1</a:t>
              </a:r>
              <a:endParaRPr lang="en-US" altLang="zh-CN" sz="1800" baseline="-25000">
                <a:solidFill>
                  <a:schemeClr val="folHlink"/>
                </a:solidFill>
                <a:latin typeface="Arial" pitchFamily="34" charset="0"/>
                <a:ea typeface="黑体" pitchFamily="49" charset="-122"/>
              </a:endParaRPr>
            </a:p>
          </p:txBody>
        </p:sp>
        <p:sp>
          <p:nvSpPr>
            <p:cNvPr id="186432" name="Rectangle 61"/>
            <p:cNvSpPr>
              <a:spLocks noChangeArrowheads="1"/>
            </p:cNvSpPr>
            <p:nvPr/>
          </p:nvSpPr>
          <p:spPr bwMode="auto">
            <a:xfrm>
              <a:off x="748" y="3220"/>
              <a:ext cx="43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en-US" altLang="zh-CN" sz="1800">
                  <a:solidFill>
                    <a:schemeClr val="folHlink"/>
                  </a:solidFill>
                  <a:latin typeface="Arial" pitchFamily="34" charset="0"/>
                  <a:ea typeface="黑体" pitchFamily="49" charset="-122"/>
                </a:rPr>
                <a:t>B → A</a:t>
              </a:r>
              <a:endParaRPr lang="en-US" altLang="zh-CN" sz="1800" baseline="-25000">
                <a:solidFill>
                  <a:schemeClr val="folHlink"/>
                </a:solidFill>
                <a:latin typeface="Arial" pitchFamily="34" charset="0"/>
                <a:ea typeface="黑体" pitchFamily="49" charset="-122"/>
              </a:endParaRPr>
            </a:p>
          </p:txBody>
        </p:sp>
      </p:grpSp>
      <p:grpSp>
        <p:nvGrpSpPr>
          <p:cNvPr id="4" name="Group 67"/>
          <p:cNvGrpSpPr>
            <a:grpSpLocks/>
          </p:cNvGrpSpPr>
          <p:nvPr/>
        </p:nvGrpSpPr>
        <p:grpSpPr bwMode="auto">
          <a:xfrm>
            <a:off x="1437847" y="4341815"/>
            <a:ext cx="2596649" cy="407987"/>
            <a:chOff x="742" y="2735"/>
            <a:chExt cx="1340" cy="257"/>
          </a:xfrm>
        </p:grpSpPr>
        <p:sp>
          <p:nvSpPr>
            <p:cNvPr id="186429" name="Rectangle 42"/>
            <p:cNvSpPr>
              <a:spLocks noChangeArrowheads="1"/>
            </p:cNvSpPr>
            <p:nvPr/>
          </p:nvSpPr>
          <p:spPr bwMode="auto">
            <a:xfrm>
              <a:off x="742" y="2735"/>
              <a:ext cx="43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en-US" altLang="zh-CN" sz="1800">
                  <a:solidFill>
                    <a:schemeClr val="folHlink"/>
                  </a:solidFill>
                  <a:latin typeface="Arial" pitchFamily="34" charset="0"/>
                  <a:ea typeface="黑体" pitchFamily="49" charset="-122"/>
                </a:rPr>
                <a:t>A → B</a:t>
              </a:r>
              <a:endParaRPr lang="en-US" altLang="zh-CN" sz="1800" baseline="-25000">
                <a:solidFill>
                  <a:schemeClr val="folHlink"/>
                </a:solidFill>
                <a:latin typeface="Arial" pitchFamily="34" charset="0"/>
                <a:ea typeface="黑体" pitchFamily="49" charset="-122"/>
              </a:endParaRPr>
            </a:p>
          </p:txBody>
        </p:sp>
        <p:sp>
          <p:nvSpPr>
            <p:cNvPr id="186430" name="Rectangle 63"/>
            <p:cNvSpPr>
              <a:spLocks noChangeArrowheads="1"/>
            </p:cNvSpPr>
            <p:nvPr/>
          </p:nvSpPr>
          <p:spPr bwMode="auto">
            <a:xfrm>
              <a:off x="1485" y="2748"/>
              <a:ext cx="5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A           1</a:t>
              </a:r>
              <a:endParaRPr lang="en-US" altLang="zh-CN" sz="1800" baseline="-25000">
                <a:solidFill>
                  <a:schemeClr val="folHlink"/>
                </a:solidFill>
                <a:latin typeface="Arial" pitchFamily="34" charset="0"/>
                <a:ea typeface="黑体" pitchFamily="49" charset="-122"/>
              </a:endParaRPr>
            </a:p>
          </p:txBody>
        </p:sp>
      </p:grpSp>
      <p:grpSp>
        <p:nvGrpSpPr>
          <p:cNvPr id="5" name="Group 68"/>
          <p:cNvGrpSpPr>
            <a:grpSpLocks/>
          </p:cNvGrpSpPr>
          <p:nvPr/>
        </p:nvGrpSpPr>
        <p:grpSpPr bwMode="auto">
          <a:xfrm>
            <a:off x="1449474" y="4724401"/>
            <a:ext cx="2592774" cy="407988"/>
            <a:chOff x="748" y="2976"/>
            <a:chExt cx="1338" cy="257"/>
          </a:xfrm>
        </p:grpSpPr>
        <p:sp>
          <p:nvSpPr>
            <p:cNvPr id="186427" name="Rectangle 60"/>
            <p:cNvSpPr>
              <a:spLocks noChangeArrowheads="1"/>
            </p:cNvSpPr>
            <p:nvPr/>
          </p:nvSpPr>
          <p:spPr bwMode="auto">
            <a:xfrm>
              <a:off x="748" y="2976"/>
              <a:ext cx="43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en-US" altLang="zh-CN" sz="1800">
                  <a:solidFill>
                    <a:schemeClr val="folHlink"/>
                  </a:solidFill>
                  <a:latin typeface="Arial" pitchFamily="34" charset="0"/>
                  <a:ea typeface="黑体" pitchFamily="49" charset="-122"/>
                </a:rPr>
                <a:t>F → C</a:t>
              </a:r>
              <a:endParaRPr lang="en-US" altLang="zh-CN" sz="1800" baseline="-25000">
                <a:solidFill>
                  <a:schemeClr val="folHlink"/>
                </a:solidFill>
                <a:latin typeface="Arial" pitchFamily="34" charset="0"/>
                <a:ea typeface="黑体" pitchFamily="49" charset="-122"/>
              </a:endParaRPr>
            </a:p>
          </p:txBody>
        </p:sp>
        <p:sp>
          <p:nvSpPr>
            <p:cNvPr id="186428" name="Rectangle 64"/>
            <p:cNvSpPr>
              <a:spLocks noChangeArrowheads="1"/>
            </p:cNvSpPr>
            <p:nvPr/>
          </p:nvSpPr>
          <p:spPr bwMode="auto">
            <a:xfrm>
              <a:off x="1489" y="2989"/>
              <a:ext cx="5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F           2</a:t>
              </a:r>
              <a:endParaRPr lang="en-US" altLang="zh-CN" sz="1800" baseline="-25000">
                <a:solidFill>
                  <a:schemeClr val="folHlink"/>
                </a:solidFill>
                <a:latin typeface="Arial" pitchFamily="34" charset="0"/>
                <a:ea typeface="黑体" pitchFamily="49" charset="-122"/>
              </a:endParaRPr>
            </a:p>
          </p:txBody>
        </p:sp>
      </p:grpSp>
      <p:grpSp>
        <p:nvGrpSpPr>
          <p:cNvPr id="6" name="Group 70"/>
          <p:cNvGrpSpPr>
            <a:grpSpLocks/>
          </p:cNvGrpSpPr>
          <p:nvPr/>
        </p:nvGrpSpPr>
        <p:grpSpPr bwMode="auto">
          <a:xfrm>
            <a:off x="5633178" y="4319590"/>
            <a:ext cx="2590835" cy="407987"/>
            <a:chOff x="2907" y="2721"/>
            <a:chExt cx="1337" cy="257"/>
          </a:xfrm>
        </p:grpSpPr>
        <p:sp>
          <p:nvSpPr>
            <p:cNvPr id="186425" name="Rectangle 49"/>
            <p:cNvSpPr>
              <a:spLocks noChangeArrowheads="1"/>
            </p:cNvSpPr>
            <p:nvPr/>
          </p:nvSpPr>
          <p:spPr bwMode="auto">
            <a:xfrm>
              <a:off x="2907" y="2721"/>
              <a:ext cx="43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en-US" altLang="zh-CN" sz="1800">
                  <a:solidFill>
                    <a:schemeClr val="folHlink"/>
                  </a:solidFill>
                  <a:latin typeface="Arial" pitchFamily="34" charset="0"/>
                  <a:ea typeface="黑体" pitchFamily="49" charset="-122"/>
                </a:rPr>
                <a:t>A → B</a:t>
              </a:r>
            </a:p>
          </p:txBody>
        </p:sp>
        <p:sp>
          <p:nvSpPr>
            <p:cNvPr id="186426" name="Rectangle 65"/>
            <p:cNvSpPr>
              <a:spLocks noChangeArrowheads="1"/>
            </p:cNvSpPr>
            <p:nvPr/>
          </p:nvSpPr>
          <p:spPr bwMode="auto">
            <a:xfrm>
              <a:off x="3647" y="2747"/>
              <a:ext cx="5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A           1</a:t>
              </a:r>
              <a:endParaRPr lang="en-US" altLang="zh-CN" sz="1800" baseline="-25000">
                <a:solidFill>
                  <a:schemeClr val="folHlink"/>
                </a:solidFill>
                <a:latin typeface="Arial" pitchFamily="34" charset="0"/>
                <a:ea typeface="黑体" pitchFamily="49" charset="-122"/>
              </a:endParaRPr>
            </a:p>
          </p:txBody>
        </p:sp>
      </p:grpSp>
      <p:grpSp>
        <p:nvGrpSpPr>
          <p:cNvPr id="7" name="Group 71"/>
          <p:cNvGrpSpPr>
            <a:grpSpLocks/>
          </p:cNvGrpSpPr>
          <p:nvPr/>
        </p:nvGrpSpPr>
        <p:grpSpPr bwMode="auto">
          <a:xfrm>
            <a:off x="5668061" y="4738690"/>
            <a:ext cx="2571457" cy="407987"/>
            <a:chOff x="2925" y="2985"/>
            <a:chExt cx="1327" cy="257"/>
          </a:xfrm>
        </p:grpSpPr>
        <p:sp>
          <p:nvSpPr>
            <p:cNvPr id="186423" name="Rectangle 62"/>
            <p:cNvSpPr>
              <a:spLocks noChangeArrowheads="1"/>
            </p:cNvSpPr>
            <p:nvPr/>
          </p:nvSpPr>
          <p:spPr bwMode="auto">
            <a:xfrm>
              <a:off x="2925" y="2985"/>
              <a:ext cx="43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115000"/>
                </a:lnSpc>
              </a:pPr>
              <a:r>
                <a:rPr lang="en-US" altLang="zh-CN" sz="1800">
                  <a:solidFill>
                    <a:schemeClr val="folHlink"/>
                  </a:solidFill>
                  <a:latin typeface="Arial" pitchFamily="34" charset="0"/>
                  <a:ea typeface="黑体" pitchFamily="49" charset="-122"/>
                </a:rPr>
                <a:t>F → C</a:t>
              </a:r>
              <a:endParaRPr lang="en-US" altLang="zh-CN" sz="1800" baseline="-25000">
                <a:solidFill>
                  <a:schemeClr val="folHlink"/>
                </a:solidFill>
                <a:latin typeface="Arial" pitchFamily="34" charset="0"/>
                <a:ea typeface="黑体" pitchFamily="49" charset="-122"/>
              </a:endParaRPr>
            </a:p>
          </p:txBody>
        </p:sp>
        <p:sp>
          <p:nvSpPr>
            <p:cNvPr id="186424" name="Rectangle 66"/>
            <p:cNvSpPr>
              <a:spLocks noChangeArrowheads="1"/>
            </p:cNvSpPr>
            <p:nvPr/>
          </p:nvSpPr>
          <p:spPr bwMode="auto">
            <a:xfrm>
              <a:off x="3655" y="2998"/>
              <a:ext cx="5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F           2</a:t>
              </a:r>
              <a:endParaRPr lang="en-US" altLang="zh-CN" sz="1800" baseline="-25000">
                <a:solidFill>
                  <a:schemeClr val="folHlink"/>
                </a:solidFill>
                <a:latin typeface="Arial" pitchFamily="34" charset="0"/>
                <a:ea typeface="黑体" pitchFamily="49" charset="-122"/>
              </a:endParaRPr>
            </a:p>
          </p:txBody>
        </p:sp>
      </p:grpSp>
      <p:sp>
        <p:nvSpPr>
          <p:cNvPr id="186421" name="Rectangle 37"/>
          <p:cNvSpPr>
            <a:spLocks noChangeArrowheads="1"/>
          </p:cNvSpPr>
          <p:nvPr/>
        </p:nvSpPr>
        <p:spPr bwMode="auto">
          <a:xfrm>
            <a:off x="2555957" y="3981453"/>
            <a:ext cx="2096697" cy="1895475"/>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6422" name="Rectangle 44"/>
          <p:cNvSpPr>
            <a:spLocks noChangeArrowheads="1"/>
          </p:cNvSpPr>
          <p:nvPr/>
        </p:nvSpPr>
        <p:spPr bwMode="auto">
          <a:xfrm>
            <a:off x="6749350" y="3981453"/>
            <a:ext cx="2096697" cy="1514475"/>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nodeType="afterGroup">
                            <p:stCondLst>
                              <p:cond delay="2000"/>
                            </p:stCondLst>
                            <p:childTnLst>
                              <p:par>
                                <p:cTn id="9" presetID="22" presetClass="entr" presetSubtype="8"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2000"/>
                                        <p:tgtEl>
                                          <p:spTgt spid="6"/>
                                        </p:tgtEl>
                                      </p:cBhvr>
                                    </p:animEffect>
                                  </p:childTnLst>
                                </p:cTn>
                              </p:par>
                            </p:childTnLst>
                          </p:cTn>
                        </p:par>
                        <p:par>
                          <p:cTn id="12" fill="hold" nodeType="afterGroup">
                            <p:stCondLst>
                              <p:cond delay="4500"/>
                            </p:stCondLst>
                            <p:childTnLst>
                              <p:par>
                                <p:cTn id="13" presetID="22" presetClass="entr" presetSubtype="8"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000"/>
                                        <p:tgtEl>
                                          <p:spTgt spid="5"/>
                                        </p:tgtEl>
                                      </p:cBhvr>
                                    </p:animEffect>
                                  </p:childTnLst>
                                </p:cTn>
                              </p:par>
                            </p:childTnLst>
                          </p:cTn>
                        </p:par>
                        <p:par>
                          <p:cTn id="16" fill="hold" nodeType="afterGroup">
                            <p:stCondLst>
                              <p:cond delay="7000"/>
                            </p:stCondLst>
                            <p:childTnLst>
                              <p:par>
                                <p:cTn id="17" presetID="22" presetClass="entr" presetSubtype="8" fill="hold"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000"/>
                                        <p:tgtEl>
                                          <p:spTgt spid="7"/>
                                        </p:tgtEl>
                                      </p:cBhvr>
                                    </p:animEffect>
                                  </p:childTnLst>
                                </p:cTn>
                              </p:par>
                            </p:childTnLst>
                          </p:cTn>
                        </p:par>
                        <p:par>
                          <p:cTn id="20" fill="hold" nodeType="afterGroup">
                            <p:stCondLst>
                              <p:cond delay="9500"/>
                            </p:stCondLst>
                            <p:childTnLst>
                              <p:par>
                                <p:cTn id="21" presetID="22" presetClass="entr" presetSubtype="8" fill="hold" nodeType="after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2000"/>
                                        <p:tgtEl>
                                          <p:spTgt spid="3"/>
                                        </p:tgtEl>
                                      </p:cBhvr>
                                    </p:animEffect>
                                  </p:childTnLst>
                                </p:cTn>
                              </p:par>
                            </p:childTnLst>
                          </p:cTn>
                        </p:par>
                        <p:par>
                          <p:cTn id="24" fill="hold" nodeType="afterGroup">
                            <p:stCondLst>
                              <p:cond delay="12000"/>
                            </p:stCondLst>
                            <p:childTnLst>
                              <p:par>
                                <p:cTn id="25" presetID="22" presetClass="entr" presetSubtype="8" fill="hold" nodeType="afterEffect">
                                  <p:stCondLst>
                                    <p:cond delay="50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idx="1"/>
          </p:nvPr>
        </p:nvSpPr>
        <p:spPr>
          <a:xfrm>
            <a:off x="1273135" y="1916116"/>
            <a:ext cx="9187096" cy="4752975"/>
          </a:xfrm>
        </p:spPr>
        <p:txBody>
          <a:bodyPr/>
          <a:lstStyle/>
          <a:p>
            <a:pPr marL="533400" indent="-533400" eaLnBrk="1" hangingPunct="1"/>
            <a:r>
              <a:rPr lang="zh-CN" altLang="en-US" sz="2800" smtClean="0">
                <a:solidFill>
                  <a:schemeClr val="hlink"/>
                </a:solidFill>
              </a:rPr>
              <a:t>地址</a:t>
            </a:r>
            <a:endParaRPr lang="en-US" altLang="zh-CN" sz="2800">
              <a:solidFill>
                <a:schemeClr val="hlink"/>
              </a:solidFill>
            </a:endParaRPr>
          </a:p>
          <a:p>
            <a:pPr marL="533400" indent="-533400" eaLnBrk="1" hangingPunct="1"/>
            <a:r>
              <a:rPr lang="zh-CN" altLang="en-US" sz="2800" smtClean="0">
                <a:solidFill>
                  <a:schemeClr val="hlink"/>
                </a:solidFill>
              </a:rPr>
              <a:t>接口</a:t>
            </a:r>
            <a:endParaRPr lang="en-US" altLang="zh-CN" sz="2800" smtClean="0">
              <a:solidFill>
                <a:schemeClr val="hlink"/>
              </a:solidFill>
            </a:endParaRPr>
          </a:p>
          <a:p>
            <a:pPr marL="533400" indent="-533400" eaLnBrk="1" hangingPunct="1"/>
            <a:r>
              <a:rPr lang="zh-CN" altLang="en-US" sz="2800" smtClean="0">
                <a:solidFill>
                  <a:schemeClr val="hlink"/>
                </a:solidFill>
              </a:rPr>
              <a:t>帧</a:t>
            </a:r>
            <a:r>
              <a:rPr lang="zh-CN" altLang="en-US" sz="2800">
                <a:solidFill>
                  <a:schemeClr val="hlink"/>
                </a:solidFill>
              </a:rPr>
              <a:t>进入该网桥</a:t>
            </a:r>
            <a:r>
              <a:rPr lang="zh-CN" altLang="en-US" sz="2800">
                <a:solidFill>
                  <a:schemeClr val="hlink"/>
                </a:solidFill>
              </a:rPr>
              <a:t>的</a:t>
            </a:r>
            <a:r>
              <a:rPr lang="zh-CN" altLang="en-US" sz="2800" smtClean="0">
                <a:solidFill>
                  <a:schemeClr val="hlink"/>
                </a:solidFill>
              </a:rPr>
              <a:t>时间</a:t>
            </a:r>
            <a:endParaRPr lang="zh-CN" altLang="en-US" sz="2800" smtClean="0"/>
          </a:p>
          <a:p>
            <a:pPr marL="533400" indent="-533400" eaLnBrk="1" hangingPunct="1"/>
            <a:r>
              <a:rPr lang="zh-CN" altLang="en-US" sz="2800" smtClean="0"/>
              <a:t>这是因为以太网的拓扑可能经常会发生变化，站点也可能会更换</a:t>
            </a:r>
            <a:r>
              <a:rPr lang="zh-CN" altLang="en-US" sz="2800" smtClean="0"/>
              <a:t>适配器。把</a:t>
            </a:r>
            <a:r>
              <a:rPr lang="zh-CN" altLang="en-US" sz="2800" smtClean="0"/>
              <a:t>每个帧到达网桥的时间登记</a:t>
            </a:r>
            <a:r>
              <a:rPr lang="zh-CN" altLang="en-US" sz="2800" smtClean="0"/>
              <a:t>下来，这样</a:t>
            </a:r>
            <a:r>
              <a:rPr lang="zh-CN" altLang="en-US" sz="2800" smtClean="0"/>
              <a:t>就使得网桥中的转发表能反映当前网络的最新拓扑状态。 </a:t>
            </a:r>
          </a:p>
        </p:txBody>
      </p:sp>
      <p:sp>
        <p:nvSpPr>
          <p:cNvPr id="187395" name="Rectangle 3"/>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87396" name="Rectangle 4"/>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87397" name="Rectangle 5"/>
          <p:cNvSpPr>
            <a:spLocks noGrp="1" noChangeArrowheads="1"/>
          </p:cNvSpPr>
          <p:nvPr>
            <p:ph type="title"/>
          </p:nvPr>
        </p:nvSpPr>
        <p:spPr>
          <a:xfrm>
            <a:off x="1121987" y="214314"/>
            <a:ext cx="9907957" cy="1462087"/>
          </a:xfrm>
        </p:spPr>
        <p:txBody>
          <a:bodyPr/>
          <a:lstStyle/>
          <a:p>
            <a:pPr algn="ctr" eaLnBrk="1" hangingPunct="1"/>
            <a:r>
              <a:rPr lang="zh-CN" altLang="en-US" smtClean="0"/>
              <a:t>转发</a:t>
            </a:r>
            <a:r>
              <a:rPr lang="zh-CN" altLang="en-US" smtClean="0"/>
              <a:t>表</a:t>
            </a:r>
            <a:r>
              <a:rPr lang="zh-CN" altLang="en-US" smtClean="0"/>
              <a:t>中登记</a:t>
            </a:r>
            <a:r>
              <a:rPr lang="zh-CN" altLang="en-US" smtClean="0"/>
              <a:t>以下三个信息 </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Oval 30"/>
          <p:cNvSpPr>
            <a:spLocks noChangeArrowheads="1"/>
          </p:cNvSpPr>
          <p:nvPr/>
        </p:nvSpPr>
        <p:spPr bwMode="auto">
          <a:xfrm>
            <a:off x="7722124" y="2636841"/>
            <a:ext cx="3321385" cy="2447925"/>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8419" name="Oval 29"/>
          <p:cNvSpPr>
            <a:spLocks noChangeArrowheads="1"/>
          </p:cNvSpPr>
          <p:nvPr/>
        </p:nvSpPr>
        <p:spPr bwMode="auto">
          <a:xfrm>
            <a:off x="3879471" y="2636841"/>
            <a:ext cx="3323323" cy="2447925"/>
          </a:xfrm>
          <a:prstGeom prst="ellipse">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8420" name="Oval 31"/>
          <p:cNvSpPr>
            <a:spLocks noChangeArrowheads="1"/>
          </p:cNvSpPr>
          <p:nvPr/>
        </p:nvSpPr>
        <p:spPr bwMode="auto">
          <a:xfrm>
            <a:off x="141461" y="2636841"/>
            <a:ext cx="3321385" cy="2447925"/>
          </a:xfrm>
          <a:prstGeom prst="ellipse">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8421" name="Rectangle 4"/>
          <p:cNvSpPr>
            <a:spLocks noGrp="1" noChangeArrowheads="1"/>
          </p:cNvSpPr>
          <p:nvPr>
            <p:ph type="title"/>
          </p:nvPr>
        </p:nvSpPr>
        <p:spPr>
          <a:xfrm>
            <a:off x="1404905" y="214314"/>
            <a:ext cx="9097958" cy="1462087"/>
          </a:xfrm>
        </p:spPr>
        <p:txBody>
          <a:bodyPr/>
          <a:lstStyle/>
          <a:p>
            <a:pPr algn="ctr" eaLnBrk="1" hangingPunct="1"/>
            <a:r>
              <a:rPr lang="zh-CN" altLang="en-US" smtClean="0"/>
              <a:t>网桥隔离了冲突</a:t>
            </a:r>
            <a:r>
              <a:rPr lang="zh-CN" altLang="en-US" smtClean="0"/>
              <a:t>域 </a:t>
            </a:r>
          </a:p>
        </p:txBody>
      </p:sp>
      <p:sp>
        <p:nvSpPr>
          <p:cNvPr id="188422" name="Line 5"/>
          <p:cNvSpPr>
            <a:spLocks noChangeShapeType="1"/>
          </p:cNvSpPr>
          <p:nvPr/>
        </p:nvSpPr>
        <p:spPr bwMode="auto">
          <a:xfrm>
            <a:off x="10123054" y="3446466"/>
            <a:ext cx="0" cy="63658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3" name="Line 6"/>
          <p:cNvSpPr>
            <a:spLocks noChangeShapeType="1"/>
          </p:cNvSpPr>
          <p:nvPr/>
        </p:nvSpPr>
        <p:spPr bwMode="auto">
          <a:xfrm flipV="1">
            <a:off x="7997293" y="3455988"/>
            <a:ext cx="2445500" cy="476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4" name="Rectangle 7"/>
          <p:cNvSpPr>
            <a:spLocks noChangeArrowheads="1"/>
          </p:cNvSpPr>
          <p:nvPr/>
        </p:nvSpPr>
        <p:spPr bwMode="auto">
          <a:xfrm>
            <a:off x="10386595" y="3370263"/>
            <a:ext cx="139521" cy="133350"/>
          </a:xfrm>
          <a:prstGeom prst="rect">
            <a:avLst/>
          </a:prstGeom>
          <a:solidFill>
            <a:schemeClr val="tx1"/>
          </a:solidFill>
          <a:ln w="12700">
            <a:solidFill>
              <a:schemeClr val="tx1"/>
            </a:solidFill>
            <a:miter lim="800000"/>
            <a:headEnd/>
            <a:tailEnd/>
          </a:ln>
        </p:spPr>
        <p:txBody>
          <a:bodyPr wrap="none" anchor="ctr"/>
          <a:lstStyle/>
          <a:p>
            <a:endParaRPr lang="zh-CN" altLang="en-US"/>
          </a:p>
        </p:txBody>
      </p:sp>
      <p:sp>
        <p:nvSpPr>
          <p:cNvPr id="188425" name="Line 8"/>
          <p:cNvSpPr>
            <a:spLocks noChangeShapeType="1"/>
          </p:cNvSpPr>
          <p:nvPr/>
        </p:nvSpPr>
        <p:spPr bwMode="auto">
          <a:xfrm>
            <a:off x="8499179" y="3460750"/>
            <a:ext cx="0" cy="6096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8426" name="Picture 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3941" y="4037013"/>
            <a:ext cx="676291"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7" name="Picture 1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56812" y="4033838"/>
            <a:ext cx="678229"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8" name="Line 11"/>
          <p:cNvSpPr>
            <a:spLocks noChangeShapeType="1"/>
          </p:cNvSpPr>
          <p:nvPr/>
        </p:nvSpPr>
        <p:spPr bwMode="auto">
          <a:xfrm>
            <a:off x="6385043" y="3429000"/>
            <a:ext cx="0" cy="636588"/>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9" name="Line 12"/>
          <p:cNvSpPr>
            <a:spLocks noChangeShapeType="1"/>
          </p:cNvSpPr>
          <p:nvPr/>
        </p:nvSpPr>
        <p:spPr bwMode="auto">
          <a:xfrm flipV="1">
            <a:off x="4257341" y="3438525"/>
            <a:ext cx="2447438" cy="3175"/>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0" name="Line 13"/>
          <p:cNvSpPr>
            <a:spLocks noChangeShapeType="1"/>
          </p:cNvSpPr>
          <p:nvPr/>
        </p:nvSpPr>
        <p:spPr bwMode="auto">
          <a:xfrm>
            <a:off x="4761169" y="3441700"/>
            <a:ext cx="0" cy="6096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8431"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3994" y="4017963"/>
            <a:ext cx="678229"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2"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8800" y="4016375"/>
            <a:ext cx="67629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33" name="Line 16"/>
          <p:cNvSpPr>
            <a:spLocks noChangeShapeType="1"/>
          </p:cNvSpPr>
          <p:nvPr/>
        </p:nvSpPr>
        <p:spPr bwMode="auto">
          <a:xfrm>
            <a:off x="2606338" y="3451225"/>
            <a:ext cx="0" cy="6350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4" name="Rectangle 17"/>
          <p:cNvSpPr>
            <a:spLocks noChangeArrowheads="1"/>
          </p:cNvSpPr>
          <p:nvPr/>
        </p:nvSpPr>
        <p:spPr bwMode="auto">
          <a:xfrm>
            <a:off x="418564" y="3395666"/>
            <a:ext cx="139521" cy="130175"/>
          </a:xfrm>
          <a:prstGeom prst="rect">
            <a:avLst/>
          </a:prstGeom>
          <a:solidFill>
            <a:schemeClr val="tx1"/>
          </a:solidFill>
          <a:ln w="12700">
            <a:solidFill>
              <a:schemeClr val="tx1"/>
            </a:solidFill>
            <a:miter lim="800000"/>
            <a:headEnd/>
            <a:tailEnd/>
          </a:ln>
        </p:spPr>
        <p:txBody>
          <a:bodyPr wrap="none" anchor="ctr"/>
          <a:lstStyle/>
          <a:p>
            <a:endParaRPr lang="zh-CN" altLang="en-US"/>
          </a:p>
        </p:txBody>
      </p:sp>
      <p:sp>
        <p:nvSpPr>
          <p:cNvPr id="188435" name="Line 18"/>
          <p:cNvSpPr>
            <a:spLocks noChangeShapeType="1"/>
          </p:cNvSpPr>
          <p:nvPr/>
        </p:nvSpPr>
        <p:spPr bwMode="auto">
          <a:xfrm flipV="1">
            <a:off x="480574" y="3460750"/>
            <a:ext cx="2449376" cy="1588"/>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6" name="Line 19"/>
          <p:cNvSpPr>
            <a:spLocks noChangeShapeType="1"/>
          </p:cNvSpPr>
          <p:nvPr/>
        </p:nvSpPr>
        <p:spPr bwMode="auto">
          <a:xfrm>
            <a:off x="984401" y="3462341"/>
            <a:ext cx="0" cy="612775"/>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8437"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163" y="4038600"/>
            <a:ext cx="676291"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8"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3969" y="4037016"/>
            <a:ext cx="674354"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39" name="Rectangle 22"/>
          <p:cNvSpPr>
            <a:spLocks noChangeArrowheads="1"/>
          </p:cNvSpPr>
          <p:nvPr/>
        </p:nvSpPr>
        <p:spPr bwMode="auto">
          <a:xfrm>
            <a:off x="7117532" y="2840039"/>
            <a:ext cx="50174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B</a:t>
            </a:r>
            <a:r>
              <a:rPr lang="en-US" altLang="zh-CN" sz="2400" baseline="-25000">
                <a:solidFill>
                  <a:schemeClr val="folHlink"/>
                </a:solidFill>
                <a:latin typeface="Arial" pitchFamily="34" charset="0"/>
                <a:ea typeface="黑体" pitchFamily="49" charset="-122"/>
              </a:rPr>
              <a:t>2</a:t>
            </a:r>
          </a:p>
        </p:txBody>
      </p:sp>
      <p:pic>
        <p:nvPicPr>
          <p:cNvPr id="188440"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070" y="2943228"/>
            <a:ext cx="145334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88441" name="Picture 2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019" y="2943228"/>
            <a:ext cx="145334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88442" name="Rectangle 25"/>
          <p:cNvSpPr>
            <a:spLocks noChangeArrowheads="1"/>
          </p:cNvSpPr>
          <p:nvPr/>
        </p:nvSpPr>
        <p:spPr bwMode="auto">
          <a:xfrm>
            <a:off x="3379520" y="2840039"/>
            <a:ext cx="50174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B</a:t>
            </a:r>
            <a:r>
              <a:rPr lang="en-US" altLang="zh-CN" sz="2400" baseline="-25000">
                <a:solidFill>
                  <a:schemeClr val="folHlink"/>
                </a:solidFill>
                <a:latin typeface="Arial" pitchFamily="34" charset="0"/>
                <a:ea typeface="黑体" pitchFamily="49" charset="-122"/>
              </a:rPr>
              <a:t>1</a:t>
            </a:r>
          </a:p>
        </p:txBody>
      </p:sp>
      <p:sp>
        <p:nvSpPr>
          <p:cNvPr id="188443" name="Line 26"/>
          <p:cNvSpPr>
            <a:spLocks noChangeShapeType="1"/>
          </p:cNvSpPr>
          <p:nvPr/>
        </p:nvSpPr>
        <p:spPr bwMode="auto">
          <a:xfrm>
            <a:off x="1178181" y="3656013"/>
            <a:ext cx="1143300" cy="0"/>
          </a:xfrm>
          <a:prstGeom prst="line">
            <a:avLst/>
          </a:prstGeom>
          <a:noFill/>
          <a:ln w="38100">
            <a:solidFill>
              <a:schemeClr val="folHlink"/>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8444" name="Line 27"/>
          <p:cNvSpPr>
            <a:spLocks noChangeShapeType="1"/>
          </p:cNvSpPr>
          <p:nvPr/>
        </p:nvSpPr>
        <p:spPr bwMode="auto">
          <a:xfrm>
            <a:off x="5020836" y="3656013"/>
            <a:ext cx="1141362" cy="0"/>
          </a:xfrm>
          <a:prstGeom prst="line">
            <a:avLst/>
          </a:prstGeom>
          <a:noFill/>
          <a:ln w="38100">
            <a:solidFill>
              <a:schemeClr val="folHlink"/>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8445" name="Line 28"/>
          <p:cNvSpPr>
            <a:spLocks noChangeShapeType="1"/>
          </p:cNvSpPr>
          <p:nvPr/>
        </p:nvSpPr>
        <p:spPr bwMode="auto">
          <a:xfrm>
            <a:off x="8758844" y="3656013"/>
            <a:ext cx="1141363" cy="0"/>
          </a:xfrm>
          <a:prstGeom prst="line">
            <a:avLst/>
          </a:prstGeom>
          <a:noFill/>
          <a:ln w="38100">
            <a:solidFill>
              <a:schemeClr val="folHlink"/>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8446" name="Rectangle 32"/>
          <p:cNvSpPr>
            <a:spLocks noChangeArrowheads="1"/>
          </p:cNvSpPr>
          <p:nvPr/>
        </p:nvSpPr>
        <p:spPr bwMode="auto">
          <a:xfrm>
            <a:off x="1178183" y="2943226"/>
            <a:ext cx="110607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400">
                <a:solidFill>
                  <a:schemeClr val="folHlink"/>
                </a:solidFill>
                <a:latin typeface="Arial" pitchFamily="34" charset="0"/>
                <a:ea typeface="黑体" pitchFamily="49" charset="-122"/>
              </a:rPr>
              <a:t>碰撞域</a:t>
            </a:r>
            <a:endParaRPr lang="zh-CN" altLang="en-US" sz="2400" baseline="-25000">
              <a:solidFill>
                <a:schemeClr val="folHlink"/>
              </a:solidFill>
              <a:latin typeface="Arial" pitchFamily="34" charset="0"/>
              <a:ea typeface="黑体" pitchFamily="49" charset="-122"/>
            </a:endParaRPr>
          </a:p>
        </p:txBody>
      </p:sp>
      <p:sp>
        <p:nvSpPr>
          <p:cNvPr id="188447" name="Rectangle 33"/>
          <p:cNvSpPr>
            <a:spLocks noChangeArrowheads="1"/>
          </p:cNvSpPr>
          <p:nvPr/>
        </p:nvSpPr>
        <p:spPr bwMode="auto">
          <a:xfrm>
            <a:off x="5020836" y="2943226"/>
            <a:ext cx="110607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400">
                <a:solidFill>
                  <a:schemeClr val="folHlink"/>
                </a:solidFill>
                <a:latin typeface="Arial" pitchFamily="34" charset="0"/>
                <a:ea typeface="黑体" pitchFamily="49" charset="-122"/>
              </a:rPr>
              <a:t>碰撞域</a:t>
            </a:r>
            <a:endParaRPr lang="zh-CN" altLang="en-US" sz="2400" baseline="-25000">
              <a:solidFill>
                <a:schemeClr val="folHlink"/>
              </a:solidFill>
              <a:latin typeface="Arial" pitchFamily="34" charset="0"/>
              <a:ea typeface="黑体" pitchFamily="49" charset="-122"/>
            </a:endParaRPr>
          </a:p>
        </p:txBody>
      </p:sp>
      <p:sp>
        <p:nvSpPr>
          <p:cNvPr id="188448" name="Rectangle 34"/>
          <p:cNvSpPr>
            <a:spLocks noChangeArrowheads="1"/>
          </p:cNvSpPr>
          <p:nvPr/>
        </p:nvSpPr>
        <p:spPr bwMode="auto">
          <a:xfrm>
            <a:off x="8760784" y="2943226"/>
            <a:ext cx="110607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400">
                <a:solidFill>
                  <a:schemeClr val="folHlink"/>
                </a:solidFill>
                <a:latin typeface="Arial" pitchFamily="34" charset="0"/>
                <a:ea typeface="黑体" pitchFamily="49" charset="-122"/>
              </a:rPr>
              <a:t>碰撞域</a:t>
            </a:r>
            <a:endParaRPr lang="zh-CN" altLang="en-US" sz="2400" baseline="-25000">
              <a:solidFill>
                <a:schemeClr val="folHlink"/>
              </a:solidFill>
              <a:latin typeface="Arial" pitchFamily="34" charset="0"/>
              <a:ea typeface="黑体" pitchFamily="49" charset="-122"/>
            </a:endParaRPr>
          </a:p>
        </p:txBody>
      </p:sp>
      <p:sp>
        <p:nvSpPr>
          <p:cNvPr id="188449" name="Rectangle 35"/>
          <p:cNvSpPr>
            <a:spLocks noChangeArrowheads="1"/>
          </p:cNvSpPr>
          <p:nvPr/>
        </p:nvSpPr>
        <p:spPr bwMode="auto">
          <a:xfrm>
            <a:off x="346867" y="3962401"/>
            <a:ext cx="38792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A</a:t>
            </a:r>
            <a:endParaRPr lang="en-US" altLang="zh-CN" sz="2400" baseline="-25000">
              <a:solidFill>
                <a:schemeClr val="folHlink"/>
              </a:solidFill>
              <a:latin typeface="Arial" pitchFamily="34" charset="0"/>
              <a:ea typeface="黑体" pitchFamily="49" charset="-122"/>
            </a:endParaRPr>
          </a:p>
        </p:txBody>
      </p:sp>
      <p:sp>
        <p:nvSpPr>
          <p:cNvPr id="188450" name="Rectangle 36"/>
          <p:cNvSpPr>
            <a:spLocks noChangeArrowheads="1"/>
          </p:cNvSpPr>
          <p:nvPr/>
        </p:nvSpPr>
        <p:spPr bwMode="auto">
          <a:xfrm>
            <a:off x="1970741" y="3962401"/>
            <a:ext cx="38792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B</a:t>
            </a:r>
            <a:endParaRPr lang="en-US" altLang="zh-CN" sz="2400" baseline="-25000">
              <a:solidFill>
                <a:schemeClr val="folHlink"/>
              </a:solidFill>
              <a:latin typeface="Arial" pitchFamily="34" charset="0"/>
              <a:ea typeface="黑体" pitchFamily="49" charset="-122"/>
            </a:endParaRPr>
          </a:p>
        </p:txBody>
      </p:sp>
      <p:sp>
        <p:nvSpPr>
          <p:cNvPr id="188451" name="Rectangle 37"/>
          <p:cNvSpPr>
            <a:spLocks noChangeArrowheads="1"/>
          </p:cNvSpPr>
          <p:nvPr/>
        </p:nvSpPr>
        <p:spPr bwMode="auto">
          <a:xfrm>
            <a:off x="4086816" y="3962401"/>
            <a:ext cx="40556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C</a:t>
            </a:r>
            <a:endParaRPr lang="en-US" altLang="zh-CN" sz="2400" baseline="-25000">
              <a:solidFill>
                <a:schemeClr val="folHlink"/>
              </a:solidFill>
              <a:latin typeface="Arial" pitchFamily="34" charset="0"/>
              <a:ea typeface="黑体" pitchFamily="49" charset="-122"/>
            </a:endParaRPr>
          </a:p>
        </p:txBody>
      </p:sp>
      <p:sp>
        <p:nvSpPr>
          <p:cNvPr id="188452" name="Rectangle 38"/>
          <p:cNvSpPr>
            <a:spLocks noChangeArrowheads="1"/>
          </p:cNvSpPr>
          <p:nvPr/>
        </p:nvSpPr>
        <p:spPr bwMode="auto">
          <a:xfrm>
            <a:off x="5747508" y="3962401"/>
            <a:ext cx="40556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D</a:t>
            </a:r>
            <a:endParaRPr lang="en-US" altLang="zh-CN" sz="2400" baseline="-25000">
              <a:solidFill>
                <a:schemeClr val="folHlink"/>
              </a:solidFill>
              <a:latin typeface="Arial" pitchFamily="34" charset="0"/>
              <a:ea typeface="黑体" pitchFamily="49" charset="-122"/>
            </a:endParaRPr>
          </a:p>
        </p:txBody>
      </p:sp>
      <p:sp>
        <p:nvSpPr>
          <p:cNvPr id="188453" name="Rectangle 39"/>
          <p:cNvSpPr>
            <a:spLocks noChangeArrowheads="1"/>
          </p:cNvSpPr>
          <p:nvPr/>
        </p:nvSpPr>
        <p:spPr bwMode="auto">
          <a:xfrm>
            <a:off x="7904276" y="3962401"/>
            <a:ext cx="38792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E</a:t>
            </a:r>
            <a:endParaRPr lang="en-US" altLang="zh-CN" sz="2400" baseline="-25000">
              <a:solidFill>
                <a:schemeClr val="folHlink"/>
              </a:solidFill>
              <a:latin typeface="Arial" pitchFamily="34" charset="0"/>
              <a:ea typeface="黑体" pitchFamily="49" charset="-122"/>
            </a:endParaRPr>
          </a:p>
        </p:txBody>
      </p:sp>
      <p:sp>
        <p:nvSpPr>
          <p:cNvPr id="188454" name="Rectangle 40"/>
          <p:cNvSpPr>
            <a:spLocks noChangeArrowheads="1"/>
          </p:cNvSpPr>
          <p:nvPr/>
        </p:nvSpPr>
        <p:spPr bwMode="auto">
          <a:xfrm>
            <a:off x="9487458" y="3962401"/>
            <a:ext cx="37029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F</a:t>
            </a:r>
            <a:endParaRPr lang="en-US" altLang="zh-CN" sz="2400" baseline="-25000">
              <a:solidFill>
                <a:schemeClr val="folHlink"/>
              </a:solidFill>
              <a:latin typeface="Arial" pitchFamily="34" charset="0"/>
              <a:ea typeface="黑体" pitchFamily="49"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idx="1"/>
          </p:nvPr>
        </p:nvSpPr>
        <p:spPr>
          <a:xfrm>
            <a:off x="1273135" y="2051051"/>
            <a:ext cx="9582407" cy="4257675"/>
          </a:xfrm>
        </p:spPr>
        <p:txBody>
          <a:bodyPr/>
          <a:lstStyle/>
          <a:p>
            <a:pPr eaLnBrk="1" hangingPunct="1"/>
            <a:r>
              <a:rPr lang="zh-CN" altLang="en-US" sz="2800" smtClean="0"/>
              <a:t>过滤通信量，增大吞吐量</a:t>
            </a:r>
            <a:r>
              <a:rPr lang="zh-CN" altLang="en-US" sz="2800" smtClean="0"/>
              <a:t>。</a:t>
            </a:r>
            <a:endParaRPr lang="en-US" altLang="zh-CN" sz="2800" smtClean="0"/>
          </a:p>
          <a:p>
            <a:pPr eaLnBrk="1" hangingPunct="1"/>
            <a:r>
              <a:rPr lang="zh-CN" altLang="en-US" sz="2800" smtClean="0"/>
              <a:t>扩大</a:t>
            </a:r>
            <a:r>
              <a:rPr lang="zh-CN" altLang="en-US" sz="2800" smtClean="0"/>
              <a:t>了物理范围，增加了整个以太网上工作站的最大数目。</a:t>
            </a:r>
          </a:p>
          <a:p>
            <a:pPr eaLnBrk="1" hangingPunct="1"/>
            <a:r>
              <a:rPr lang="zh-CN" altLang="en-US" sz="2800" smtClean="0"/>
              <a:t>提高了可靠性。当网络出现故障时，一般只影响个别网段。</a:t>
            </a:r>
          </a:p>
          <a:p>
            <a:pPr eaLnBrk="1" hangingPunct="1"/>
            <a:r>
              <a:rPr lang="zh-CN" altLang="en-US" sz="2800"/>
              <a:t>可互连不同物理层、不同 </a:t>
            </a:r>
            <a:r>
              <a:rPr lang="en-US" altLang="zh-CN" sz="2800"/>
              <a:t>MAC </a:t>
            </a:r>
            <a:r>
              <a:rPr lang="zh-CN" altLang="en-US" sz="2800"/>
              <a:t>子层和不同速率（如</a:t>
            </a:r>
            <a:r>
              <a:rPr lang="en-US" altLang="zh-CN" sz="2800"/>
              <a:t>10 Mb/s </a:t>
            </a:r>
            <a:r>
              <a:rPr lang="zh-CN" altLang="en-US" sz="2800"/>
              <a:t>和 </a:t>
            </a:r>
            <a:r>
              <a:rPr lang="en-US" altLang="zh-CN" sz="2800"/>
              <a:t>100 Mb/s </a:t>
            </a:r>
            <a:r>
              <a:rPr lang="zh-CN" altLang="en-US" sz="2800"/>
              <a:t>以太网）的局域网。  </a:t>
            </a:r>
          </a:p>
        </p:txBody>
      </p:sp>
      <p:sp>
        <p:nvSpPr>
          <p:cNvPr id="189443" name="Rectangle 3"/>
          <p:cNvSpPr>
            <a:spLocks noGrp="1" noChangeArrowheads="1"/>
          </p:cNvSpPr>
          <p:nvPr>
            <p:ph type="title"/>
          </p:nvPr>
        </p:nvSpPr>
        <p:spPr>
          <a:xfrm>
            <a:off x="1121987" y="214314"/>
            <a:ext cx="9907957" cy="1462087"/>
          </a:xfrm>
        </p:spPr>
        <p:txBody>
          <a:bodyPr/>
          <a:lstStyle/>
          <a:p>
            <a:pPr algn="ctr" eaLnBrk="1" hangingPunct="1"/>
            <a:r>
              <a:rPr lang="zh-CN" altLang="en-US" smtClean="0"/>
              <a:t>使用网桥带来的好处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977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97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04904" y="214314"/>
            <a:ext cx="7603917" cy="1462087"/>
          </a:xfrm>
        </p:spPr>
        <p:txBody>
          <a:bodyPr/>
          <a:lstStyle/>
          <a:p>
            <a:pPr algn="ctr" eaLnBrk="1" hangingPunct="1"/>
            <a:r>
              <a:rPr lang="en-US" altLang="zh-CN" smtClean="0"/>
              <a:t>3.  </a:t>
            </a:r>
            <a:r>
              <a:rPr lang="zh-CN" altLang="en-US" smtClean="0"/>
              <a:t>差错检测</a:t>
            </a:r>
          </a:p>
        </p:txBody>
      </p:sp>
      <p:sp>
        <p:nvSpPr>
          <p:cNvPr id="36867" name="Rectangle 3"/>
          <p:cNvSpPr>
            <a:spLocks noGrp="1" noChangeArrowheads="1"/>
          </p:cNvSpPr>
          <p:nvPr>
            <p:ph idx="1"/>
          </p:nvPr>
        </p:nvSpPr>
        <p:spPr>
          <a:xfrm>
            <a:off x="1273134" y="1835150"/>
            <a:ext cx="9487457" cy="4114800"/>
          </a:xfrm>
        </p:spPr>
        <p:txBody>
          <a:bodyPr/>
          <a:lstStyle/>
          <a:p>
            <a:pPr eaLnBrk="1" hangingPunct="1"/>
            <a:r>
              <a:rPr lang="zh-CN" altLang="en-US" sz="2800" smtClean="0"/>
              <a:t>在传输过程中可能会产生</a:t>
            </a:r>
            <a:r>
              <a:rPr lang="zh-CN" altLang="en-US" sz="2800" smtClean="0">
                <a:solidFill>
                  <a:schemeClr val="hlink"/>
                </a:solidFill>
              </a:rPr>
              <a:t>比特差错</a:t>
            </a:r>
            <a:r>
              <a:rPr lang="zh-CN" altLang="en-US" sz="2800" smtClean="0"/>
              <a:t>：</a:t>
            </a:r>
            <a:r>
              <a:rPr lang="en-US" altLang="zh-CN" sz="2800" smtClean="0"/>
              <a:t>1 </a:t>
            </a:r>
            <a:r>
              <a:rPr lang="zh-CN" altLang="en-US" sz="2800" smtClean="0"/>
              <a:t>可能会变成 </a:t>
            </a:r>
            <a:r>
              <a:rPr lang="en-US" altLang="zh-CN" sz="2800" smtClean="0"/>
              <a:t>0 </a:t>
            </a:r>
            <a:r>
              <a:rPr lang="zh-CN" altLang="en-US" sz="2800" smtClean="0"/>
              <a:t>而 </a:t>
            </a:r>
            <a:r>
              <a:rPr lang="en-US" altLang="zh-CN" sz="2800" smtClean="0"/>
              <a:t>0 </a:t>
            </a:r>
            <a:r>
              <a:rPr lang="zh-CN" altLang="en-US" sz="2800" smtClean="0"/>
              <a:t>也可能变成 </a:t>
            </a:r>
            <a:r>
              <a:rPr lang="en-US" altLang="zh-CN" sz="2800" smtClean="0"/>
              <a:t>1</a:t>
            </a:r>
            <a:r>
              <a:rPr lang="zh-CN" altLang="en-US" sz="2800" smtClean="0"/>
              <a:t>。</a:t>
            </a:r>
          </a:p>
          <a:p>
            <a:pPr eaLnBrk="1" hangingPunct="1"/>
            <a:r>
              <a:rPr lang="zh-CN" altLang="en-US" sz="2800" smtClean="0"/>
              <a:t>在一段时间内，传输错误的比特占所传输比特总数的比率称为</a:t>
            </a:r>
            <a:r>
              <a:rPr lang="zh-CN" altLang="en-US" sz="2800" smtClean="0">
                <a:solidFill>
                  <a:schemeClr val="hlink"/>
                </a:solidFill>
              </a:rPr>
              <a:t>误码率</a:t>
            </a:r>
            <a:r>
              <a:rPr lang="zh-CN" altLang="en-US" sz="2800" smtClean="0"/>
              <a:t> </a:t>
            </a:r>
            <a:r>
              <a:rPr lang="en-US" altLang="zh-CN" sz="2800" smtClean="0"/>
              <a:t>BER (Bit Error Rate)</a:t>
            </a:r>
            <a:r>
              <a:rPr lang="zh-CN" altLang="en-US" sz="2800" smtClean="0"/>
              <a:t>。</a:t>
            </a:r>
          </a:p>
          <a:p>
            <a:pPr eaLnBrk="1" hangingPunct="1"/>
            <a:r>
              <a:rPr lang="zh-CN" altLang="en-US" sz="2800" smtClean="0"/>
              <a:t>为了保证数据传输的可靠性，在计算机网络传输数据时，必须采用各种差错检测措施。 </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idx="1"/>
          </p:nvPr>
        </p:nvSpPr>
        <p:spPr>
          <a:xfrm>
            <a:off x="1273135" y="2051051"/>
            <a:ext cx="9582407" cy="4257675"/>
          </a:xfrm>
        </p:spPr>
        <p:txBody>
          <a:bodyPr/>
          <a:lstStyle/>
          <a:p>
            <a:pPr eaLnBrk="1" hangingPunct="1"/>
            <a:r>
              <a:rPr lang="zh-CN" altLang="en-US" sz="2800" smtClean="0"/>
              <a:t>存储转发增加了时延。 </a:t>
            </a:r>
            <a:endParaRPr lang="en-US" altLang="zh-CN" sz="2800" smtClean="0"/>
          </a:p>
          <a:p>
            <a:pPr eaLnBrk="1" hangingPunct="1"/>
            <a:r>
              <a:rPr lang="zh-CN" altLang="en-US" sz="2800" smtClean="0"/>
              <a:t>当</a:t>
            </a:r>
            <a:r>
              <a:rPr lang="zh-CN" altLang="en-US" sz="2800" smtClean="0"/>
              <a:t>网络上的负荷很重时，网桥中缓存的 存储空间可能不够而发生溢出，以致产生帧丢失的现象。</a:t>
            </a:r>
          </a:p>
          <a:p>
            <a:pPr eaLnBrk="1" hangingPunct="1"/>
            <a:r>
              <a:rPr lang="zh-CN" altLang="en-US" sz="2800" smtClean="0"/>
              <a:t>网桥只适合于用户数不太多</a:t>
            </a:r>
            <a:r>
              <a:rPr lang="en-US" altLang="zh-CN" sz="2800" smtClean="0"/>
              <a:t>(</a:t>
            </a:r>
            <a:r>
              <a:rPr lang="zh-CN" altLang="en-US" sz="2800" smtClean="0"/>
              <a:t>不超过几百个</a:t>
            </a:r>
            <a:r>
              <a:rPr lang="en-US" altLang="zh-CN" sz="2800" smtClean="0"/>
              <a:t>)</a:t>
            </a:r>
            <a:r>
              <a:rPr lang="zh-CN" altLang="en-US" sz="2800" smtClean="0"/>
              <a:t>和通信量不太大的局域网，否则有时还会因传播过多的广播信息而产生网络拥塞。这就是所谓的</a:t>
            </a:r>
            <a:r>
              <a:rPr lang="zh-CN" altLang="en-US" sz="2800" smtClean="0">
                <a:solidFill>
                  <a:schemeClr val="hlink"/>
                </a:solidFill>
              </a:rPr>
              <a:t>广播风暴</a:t>
            </a:r>
            <a:r>
              <a:rPr lang="zh-CN" altLang="en-US" sz="2800" smtClean="0"/>
              <a:t>。  </a:t>
            </a:r>
          </a:p>
        </p:txBody>
      </p:sp>
      <p:sp>
        <p:nvSpPr>
          <p:cNvPr id="190467" name="Rectangle 3"/>
          <p:cNvSpPr>
            <a:spLocks noGrp="1" noChangeArrowheads="1"/>
          </p:cNvSpPr>
          <p:nvPr>
            <p:ph type="title"/>
          </p:nvPr>
        </p:nvSpPr>
        <p:spPr>
          <a:xfrm>
            <a:off x="1121987" y="214314"/>
            <a:ext cx="9907957" cy="1462087"/>
          </a:xfrm>
        </p:spPr>
        <p:txBody>
          <a:bodyPr/>
          <a:lstStyle/>
          <a:p>
            <a:pPr algn="ctr" eaLnBrk="1" hangingPunct="1"/>
            <a:r>
              <a:rPr lang="zh-CN" altLang="en-US" smtClean="0"/>
              <a:t>使用网桥带来的缺点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r>
              <a:rPr lang="zh-CN" altLang="en-US" smtClean="0"/>
              <a:t>思考</a:t>
            </a:r>
          </a:p>
        </p:txBody>
      </p:sp>
      <p:sp>
        <p:nvSpPr>
          <p:cNvPr id="192515" name="Rectangle 3"/>
          <p:cNvSpPr>
            <a:spLocks noGrp="1" noChangeArrowheads="1"/>
          </p:cNvSpPr>
          <p:nvPr>
            <p:ph idx="1"/>
          </p:nvPr>
        </p:nvSpPr>
        <p:spPr/>
        <p:txBody>
          <a:bodyPr/>
          <a:lstStyle/>
          <a:p>
            <a:pPr eaLnBrk="1" hangingPunct="1"/>
            <a:r>
              <a:rPr lang="en-US" altLang="zh-CN" smtClean="0"/>
              <a:t>Q:</a:t>
            </a:r>
            <a:r>
              <a:rPr lang="zh-CN" altLang="en-US" smtClean="0"/>
              <a:t>网桥</a:t>
            </a:r>
            <a:r>
              <a:rPr lang="zh-CN" altLang="en-US" smtClean="0"/>
              <a:t>的转发表中是否包含所有站点的信息？</a:t>
            </a:r>
          </a:p>
          <a:p>
            <a:pPr eaLnBrk="1" hangingPunct="1"/>
            <a:r>
              <a:rPr lang="en-US" altLang="zh-CN" smtClean="0"/>
              <a:t>A:</a:t>
            </a:r>
            <a:r>
              <a:rPr lang="zh-CN" altLang="en-US" smtClean="0"/>
              <a:t>不一定</a:t>
            </a:r>
            <a:r>
              <a:rPr lang="zh-CN" altLang="en-US" smtClean="0"/>
              <a:t>。如果某站点从来不发送数据，那么在转发表中不会记录该站点的信息</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r>
              <a:rPr lang="zh-CN" altLang="en-US" smtClean="0"/>
              <a:t>一定要清楚：</a:t>
            </a:r>
          </a:p>
        </p:txBody>
      </p:sp>
      <p:sp>
        <p:nvSpPr>
          <p:cNvPr id="184323" name="Rectangle 3"/>
          <p:cNvSpPr>
            <a:spLocks noGrp="1"/>
          </p:cNvSpPr>
          <p:nvPr>
            <p:ph idx="1"/>
          </p:nvPr>
        </p:nvSpPr>
        <p:spPr/>
        <p:txBody>
          <a:bodyPr/>
          <a:lstStyle/>
          <a:p>
            <a:pPr eaLnBrk="1" hangingPunct="1">
              <a:defRPr/>
            </a:pPr>
            <a:r>
              <a:rPr lang="zh-CN" altLang="en-US" noProof="1"/>
              <a:t>网桥利用的是存储转发的方式，实现了连接</a:t>
            </a:r>
            <a:r>
              <a:rPr lang="zh-CN" altLang="en-US" noProof="1">
                <a:solidFill>
                  <a:srgbClr val="FF0000"/>
                </a:solidFill>
              </a:rPr>
              <a:t>不同网段主机</a:t>
            </a:r>
            <a:r>
              <a:rPr lang="zh-CN" altLang="en-US" noProof="1"/>
              <a:t>之间帧的交互。一定程度上改变了以往的共享式的交互方式；</a:t>
            </a:r>
          </a:p>
          <a:p>
            <a:pPr eaLnBrk="1" hangingPunct="1">
              <a:defRPr/>
            </a:pPr>
            <a:r>
              <a:rPr lang="zh-CN" altLang="en-US" noProof="1"/>
              <a:t>但是，网桥并没有彻底的将共享式局域网进化到交换式局域网。</a:t>
            </a:r>
          </a:p>
          <a:p>
            <a:pPr eaLnBrk="1" hangingPunct="1">
              <a:defRPr/>
            </a:pPr>
            <a:r>
              <a:rPr lang="zh-CN" altLang="en-US" noProof="1"/>
              <a:t>使得交换式局域网出现的设备是</a:t>
            </a:r>
            <a:r>
              <a:rPr lang="en-US" altLang="zh-CN" noProof="1" smtClean="0"/>
              <a:t>——</a:t>
            </a:r>
            <a:r>
              <a:rPr lang="zh-CN" altLang="en-US" noProof="1" smtClean="0">
                <a:solidFill>
                  <a:srgbClr val="FF0000"/>
                </a:solidFill>
              </a:rPr>
              <a:t>以太网</a:t>
            </a:r>
            <a:r>
              <a:rPr lang="zh-CN" altLang="en-US" noProof="1">
                <a:solidFill>
                  <a:srgbClr val="FF0000"/>
                </a:solidFill>
              </a:rPr>
              <a:t>交换机</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2"/>
          <p:cNvSpPr>
            <a:spLocks noGrp="1" noChangeArrowheads="1"/>
          </p:cNvSpPr>
          <p:nvPr>
            <p:ph idx="1"/>
          </p:nvPr>
        </p:nvSpPr>
        <p:spPr>
          <a:xfrm>
            <a:off x="482512" y="1916115"/>
            <a:ext cx="10373029" cy="4321175"/>
          </a:xfrm>
        </p:spPr>
        <p:txBody>
          <a:bodyPr/>
          <a:lstStyle/>
          <a:p>
            <a:pPr marL="533400" indent="-533400" eaLnBrk="1" hangingPunct="1"/>
            <a:r>
              <a:rPr lang="en-US" altLang="zh-CN" smtClean="0"/>
              <a:t>1990 </a:t>
            </a:r>
            <a:r>
              <a:rPr lang="zh-CN" altLang="en-US" smtClean="0"/>
              <a:t>年问世的</a:t>
            </a:r>
            <a:r>
              <a:rPr lang="zh-CN" altLang="en-US" smtClean="0">
                <a:solidFill>
                  <a:schemeClr val="hlink"/>
                </a:solidFill>
              </a:rPr>
              <a:t>以太网交换机</a:t>
            </a:r>
            <a:r>
              <a:rPr lang="en-US" altLang="zh-CN" smtClean="0"/>
              <a:t>(switch)</a:t>
            </a:r>
            <a:r>
              <a:rPr lang="zh-CN" altLang="en-US" smtClean="0"/>
              <a:t>或第二层交换机（表明此交换机工作在数据链路层），可明显地提高局域网的性能。</a:t>
            </a:r>
          </a:p>
          <a:p>
            <a:pPr marL="533400" indent="-533400" eaLnBrk="1" hangingPunct="1"/>
            <a:r>
              <a:rPr lang="zh-CN" altLang="en-US" smtClean="0"/>
              <a:t>以太网交换机通常都有十几个接口。因此，以太网交换机实质上就是一个</a:t>
            </a:r>
            <a:r>
              <a:rPr lang="zh-CN" altLang="en-US" smtClean="0">
                <a:solidFill>
                  <a:schemeClr val="hlink"/>
                </a:solidFill>
              </a:rPr>
              <a:t>多接口的网桥</a:t>
            </a:r>
            <a:r>
              <a:rPr lang="zh-CN" altLang="en-US" smtClean="0"/>
              <a:t>，可见交换机也是工作在数据链路层。</a:t>
            </a:r>
          </a:p>
        </p:txBody>
      </p:sp>
      <p:sp>
        <p:nvSpPr>
          <p:cNvPr id="194563" name="Rectangle 3"/>
          <p:cNvSpPr>
            <a:spLocks noGrp="1" noChangeArrowheads="1"/>
          </p:cNvSpPr>
          <p:nvPr>
            <p:ph type="title"/>
          </p:nvPr>
        </p:nvSpPr>
        <p:spPr>
          <a:xfrm>
            <a:off x="1121987" y="214314"/>
            <a:ext cx="9907957" cy="1462087"/>
          </a:xfrm>
        </p:spPr>
        <p:txBody>
          <a:bodyPr/>
          <a:lstStyle/>
          <a:p>
            <a:pPr algn="ctr" eaLnBrk="1" hangingPunct="1"/>
            <a:r>
              <a:rPr lang="zh-CN" altLang="en-US" sz="4000" smtClean="0"/>
              <a:t>使用</a:t>
            </a:r>
            <a:r>
              <a:rPr lang="zh-CN" altLang="en-US" sz="4000"/>
              <a:t>以太网交换机</a:t>
            </a:r>
            <a:r>
              <a:rPr lang="zh-CN" altLang="en-US" sz="4000" smtClean="0"/>
              <a:t>在</a:t>
            </a:r>
            <a:r>
              <a:rPr lang="zh-CN" altLang="en-US" sz="4000"/>
              <a:t>数据链路层扩展局域网</a:t>
            </a:r>
            <a:endParaRPr lang="zh-CN" altLang="en-US" sz="4000" smtClean="0"/>
          </a:p>
        </p:txBody>
      </p:sp>
    </p:spTree>
  </p:cSld>
  <p:clrMapOvr>
    <a:masterClrMapping/>
  </p:clrMapOvr>
  <p:timing>
    <p:tnLst>
      <p:par>
        <p:cTn id="1" dur="indefinite" restart="never" nodeType="tmRoot"/>
      </p:par>
    </p:tnLst>
    <p:bldLst>
      <p:bldP spid="29798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332502" y="620766"/>
            <a:ext cx="9510709" cy="900112"/>
          </a:xfrm>
        </p:spPr>
        <p:txBody>
          <a:bodyPr/>
          <a:lstStyle/>
          <a:p>
            <a:r>
              <a:rPr lang="zh-CN" altLang="en-US" sz="4000" smtClean="0"/>
              <a:t>局域网交换机的工作原理</a:t>
            </a:r>
          </a:p>
        </p:txBody>
      </p:sp>
      <p:pic>
        <p:nvPicPr>
          <p:cNvPr id="32774" name="Picture 6"/>
          <p:cNvPicPr>
            <a:picLocks noGrp="1" noChangeAspect="1" noChangeArrowheads="1"/>
          </p:cNvPicPr>
          <p:nvPr>
            <p:ph idx="1"/>
          </p:nvPr>
        </p:nvPicPr>
        <p:blipFill>
          <a:blip r:embed="rId2"/>
          <a:srcRect/>
          <a:stretch>
            <a:fillRect/>
          </a:stretch>
        </p:blipFill>
        <p:spPr>
          <a:xfrm>
            <a:off x="756454" y="1916874"/>
            <a:ext cx="9878179" cy="4772400"/>
          </a:xfrm>
          <a:solidFill>
            <a:schemeClr val="bg1"/>
          </a:solidFill>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6"/>
          <p:cNvPicPr>
            <a:picLocks noGrp="1" noChangeAspect="1" noChangeArrowheads="1"/>
          </p:cNvPicPr>
          <p:nvPr>
            <p:ph idx="1"/>
          </p:nvPr>
        </p:nvPicPr>
        <p:blipFill>
          <a:blip r:embed="rId2"/>
          <a:srcRect/>
          <a:stretch>
            <a:fillRect/>
          </a:stretch>
        </p:blipFill>
        <p:spPr>
          <a:xfrm>
            <a:off x="1819593" y="28576"/>
            <a:ext cx="7245423" cy="3446463"/>
          </a:xfrm>
          <a:solidFill>
            <a:schemeClr val="bg1"/>
          </a:solidFill>
        </p:spPr>
        <p:style>
          <a:lnRef idx="1">
            <a:schemeClr val="accent6"/>
          </a:lnRef>
          <a:fillRef idx="2">
            <a:schemeClr val="accent6"/>
          </a:fillRef>
          <a:effectRef idx="1">
            <a:schemeClr val="accent6"/>
          </a:effectRef>
          <a:fontRef idx="minor">
            <a:schemeClr val="dk1"/>
          </a:fontRef>
        </p:style>
      </p:pic>
      <p:sp>
        <p:nvSpPr>
          <p:cNvPr id="196611" name="标题 1"/>
          <p:cNvSpPr>
            <a:spLocks noGrp="1" noChangeArrowheads="1"/>
          </p:cNvSpPr>
          <p:nvPr>
            <p:ph type="title"/>
          </p:nvPr>
        </p:nvSpPr>
        <p:spPr>
          <a:xfrm>
            <a:off x="736363" y="3657603"/>
            <a:ext cx="9969969" cy="2733675"/>
          </a:xfrm>
        </p:spPr>
        <p:txBody>
          <a:bodyPr/>
          <a:lstStyle/>
          <a:p>
            <a:r>
              <a:rPr lang="zh-CN" altLang="en-US" sz="2800" smtClean="0"/>
              <a:t>交换机端口可以连接单一主机，也可以连接其他设备（比如交换机、路由器、集线器等）。</a:t>
            </a:r>
            <a:br>
              <a:rPr lang="zh-CN" altLang="en-US" sz="2800" smtClean="0"/>
            </a:br>
            <a:r>
              <a:rPr lang="zh-CN" altLang="en-US" sz="2800" smtClean="0"/>
              <a:t>上图</a:t>
            </a:r>
            <a:r>
              <a:rPr lang="zh-CN" altLang="en-US" sz="2800" smtClean="0"/>
              <a:t>中：</a:t>
            </a:r>
            <a:r>
              <a:rPr lang="zh-CN" altLang="en-US" sz="2800" smtClean="0"/>
              <a:t/>
            </a:r>
            <a:br>
              <a:rPr lang="zh-CN" altLang="en-US" sz="2800" smtClean="0"/>
            </a:br>
            <a:r>
              <a:rPr lang="zh-CN" altLang="en-US" sz="2800" smtClean="0"/>
              <a:t>端口</a:t>
            </a:r>
            <a:r>
              <a:rPr lang="en-US" altLang="zh-CN" sz="2800" smtClean="0"/>
              <a:t>1</a:t>
            </a:r>
            <a:r>
              <a:rPr lang="zh-CN" altLang="en-US" sz="2800" smtClean="0"/>
              <a:t>和主机</a:t>
            </a:r>
            <a:r>
              <a:rPr lang="en-US" altLang="zh-CN" sz="2800" smtClean="0"/>
              <a:t>A</a:t>
            </a:r>
            <a:r>
              <a:rPr lang="zh-CN" altLang="en-US" sz="2800" smtClean="0"/>
              <a:t>连接，端口</a:t>
            </a:r>
            <a:r>
              <a:rPr lang="en-US" altLang="zh-CN" sz="2800" smtClean="0"/>
              <a:t>1</a:t>
            </a:r>
            <a:r>
              <a:rPr lang="zh-CN" altLang="en-US" sz="2800" smtClean="0"/>
              <a:t>是主机</a:t>
            </a:r>
            <a:r>
              <a:rPr lang="en-US" altLang="zh-CN" sz="2800" smtClean="0"/>
              <a:t>A</a:t>
            </a:r>
            <a:r>
              <a:rPr lang="zh-CN" altLang="en-US" sz="2800" smtClean="0"/>
              <a:t>是的</a:t>
            </a:r>
            <a:r>
              <a:rPr lang="zh-CN" altLang="en-US" sz="2800" smtClean="0">
                <a:solidFill>
                  <a:srgbClr val="FF0000"/>
                </a:solidFill>
              </a:rPr>
              <a:t>独占端口</a:t>
            </a:r>
            <a:r>
              <a:rPr lang="zh-CN" altLang="en-US" sz="2800" smtClean="0"/>
              <a:t>。</a:t>
            </a:r>
            <a:br>
              <a:rPr lang="zh-CN" altLang="en-US" sz="2800" smtClean="0"/>
            </a:br>
            <a:r>
              <a:rPr lang="zh-CN" altLang="en-US" sz="2800" smtClean="0"/>
              <a:t>端口</a:t>
            </a:r>
            <a:r>
              <a:rPr lang="en-US" altLang="zh-CN" sz="2800" smtClean="0"/>
              <a:t>4</a:t>
            </a:r>
            <a:r>
              <a:rPr lang="zh-CN" altLang="en-US" sz="2800" smtClean="0"/>
              <a:t>通过集线器和主机</a:t>
            </a:r>
            <a:r>
              <a:rPr lang="en-US" altLang="zh-CN" sz="2800" smtClean="0"/>
              <a:t>B</a:t>
            </a:r>
            <a:r>
              <a:rPr lang="zh-CN" altLang="en-US" sz="2800" smtClean="0"/>
              <a:t>、</a:t>
            </a:r>
            <a:r>
              <a:rPr lang="en-US" altLang="zh-CN" sz="2800" smtClean="0"/>
              <a:t>C</a:t>
            </a:r>
            <a:r>
              <a:rPr lang="zh-CN" altLang="en-US" sz="2800" smtClean="0"/>
              <a:t>连接，端口</a:t>
            </a:r>
            <a:r>
              <a:rPr lang="en-US" altLang="zh-CN" sz="2800" smtClean="0"/>
              <a:t>4</a:t>
            </a:r>
            <a:r>
              <a:rPr lang="zh-CN" altLang="en-US" sz="2800" smtClean="0"/>
              <a:t>是主机</a:t>
            </a:r>
            <a:br>
              <a:rPr lang="zh-CN" altLang="en-US" sz="2800" smtClean="0"/>
            </a:br>
            <a:r>
              <a:rPr lang="zh-CN" altLang="en-US" sz="2800" smtClean="0"/>
              <a:t> </a:t>
            </a:r>
            <a:r>
              <a:rPr lang="en-US" altLang="zh-CN" sz="2800" smtClean="0"/>
              <a:t>B</a:t>
            </a:r>
            <a:r>
              <a:rPr lang="zh-CN" altLang="en-US" sz="2800" smtClean="0"/>
              <a:t>、</a:t>
            </a:r>
            <a:r>
              <a:rPr lang="en-US" altLang="zh-CN" sz="2800" smtClean="0"/>
              <a:t>C</a:t>
            </a:r>
            <a:r>
              <a:rPr lang="zh-CN" altLang="en-US" sz="2800" smtClean="0"/>
              <a:t>的</a:t>
            </a:r>
            <a:r>
              <a:rPr lang="zh-CN" altLang="en-US" sz="2800" smtClean="0">
                <a:solidFill>
                  <a:srgbClr val="FF0000"/>
                </a:solidFill>
              </a:rPr>
              <a:t>共享端口</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zh-CN" altLang="en-US" sz="4000" smtClean="0"/>
              <a:t>交换机端口转发表的建立和维护</a:t>
            </a:r>
          </a:p>
        </p:txBody>
      </p:sp>
      <p:sp>
        <p:nvSpPr>
          <p:cNvPr id="198659" name="Rectangle 3"/>
          <p:cNvSpPr>
            <a:spLocks noGrp="1" noChangeArrowheads="1"/>
          </p:cNvSpPr>
          <p:nvPr>
            <p:ph idx="1"/>
          </p:nvPr>
        </p:nvSpPr>
        <p:spPr>
          <a:xfrm>
            <a:off x="1273134" y="1773238"/>
            <a:ext cx="9644418" cy="5084762"/>
          </a:xfrm>
        </p:spPr>
        <p:txBody>
          <a:bodyPr/>
          <a:lstStyle/>
          <a:p>
            <a:r>
              <a:rPr lang="zh-CN" altLang="en-US" sz="2800" smtClean="0"/>
              <a:t>交换机和网桥的</a:t>
            </a:r>
            <a:r>
              <a:rPr lang="en-US" altLang="zh-CN" sz="2800" smtClean="0"/>
              <a:t>“</a:t>
            </a:r>
            <a:r>
              <a:rPr lang="zh-CN" altLang="en-US" sz="2800" smtClean="0"/>
              <a:t>地址学习</a:t>
            </a:r>
            <a:r>
              <a:rPr lang="en-US" altLang="zh-CN" sz="2800" smtClean="0"/>
              <a:t>”</a:t>
            </a:r>
            <a:r>
              <a:rPr lang="zh-CN" altLang="en-US" sz="2800" smtClean="0"/>
              <a:t>过程原理是一样的</a:t>
            </a:r>
            <a:r>
              <a:rPr lang="zh-CN" altLang="en-US" sz="2800" smtClean="0"/>
              <a:t>。</a:t>
            </a:r>
            <a:endParaRPr lang="zh-CN" altLang="en-US" sz="2800" smtClean="0"/>
          </a:p>
        </p:txBody>
      </p:sp>
      <p:pic>
        <p:nvPicPr>
          <p:cNvPr id="4" name="Picture 6"/>
          <p:cNvPicPr>
            <a:picLocks noChangeAspect="1" noChangeArrowheads="1"/>
          </p:cNvPicPr>
          <p:nvPr/>
        </p:nvPicPr>
        <p:blipFill>
          <a:blip r:embed="rId2"/>
          <a:srcRect/>
          <a:stretch>
            <a:fillRect/>
          </a:stretch>
        </p:blipFill>
        <p:spPr bwMode="auto">
          <a:xfrm>
            <a:off x="180406" y="2348910"/>
            <a:ext cx="10368864" cy="4176348"/>
          </a:xfrm>
          <a:prstGeom prst="rect">
            <a:avLst/>
          </a:prstGeom>
          <a:solidFill>
            <a:schemeClr val="bg1"/>
          </a:solidFill>
          <a:extLst/>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idx="1"/>
          </p:nvPr>
        </p:nvSpPr>
        <p:spPr>
          <a:xfrm>
            <a:off x="482512" y="1916115"/>
            <a:ext cx="10373029" cy="4321175"/>
          </a:xfrm>
        </p:spPr>
        <p:txBody>
          <a:bodyPr/>
          <a:lstStyle/>
          <a:p>
            <a:pPr marL="533400" indent="-533400" eaLnBrk="1" hangingPunct="1"/>
            <a:r>
              <a:rPr lang="zh-CN" altLang="en-US" sz="2800" smtClean="0"/>
              <a:t>以太网交换机的每个接口都直接与主机相连，并且一般都工作在</a:t>
            </a:r>
            <a:r>
              <a:rPr lang="zh-CN" altLang="en-US" sz="2800" smtClean="0">
                <a:solidFill>
                  <a:schemeClr val="hlink"/>
                </a:solidFill>
              </a:rPr>
              <a:t>全双工方式</a:t>
            </a:r>
            <a:r>
              <a:rPr lang="zh-CN" altLang="en-US" sz="2800" smtClean="0"/>
              <a:t>。</a:t>
            </a:r>
          </a:p>
          <a:p>
            <a:pPr marL="533400" indent="-533400" eaLnBrk="1" hangingPunct="1"/>
            <a:r>
              <a:rPr lang="zh-CN" altLang="en-US" sz="2800" smtClean="0"/>
              <a:t>交换机能同时连通许多对的接口，使每一对相互通信的主机都能像</a:t>
            </a:r>
            <a:r>
              <a:rPr lang="zh-CN" altLang="en-US" sz="2800" smtClean="0">
                <a:solidFill>
                  <a:srgbClr val="FF0000"/>
                </a:solidFill>
              </a:rPr>
              <a:t>独占</a:t>
            </a:r>
            <a:r>
              <a:rPr lang="zh-CN" altLang="en-US" sz="2800" smtClean="0"/>
              <a:t>通信媒体那样，进行无碰撞地传输数据。 </a:t>
            </a:r>
          </a:p>
          <a:p>
            <a:pPr marL="533400" indent="-533400" eaLnBrk="1" hangingPunct="1"/>
            <a:r>
              <a:rPr lang="zh-CN" altLang="en-US" sz="2800" smtClean="0"/>
              <a:t>以太网交换机由于使用了专用的交换结构芯片，其交换速率就较高。    </a:t>
            </a:r>
          </a:p>
        </p:txBody>
      </p:sp>
      <p:sp>
        <p:nvSpPr>
          <p:cNvPr id="204803" name="Rectangle 3"/>
          <p:cNvSpPr>
            <a:spLocks noGrp="1" noChangeArrowheads="1"/>
          </p:cNvSpPr>
          <p:nvPr>
            <p:ph type="title"/>
          </p:nvPr>
        </p:nvSpPr>
        <p:spPr>
          <a:xfrm>
            <a:off x="1121987" y="214314"/>
            <a:ext cx="9907957" cy="1462087"/>
          </a:xfrm>
        </p:spPr>
        <p:txBody>
          <a:bodyPr/>
          <a:lstStyle/>
          <a:p>
            <a:pPr algn="ctr" eaLnBrk="1" hangingPunct="1"/>
            <a:r>
              <a:rPr lang="zh-CN" altLang="en-US" smtClean="0"/>
              <a:t>以太网交换机的特点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4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2"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idx="1"/>
          </p:nvPr>
        </p:nvSpPr>
        <p:spPr>
          <a:xfrm>
            <a:off x="482512" y="1916115"/>
            <a:ext cx="10373029" cy="4321175"/>
          </a:xfrm>
        </p:spPr>
        <p:txBody>
          <a:bodyPr/>
          <a:lstStyle/>
          <a:p>
            <a:pPr marL="533400" indent="-533400" eaLnBrk="1" hangingPunct="1"/>
            <a:r>
              <a:rPr lang="zh-CN" altLang="en-US" sz="2800" smtClean="0"/>
              <a:t>对于普通 </a:t>
            </a:r>
            <a:r>
              <a:rPr lang="en-US" altLang="zh-CN" sz="2800" smtClean="0"/>
              <a:t>10 Mb/s </a:t>
            </a:r>
            <a:r>
              <a:rPr lang="zh-CN" altLang="en-US" sz="2800" smtClean="0"/>
              <a:t>的共享式以太网，若共有 </a:t>
            </a:r>
            <a:r>
              <a:rPr lang="en-US" altLang="zh-CN" sz="2800" i="1" smtClean="0"/>
              <a:t>N </a:t>
            </a:r>
            <a:r>
              <a:rPr lang="zh-CN" altLang="en-US" sz="2800" smtClean="0"/>
              <a:t>个用户，则每个用户占有的平均带宽只有总带宽</a:t>
            </a:r>
            <a:r>
              <a:rPr lang="en-US" altLang="zh-CN" sz="2800" smtClean="0"/>
              <a:t>(10 Mb/s)</a:t>
            </a:r>
            <a:r>
              <a:rPr lang="zh-CN" altLang="en-US" sz="2800" smtClean="0">
                <a:solidFill>
                  <a:schemeClr val="tx2"/>
                </a:solidFill>
              </a:rPr>
              <a:t>的</a:t>
            </a:r>
            <a:r>
              <a:rPr lang="zh-CN" altLang="en-US" sz="2800" smtClean="0">
                <a:solidFill>
                  <a:srgbClr val="FF0000"/>
                </a:solidFill>
              </a:rPr>
              <a:t> </a:t>
            </a:r>
            <a:r>
              <a:rPr lang="en-US" altLang="zh-CN" sz="2800" i="1" smtClean="0">
                <a:solidFill>
                  <a:srgbClr val="FF0000"/>
                </a:solidFill>
              </a:rPr>
              <a:t>N </a:t>
            </a:r>
            <a:r>
              <a:rPr lang="zh-CN" altLang="en-US" sz="2800" smtClean="0">
                <a:solidFill>
                  <a:srgbClr val="FF0000"/>
                </a:solidFill>
              </a:rPr>
              <a:t>分之一</a:t>
            </a:r>
            <a:r>
              <a:rPr lang="zh-CN" altLang="en-US" sz="2800" smtClean="0"/>
              <a:t>。</a:t>
            </a:r>
          </a:p>
          <a:p>
            <a:pPr marL="533400" indent="-533400" eaLnBrk="1" hangingPunct="1"/>
            <a:r>
              <a:rPr lang="zh-CN" altLang="en-US" sz="2800" smtClean="0"/>
              <a:t>对于</a:t>
            </a:r>
            <a:r>
              <a:rPr lang="zh-CN" altLang="en-US" sz="2800"/>
              <a:t>普通 </a:t>
            </a:r>
            <a:r>
              <a:rPr lang="en-US" altLang="zh-CN" sz="2800"/>
              <a:t>10 </a:t>
            </a:r>
            <a:r>
              <a:rPr lang="en-US" altLang="zh-CN" sz="2800"/>
              <a:t>Mb/s </a:t>
            </a:r>
            <a:r>
              <a:rPr lang="zh-CN" altLang="en-US" sz="2800" smtClean="0"/>
              <a:t>的交换机以太网</a:t>
            </a:r>
            <a:r>
              <a:rPr lang="zh-CN" altLang="en-US" sz="2800" smtClean="0"/>
              <a:t>，由于独占带宽</a:t>
            </a:r>
            <a:r>
              <a:rPr lang="zh-CN" altLang="en-US" sz="2800" smtClean="0"/>
              <a:t>，</a:t>
            </a:r>
            <a:r>
              <a:rPr lang="zh-CN" altLang="en-US" sz="2800"/>
              <a:t>因此每个用户占有的</a:t>
            </a:r>
            <a:r>
              <a:rPr lang="zh-CN" altLang="en-US" sz="2800"/>
              <a:t>平均</a:t>
            </a:r>
            <a:r>
              <a:rPr lang="zh-CN" altLang="en-US" sz="2800" smtClean="0"/>
              <a:t>带宽就是</a:t>
            </a:r>
            <a:r>
              <a:rPr lang="en-US" altLang="zh-CN" sz="2800" smtClean="0">
                <a:solidFill>
                  <a:srgbClr val="FF0000"/>
                </a:solidFill>
              </a:rPr>
              <a:t>10 </a:t>
            </a:r>
            <a:r>
              <a:rPr lang="en-US" altLang="zh-CN" sz="2800" smtClean="0">
                <a:solidFill>
                  <a:srgbClr val="FF0000"/>
                </a:solidFill>
              </a:rPr>
              <a:t>Mb/s</a:t>
            </a:r>
            <a:r>
              <a:rPr lang="zh-CN" altLang="en-US" sz="2800" smtClean="0"/>
              <a:t>。这正是交换机的最大优点。  </a:t>
            </a:r>
          </a:p>
        </p:txBody>
      </p:sp>
      <p:sp>
        <p:nvSpPr>
          <p:cNvPr id="205827" name="Rectangle 3"/>
          <p:cNvSpPr>
            <a:spLocks noGrp="1" noChangeArrowheads="1"/>
          </p:cNvSpPr>
          <p:nvPr>
            <p:ph type="title"/>
          </p:nvPr>
        </p:nvSpPr>
        <p:spPr>
          <a:xfrm>
            <a:off x="1121987" y="214314"/>
            <a:ext cx="9907957" cy="1462087"/>
          </a:xfrm>
        </p:spPr>
        <p:txBody>
          <a:bodyPr/>
          <a:lstStyle/>
          <a:p>
            <a:pPr algn="ctr" eaLnBrk="1" hangingPunct="1"/>
            <a:r>
              <a:rPr lang="zh-CN" altLang="en-US" smtClean="0"/>
              <a:t>独占传输媒体的带宽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20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6"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1121987" y="214314"/>
            <a:ext cx="9907957" cy="1462087"/>
          </a:xfrm>
        </p:spPr>
        <p:txBody>
          <a:bodyPr/>
          <a:lstStyle/>
          <a:p>
            <a:pPr algn="ctr" eaLnBrk="1" hangingPunct="1"/>
            <a:r>
              <a:rPr lang="zh-CN" altLang="en-US" smtClean="0"/>
              <a:t>用以太网交换机扩展局域网 </a:t>
            </a:r>
          </a:p>
        </p:txBody>
      </p:sp>
      <p:sp>
        <p:nvSpPr>
          <p:cNvPr id="206851" name="Freeform 3"/>
          <p:cNvSpPr>
            <a:spLocks noChangeArrowheads="1"/>
          </p:cNvSpPr>
          <p:nvPr/>
        </p:nvSpPr>
        <p:spPr bwMode="auto">
          <a:xfrm flipV="1">
            <a:off x="6301720" y="3297238"/>
            <a:ext cx="2445500" cy="88900"/>
          </a:xfrm>
          <a:custGeom>
            <a:avLst/>
            <a:gdLst>
              <a:gd name="T0" fmla="*/ 2147483647 w 689"/>
              <a:gd name="T1" fmla="*/ 44400056 h 178"/>
              <a:gd name="T2" fmla="*/ 0 w 689"/>
              <a:gd name="T3" fmla="*/ 0 h 178"/>
              <a:gd name="T4" fmla="*/ 0 60000 65536"/>
              <a:gd name="T5" fmla="*/ 0 60000 65536"/>
            </a:gdLst>
            <a:ahLst/>
            <a:cxnLst>
              <a:cxn ang="T4">
                <a:pos x="T0" y="T1"/>
              </a:cxn>
              <a:cxn ang="T5">
                <a:pos x="T2" y="T3"/>
              </a:cxn>
            </a:cxnLst>
            <a:rect l="0" t="0" r="r" b="b"/>
            <a:pathLst>
              <a:path w="689" h="178">
                <a:moveTo>
                  <a:pt x="689" y="178"/>
                </a:moveTo>
                <a:lnTo>
                  <a:pt x="0" y="0"/>
                </a:ln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2" name="Freeform 4"/>
          <p:cNvSpPr>
            <a:spLocks noChangeArrowheads="1"/>
          </p:cNvSpPr>
          <p:nvPr/>
        </p:nvSpPr>
        <p:spPr bwMode="auto">
          <a:xfrm rot="9955067">
            <a:off x="8983630" y="3040063"/>
            <a:ext cx="1687822" cy="144462"/>
          </a:xfrm>
          <a:custGeom>
            <a:avLst/>
            <a:gdLst>
              <a:gd name="T0" fmla="*/ 1999890419 w 956"/>
              <a:gd name="T1" fmla="*/ 171059586 h 122"/>
              <a:gd name="T2" fmla="*/ 976934464 w 956"/>
              <a:gd name="T3" fmla="*/ 15423095 h 122"/>
              <a:gd name="T4" fmla="*/ 1068978892 w 956"/>
              <a:gd name="T5" fmla="*/ 155636491 h 122"/>
              <a:gd name="T6" fmla="*/ 0 w 956"/>
              <a:gd name="T7" fmla="*/ 0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6" h="122">
                <a:moveTo>
                  <a:pt x="956" y="122"/>
                </a:moveTo>
                <a:lnTo>
                  <a:pt x="467" y="11"/>
                </a:lnTo>
                <a:lnTo>
                  <a:pt x="511" y="111"/>
                </a:lnTo>
                <a:lnTo>
                  <a:pt x="0" y="0"/>
                </a:ln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3" name="Line 5"/>
          <p:cNvSpPr>
            <a:spLocks noChangeShapeType="1"/>
          </p:cNvSpPr>
          <p:nvPr/>
        </p:nvSpPr>
        <p:spPr bwMode="auto">
          <a:xfrm flipH="1" flipV="1">
            <a:off x="2503634" y="2781300"/>
            <a:ext cx="2674161" cy="38100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4" name="Line 6"/>
          <p:cNvSpPr>
            <a:spLocks noChangeShapeType="1"/>
          </p:cNvSpPr>
          <p:nvPr/>
        </p:nvSpPr>
        <p:spPr bwMode="auto">
          <a:xfrm flipH="1">
            <a:off x="2592774" y="3346450"/>
            <a:ext cx="2612151" cy="442913"/>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5" name="Line 7"/>
          <p:cNvSpPr>
            <a:spLocks noChangeShapeType="1"/>
          </p:cNvSpPr>
          <p:nvPr/>
        </p:nvSpPr>
        <p:spPr bwMode="auto">
          <a:xfrm flipH="1">
            <a:off x="3910476" y="3479801"/>
            <a:ext cx="1443660" cy="957263"/>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6" name="Line 8"/>
          <p:cNvSpPr>
            <a:spLocks noChangeShapeType="1"/>
          </p:cNvSpPr>
          <p:nvPr/>
        </p:nvSpPr>
        <p:spPr bwMode="auto">
          <a:xfrm>
            <a:off x="6210643" y="3389313"/>
            <a:ext cx="1480477" cy="97631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7" name="Line 9"/>
          <p:cNvSpPr>
            <a:spLocks noChangeShapeType="1"/>
          </p:cNvSpPr>
          <p:nvPr/>
        </p:nvSpPr>
        <p:spPr bwMode="auto">
          <a:xfrm flipH="1">
            <a:off x="5668059" y="3479803"/>
            <a:ext cx="15502" cy="88582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8" name="Text Box 37"/>
          <p:cNvSpPr txBox="1">
            <a:spLocks noChangeArrowheads="1"/>
          </p:cNvSpPr>
          <p:nvPr/>
        </p:nvSpPr>
        <p:spPr bwMode="auto">
          <a:xfrm>
            <a:off x="2856314" y="422116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一系</a:t>
            </a:r>
          </a:p>
        </p:txBody>
      </p:sp>
      <p:sp>
        <p:nvSpPr>
          <p:cNvPr id="206859" name="Text Box 38"/>
          <p:cNvSpPr txBox="1">
            <a:spLocks noChangeArrowheads="1"/>
          </p:cNvSpPr>
          <p:nvPr/>
        </p:nvSpPr>
        <p:spPr bwMode="auto">
          <a:xfrm>
            <a:off x="6547820" y="429260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三系</a:t>
            </a:r>
          </a:p>
        </p:txBody>
      </p:sp>
      <p:sp>
        <p:nvSpPr>
          <p:cNvPr id="206860" name="Text Box 39"/>
          <p:cNvSpPr txBox="1">
            <a:spLocks noChangeArrowheads="1"/>
          </p:cNvSpPr>
          <p:nvPr/>
        </p:nvSpPr>
        <p:spPr bwMode="auto">
          <a:xfrm>
            <a:off x="4613897" y="429260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二系</a:t>
            </a:r>
          </a:p>
        </p:txBody>
      </p:sp>
      <p:sp>
        <p:nvSpPr>
          <p:cNvPr id="206861" name="Text Box 40"/>
          <p:cNvSpPr txBox="1">
            <a:spLocks noChangeArrowheads="1"/>
          </p:cNvSpPr>
          <p:nvPr/>
        </p:nvSpPr>
        <p:spPr bwMode="auto">
          <a:xfrm>
            <a:off x="8041860" y="4292601"/>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10BASE-T</a:t>
            </a:r>
          </a:p>
        </p:txBody>
      </p:sp>
      <p:pic>
        <p:nvPicPr>
          <p:cNvPr id="206862" name="Picture 4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78" y="2954341"/>
            <a:ext cx="114717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863"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386" y="2193928"/>
            <a:ext cx="84294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64" name="Picture 4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434" y="3429000"/>
            <a:ext cx="84488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65" name="Text Box 44"/>
          <p:cNvSpPr txBox="1">
            <a:spLocks noChangeArrowheads="1"/>
          </p:cNvSpPr>
          <p:nvPr/>
        </p:nvSpPr>
        <p:spPr bwMode="auto">
          <a:xfrm>
            <a:off x="9359561" y="254317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至因特网</a:t>
            </a:r>
          </a:p>
        </p:txBody>
      </p:sp>
      <p:sp>
        <p:nvSpPr>
          <p:cNvPr id="206866" name="Text Box 45"/>
          <p:cNvSpPr txBox="1">
            <a:spLocks noChangeArrowheads="1"/>
          </p:cNvSpPr>
          <p:nvPr/>
        </p:nvSpPr>
        <p:spPr bwMode="auto">
          <a:xfrm>
            <a:off x="6635018" y="2924176"/>
            <a:ext cx="1237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100 Mb/s</a:t>
            </a:r>
          </a:p>
        </p:txBody>
      </p:sp>
      <p:sp>
        <p:nvSpPr>
          <p:cNvPr id="206867" name="Text Box 46"/>
          <p:cNvSpPr txBox="1">
            <a:spLocks noChangeArrowheads="1"/>
          </p:cNvSpPr>
          <p:nvPr/>
        </p:nvSpPr>
        <p:spPr bwMode="auto">
          <a:xfrm>
            <a:off x="2939641" y="3176589"/>
            <a:ext cx="1237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100 Mb/s</a:t>
            </a:r>
          </a:p>
        </p:txBody>
      </p:sp>
      <p:sp>
        <p:nvSpPr>
          <p:cNvPr id="206868" name="Text Box 47"/>
          <p:cNvSpPr txBox="1">
            <a:spLocks noChangeArrowheads="1"/>
          </p:cNvSpPr>
          <p:nvPr/>
        </p:nvSpPr>
        <p:spPr bwMode="auto">
          <a:xfrm>
            <a:off x="3203181" y="2527301"/>
            <a:ext cx="1237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100 Mb/s</a:t>
            </a:r>
          </a:p>
        </p:txBody>
      </p:sp>
      <p:sp>
        <p:nvSpPr>
          <p:cNvPr id="206869" name="Text Box 48"/>
          <p:cNvSpPr txBox="1">
            <a:spLocks noChangeArrowheads="1"/>
          </p:cNvSpPr>
          <p:nvPr/>
        </p:nvSpPr>
        <p:spPr bwMode="auto">
          <a:xfrm>
            <a:off x="997967" y="2224089"/>
            <a:ext cx="954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万维网</a:t>
            </a:r>
          </a:p>
          <a:p>
            <a:pPr eaLnBrk="1" hangingPunct="1"/>
            <a:r>
              <a:rPr lang="zh-CN" altLang="en-US">
                <a:solidFill>
                  <a:srgbClr val="333399"/>
                </a:solidFill>
                <a:latin typeface="Arial" pitchFamily="34" charset="0"/>
                <a:ea typeface="黑体" pitchFamily="49" charset="-122"/>
              </a:rPr>
              <a:t>服务器</a:t>
            </a:r>
          </a:p>
        </p:txBody>
      </p:sp>
      <p:sp>
        <p:nvSpPr>
          <p:cNvPr id="206870" name="Text Box 49"/>
          <p:cNvSpPr txBox="1">
            <a:spLocks noChangeArrowheads="1"/>
          </p:cNvSpPr>
          <p:nvPr/>
        </p:nvSpPr>
        <p:spPr bwMode="auto">
          <a:xfrm>
            <a:off x="658852" y="3500438"/>
            <a:ext cx="12105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电子邮件</a:t>
            </a:r>
          </a:p>
          <a:p>
            <a:pPr eaLnBrk="1" hangingPunct="1"/>
            <a:r>
              <a:rPr lang="zh-CN" altLang="en-US">
                <a:solidFill>
                  <a:srgbClr val="333399"/>
                </a:solidFill>
                <a:latin typeface="Arial" pitchFamily="34" charset="0"/>
                <a:ea typeface="黑体" pitchFamily="49" charset="-122"/>
              </a:rPr>
              <a:t>  服务器</a:t>
            </a:r>
          </a:p>
        </p:txBody>
      </p:sp>
      <p:sp>
        <p:nvSpPr>
          <p:cNvPr id="206871" name="AutoShape 50"/>
          <p:cNvSpPr>
            <a:spLocks noChangeArrowheads="1"/>
          </p:cNvSpPr>
          <p:nvPr/>
        </p:nvSpPr>
        <p:spPr bwMode="auto">
          <a:xfrm>
            <a:off x="5051840" y="2659066"/>
            <a:ext cx="1590931" cy="1023937"/>
          </a:xfrm>
          <a:prstGeom prst="cube">
            <a:avLst>
              <a:gd name="adj" fmla="val 25000"/>
            </a:avLst>
          </a:prstGeom>
          <a:solidFill>
            <a:srgbClr val="CCECFF"/>
          </a:solidFill>
          <a:ln w="9525">
            <a:solidFill>
              <a:schemeClr val="folHlink"/>
            </a:solidFill>
            <a:miter lim="800000"/>
            <a:headEnd/>
            <a:tailEnd/>
          </a:ln>
        </p:spPr>
        <p:txBody>
          <a:bodyPr wrap="none" anchor="ctr"/>
          <a:lstStyle/>
          <a:p>
            <a:endParaRPr lang="zh-CN" altLang="en-US"/>
          </a:p>
        </p:txBody>
      </p:sp>
      <p:sp>
        <p:nvSpPr>
          <p:cNvPr id="206872" name="Text Box 51"/>
          <p:cNvSpPr txBox="1">
            <a:spLocks noChangeArrowheads="1"/>
          </p:cNvSpPr>
          <p:nvPr/>
        </p:nvSpPr>
        <p:spPr bwMode="auto">
          <a:xfrm>
            <a:off x="5109974" y="2924175"/>
            <a:ext cx="954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以太网</a:t>
            </a:r>
          </a:p>
          <a:p>
            <a:pPr eaLnBrk="1" hangingPunct="1"/>
            <a:r>
              <a:rPr lang="zh-CN" altLang="en-US">
                <a:solidFill>
                  <a:srgbClr val="333399"/>
                </a:solidFill>
                <a:latin typeface="Arial" pitchFamily="34" charset="0"/>
                <a:ea typeface="黑体" pitchFamily="49" charset="-122"/>
              </a:rPr>
              <a:t>交换机</a:t>
            </a:r>
          </a:p>
        </p:txBody>
      </p:sp>
      <p:sp>
        <p:nvSpPr>
          <p:cNvPr id="206873" name="Text Box 52"/>
          <p:cNvSpPr txBox="1">
            <a:spLocks noChangeArrowheads="1"/>
          </p:cNvSpPr>
          <p:nvPr/>
        </p:nvSpPr>
        <p:spPr bwMode="auto">
          <a:xfrm>
            <a:off x="8098056" y="2513014"/>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路由器</a:t>
            </a:r>
          </a:p>
        </p:txBody>
      </p:sp>
      <p:grpSp>
        <p:nvGrpSpPr>
          <p:cNvPr id="206874" name="Group 53"/>
          <p:cNvGrpSpPr>
            <a:grpSpLocks/>
          </p:cNvGrpSpPr>
          <p:nvPr/>
        </p:nvGrpSpPr>
        <p:grpSpPr bwMode="auto">
          <a:xfrm>
            <a:off x="3207057" y="4329116"/>
            <a:ext cx="1412653" cy="828675"/>
            <a:chOff x="1755" y="2723"/>
            <a:chExt cx="729" cy="522"/>
          </a:xfrm>
        </p:grpSpPr>
        <p:sp>
          <p:nvSpPr>
            <p:cNvPr id="206898" name="Line 54"/>
            <p:cNvSpPr>
              <a:spLocks noChangeShapeType="1"/>
            </p:cNvSpPr>
            <p:nvPr/>
          </p:nvSpPr>
          <p:spPr bwMode="auto">
            <a:xfrm flipH="1">
              <a:off x="1835" y="2871"/>
              <a:ext cx="217"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899" name="Picture 5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5"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206900" name="Line 56"/>
            <p:cNvSpPr>
              <a:spLocks noChangeShapeType="1"/>
            </p:cNvSpPr>
            <p:nvPr/>
          </p:nvSpPr>
          <p:spPr bwMode="auto">
            <a:xfrm>
              <a:off x="2171" y="2886"/>
              <a:ext cx="40" cy="2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901" name="Line 57"/>
            <p:cNvSpPr>
              <a:spLocks noChangeShapeType="1"/>
            </p:cNvSpPr>
            <p:nvPr/>
          </p:nvSpPr>
          <p:spPr bwMode="auto">
            <a:xfrm>
              <a:off x="2235" y="2892"/>
              <a:ext cx="177" cy="2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902" name="Line 58"/>
            <p:cNvSpPr>
              <a:spLocks noChangeShapeType="1"/>
            </p:cNvSpPr>
            <p:nvPr/>
          </p:nvSpPr>
          <p:spPr bwMode="auto">
            <a:xfrm flipH="1">
              <a:off x="2025" y="2881"/>
              <a:ext cx="76" cy="2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903" name="Picture 5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7"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904" name="Picture 6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9"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905" name="Picture 6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906" name="Picture 6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02812">
              <a:off x="1973" y="2723"/>
              <a:ext cx="35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206875" name="Group 63"/>
          <p:cNvGrpSpPr>
            <a:grpSpLocks/>
          </p:cNvGrpSpPr>
          <p:nvPr/>
        </p:nvGrpSpPr>
        <p:grpSpPr bwMode="auto">
          <a:xfrm>
            <a:off x="4966577" y="4329116"/>
            <a:ext cx="1412653" cy="828675"/>
            <a:chOff x="1755" y="2723"/>
            <a:chExt cx="729" cy="522"/>
          </a:xfrm>
        </p:grpSpPr>
        <p:sp>
          <p:nvSpPr>
            <p:cNvPr id="206889" name="Line 64"/>
            <p:cNvSpPr>
              <a:spLocks noChangeShapeType="1"/>
            </p:cNvSpPr>
            <p:nvPr/>
          </p:nvSpPr>
          <p:spPr bwMode="auto">
            <a:xfrm flipH="1">
              <a:off x="1835" y="2871"/>
              <a:ext cx="217"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890" name="Picture 6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5"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206891" name="Line 66"/>
            <p:cNvSpPr>
              <a:spLocks noChangeShapeType="1"/>
            </p:cNvSpPr>
            <p:nvPr/>
          </p:nvSpPr>
          <p:spPr bwMode="auto">
            <a:xfrm>
              <a:off x="2171" y="2886"/>
              <a:ext cx="40" cy="2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92" name="Line 67"/>
            <p:cNvSpPr>
              <a:spLocks noChangeShapeType="1"/>
            </p:cNvSpPr>
            <p:nvPr/>
          </p:nvSpPr>
          <p:spPr bwMode="auto">
            <a:xfrm>
              <a:off x="2235" y="2892"/>
              <a:ext cx="177" cy="2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93" name="Line 68"/>
            <p:cNvSpPr>
              <a:spLocks noChangeShapeType="1"/>
            </p:cNvSpPr>
            <p:nvPr/>
          </p:nvSpPr>
          <p:spPr bwMode="auto">
            <a:xfrm flipH="1">
              <a:off x="2025" y="2881"/>
              <a:ext cx="76" cy="2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894" name="Picture 6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7"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895" name="Picture 7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9"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896" name="Picture 7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897" name="Picture 7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02812">
              <a:off x="1973" y="2723"/>
              <a:ext cx="35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206876" name="Group 73"/>
          <p:cNvGrpSpPr>
            <a:grpSpLocks/>
          </p:cNvGrpSpPr>
          <p:nvPr/>
        </p:nvGrpSpPr>
        <p:grpSpPr bwMode="auto">
          <a:xfrm>
            <a:off x="6906310" y="4329116"/>
            <a:ext cx="1412655" cy="828675"/>
            <a:chOff x="1755" y="2723"/>
            <a:chExt cx="729" cy="522"/>
          </a:xfrm>
        </p:grpSpPr>
        <p:sp>
          <p:nvSpPr>
            <p:cNvPr id="206880" name="Line 74"/>
            <p:cNvSpPr>
              <a:spLocks noChangeShapeType="1"/>
            </p:cNvSpPr>
            <p:nvPr/>
          </p:nvSpPr>
          <p:spPr bwMode="auto">
            <a:xfrm flipH="1">
              <a:off x="1835" y="2871"/>
              <a:ext cx="217"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881" name="Picture 7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5"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206882" name="Line 76"/>
            <p:cNvSpPr>
              <a:spLocks noChangeShapeType="1"/>
            </p:cNvSpPr>
            <p:nvPr/>
          </p:nvSpPr>
          <p:spPr bwMode="auto">
            <a:xfrm>
              <a:off x="2171" y="2886"/>
              <a:ext cx="40" cy="2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83" name="Line 77"/>
            <p:cNvSpPr>
              <a:spLocks noChangeShapeType="1"/>
            </p:cNvSpPr>
            <p:nvPr/>
          </p:nvSpPr>
          <p:spPr bwMode="auto">
            <a:xfrm>
              <a:off x="2235" y="2892"/>
              <a:ext cx="177" cy="2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84" name="Line 78"/>
            <p:cNvSpPr>
              <a:spLocks noChangeShapeType="1"/>
            </p:cNvSpPr>
            <p:nvPr/>
          </p:nvSpPr>
          <p:spPr bwMode="auto">
            <a:xfrm flipH="1">
              <a:off x="2025" y="2881"/>
              <a:ext cx="76" cy="2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885" name="Picture 7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7"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886" name="Picture 8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9"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887" name="Picture 8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 y="3072"/>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6888" name="Picture 8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02812">
              <a:off x="1973" y="2723"/>
              <a:ext cx="35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06877" name="Text Box 40"/>
          <p:cNvSpPr txBox="1">
            <a:spLocks noChangeArrowheads="1"/>
          </p:cNvSpPr>
          <p:nvPr/>
        </p:nvSpPr>
        <p:spPr bwMode="auto">
          <a:xfrm>
            <a:off x="658852" y="4883151"/>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集线器</a:t>
            </a:r>
          </a:p>
        </p:txBody>
      </p:sp>
      <p:cxnSp>
        <p:nvCxnSpPr>
          <p:cNvPr id="3" name="直接箭头连接符 2"/>
          <p:cNvCxnSpPr>
            <a:stCxn id="206877" idx="3"/>
          </p:cNvCxnSpPr>
          <p:nvPr/>
        </p:nvCxnSpPr>
        <p:spPr>
          <a:xfrm flipV="1">
            <a:off x="1612959" y="4652967"/>
            <a:ext cx="1946777" cy="430239"/>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smtClean="0"/>
              <a:t>产生差错的原因</a:t>
            </a:r>
          </a:p>
        </p:txBody>
      </p:sp>
      <p:sp>
        <p:nvSpPr>
          <p:cNvPr id="2" name="Rectangle 3"/>
          <p:cNvSpPr>
            <a:spLocks noGrp="1" noChangeArrowheads="1"/>
          </p:cNvSpPr>
          <p:nvPr>
            <p:ph idx="1"/>
          </p:nvPr>
        </p:nvSpPr>
        <p:spPr>
          <a:xfrm>
            <a:off x="1273134" y="1773238"/>
            <a:ext cx="9487457" cy="4968038"/>
          </a:xfrm>
        </p:spPr>
        <p:txBody>
          <a:bodyPr/>
          <a:lstStyle/>
          <a:p>
            <a:pPr eaLnBrk="1" hangingPunct="1">
              <a:defRPr/>
            </a:pPr>
            <a:r>
              <a:rPr lang="zh-CN" altLang="en-US" dirty="0" smtClean="0"/>
              <a:t>因为信道总是存在</a:t>
            </a:r>
            <a:r>
              <a:rPr lang="zh-CN" altLang="en-US" smtClean="0"/>
              <a:t>噪声。</a:t>
            </a:r>
            <a:endParaRPr lang="en-US" altLang="zh-CN" smtClean="0"/>
          </a:p>
          <a:p>
            <a:pPr lvl="1" eaLnBrk="1" hangingPunct="1">
              <a:defRPr/>
            </a:pPr>
            <a:r>
              <a:rPr lang="zh-CN" altLang="en-US" smtClean="0"/>
              <a:t>热噪声</a:t>
            </a:r>
            <a:endParaRPr lang="en-US" altLang="zh-CN" smtClean="0"/>
          </a:p>
          <a:p>
            <a:pPr lvl="2" eaLnBrk="1" hangingPunct="1"/>
            <a:r>
              <a:rPr lang="zh-CN" altLang="en-US" smtClean="0"/>
              <a:t>传输介质导体的电子热运动产生的。时刻存在、幅度较小、噪声强度与频率无关、频谱很宽、具有随机性。</a:t>
            </a:r>
            <a:endParaRPr lang="en-US" altLang="zh-CN" smtClean="0"/>
          </a:p>
          <a:p>
            <a:pPr lvl="2" eaLnBrk="1" hangingPunct="1"/>
            <a:r>
              <a:rPr lang="zh-CN" altLang="en-US" smtClean="0"/>
              <a:t>由热噪声产生的差错称为随机差错。</a:t>
            </a:r>
            <a:endParaRPr lang="en-US" altLang="zh-CN" smtClean="0"/>
          </a:p>
          <a:p>
            <a:pPr marL="857250" lvl="1" indent="-457200" eaLnBrk="1" hangingPunct="1">
              <a:defRPr/>
            </a:pPr>
            <a:r>
              <a:rPr lang="zh-CN" altLang="en-US" smtClean="0"/>
              <a:t>冲击噪声（</a:t>
            </a:r>
            <a:r>
              <a:rPr lang="zh-CN" altLang="en-US"/>
              <a:t>主要原因</a:t>
            </a:r>
            <a:r>
              <a:rPr lang="zh-CN" altLang="en-US" smtClean="0"/>
              <a:t>）</a:t>
            </a:r>
            <a:endParaRPr lang="en-US" altLang="zh-CN" smtClean="0"/>
          </a:p>
          <a:p>
            <a:pPr lvl="2" eaLnBrk="1" hangingPunct="1"/>
            <a:r>
              <a:rPr lang="zh-CN" altLang="en-US"/>
              <a:t>由于外界电磁干扰引起的。冲击幅度较大。比如：闪电、大功率机电设备的启</a:t>
            </a:r>
            <a:r>
              <a:rPr lang="zh-CN" altLang="en-US" smtClean="0"/>
              <a:t>停</a:t>
            </a:r>
            <a:endParaRPr lang="en-US" altLang="zh-CN" smtClean="0"/>
          </a:p>
          <a:p>
            <a:pPr lvl="2" eaLnBrk="1" hangingPunct="1"/>
            <a:r>
              <a:rPr lang="zh-CN" altLang="en-US" smtClean="0"/>
              <a:t>冲击噪声引起的差错称为突击差错。</a:t>
            </a:r>
            <a:endParaRPr lang="en-US" altLang="zh-CN" smtClean="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zh-CN" altLang="en-US" smtClean="0"/>
              <a:t>以太网</a:t>
            </a:r>
            <a:r>
              <a:rPr lang="zh-CN" altLang="en-US" smtClean="0"/>
              <a:t>交换机</a:t>
            </a:r>
            <a:r>
              <a:rPr lang="zh-CN" altLang="en-US"/>
              <a:t>冲突</a:t>
            </a:r>
            <a:r>
              <a:rPr lang="zh-CN" altLang="en-US"/>
              <a:t>域、</a:t>
            </a:r>
            <a:r>
              <a:rPr lang="zh-CN" altLang="en-US" smtClean="0"/>
              <a:t>广播域问题</a:t>
            </a:r>
            <a:endParaRPr lang="zh-CN" altLang="en-US" smtClean="0"/>
          </a:p>
        </p:txBody>
      </p:sp>
      <p:sp>
        <p:nvSpPr>
          <p:cNvPr id="207875" name="Rectangle 3"/>
          <p:cNvSpPr>
            <a:spLocks noGrp="1" noChangeArrowheads="1"/>
          </p:cNvSpPr>
          <p:nvPr>
            <p:ph idx="1"/>
          </p:nvPr>
        </p:nvSpPr>
        <p:spPr/>
        <p:txBody>
          <a:bodyPr/>
          <a:lstStyle/>
          <a:p>
            <a:pPr eaLnBrk="1" hangingPunct="1"/>
            <a:r>
              <a:rPr lang="zh-CN" altLang="en-US" smtClean="0"/>
              <a:t>交换机把网络划分为多个网段，</a:t>
            </a:r>
            <a:r>
              <a:rPr lang="zh-CN" altLang="en-US" smtClean="0">
                <a:solidFill>
                  <a:srgbClr val="FF0000"/>
                </a:solidFill>
              </a:rPr>
              <a:t>每个端口为一个冲突域，</a:t>
            </a:r>
            <a:r>
              <a:rPr lang="zh-CN" altLang="en-US" smtClean="0"/>
              <a:t>以太网交换机的冲突域局限于一个端口</a:t>
            </a:r>
            <a:r>
              <a:rPr lang="zh-CN" altLang="en-US" smtClean="0"/>
              <a:t>上。</a:t>
            </a:r>
            <a:endParaRPr lang="en-US" altLang="zh-CN" smtClean="0"/>
          </a:p>
          <a:p>
            <a:pPr eaLnBrk="1" hangingPunct="1"/>
            <a:r>
              <a:rPr lang="zh-CN" altLang="en-US" smtClean="0"/>
              <a:t>交换机</a:t>
            </a:r>
            <a:r>
              <a:rPr lang="zh-CN" altLang="en-US" smtClean="0"/>
              <a:t>能够同时在多对端口间无冲突的交换</a:t>
            </a:r>
            <a:r>
              <a:rPr lang="zh-CN" altLang="en-US" smtClean="0"/>
              <a:t>帧。</a:t>
            </a:r>
            <a:endParaRPr lang="en-US" altLang="zh-CN" smtClean="0"/>
          </a:p>
          <a:p>
            <a:pPr eaLnBrk="1" hangingPunct="1"/>
            <a:r>
              <a:rPr lang="zh-CN" altLang="en-US"/>
              <a:t>以太网交换机仍然没有隔离</a:t>
            </a:r>
            <a:r>
              <a:rPr lang="zh-CN" altLang="en-US"/>
              <a:t>广播</a:t>
            </a:r>
            <a:r>
              <a:rPr lang="zh-CN" altLang="en-US" smtClean="0"/>
              <a:t>域。</a:t>
            </a:r>
            <a:endParaRPr lang="zh-CN" altLang="en-US"/>
          </a:p>
          <a:p>
            <a:pPr eaLnBrk="1" hangingPunct="1"/>
            <a:endParaRPr lang="zh-CN" altLang="en-US"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标题 1"/>
          <p:cNvSpPr>
            <a:spLocks noGrp="1" noChangeArrowheads="1"/>
          </p:cNvSpPr>
          <p:nvPr>
            <p:ph type="title"/>
          </p:nvPr>
        </p:nvSpPr>
        <p:spPr/>
        <p:txBody>
          <a:bodyPr/>
          <a:lstStyle/>
          <a:p>
            <a:r>
              <a:rPr lang="zh-CN" altLang="en-US" smtClean="0">
                <a:sym typeface="黑体" pitchFamily="49" charset="-122"/>
              </a:rPr>
              <a:t>以太网交换机</a:t>
            </a:r>
            <a:endParaRPr lang="zh-CN" altLang="en-US" smtClean="0"/>
          </a:p>
        </p:txBody>
      </p:sp>
      <p:sp>
        <p:nvSpPr>
          <p:cNvPr id="208899" name="内容占位符 2"/>
          <p:cNvSpPr>
            <a:spLocks noGrp="1" noChangeArrowheads="1"/>
          </p:cNvSpPr>
          <p:nvPr>
            <p:ph idx="1"/>
          </p:nvPr>
        </p:nvSpPr>
        <p:spPr>
          <a:xfrm>
            <a:off x="828460" y="1773239"/>
            <a:ext cx="9932131" cy="4784725"/>
          </a:xfrm>
        </p:spPr>
        <p:txBody>
          <a:bodyPr/>
          <a:lstStyle/>
          <a:p>
            <a:r>
              <a:rPr lang="zh-CN" altLang="en-US" smtClean="0"/>
              <a:t>既然不存在冲突问题，那么以太网交换机还使用以太网碰撞协议（</a:t>
            </a:r>
            <a:r>
              <a:rPr lang="en-US" altLang="zh-CN" smtClean="0"/>
              <a:t>CSMA/CD</a:t>
            </a:r>
            <a:r>
              <a:rPr lang="zh-CN" altLang="en-US" smtClean="0"/>
              <a:t>）吗？</a:t>
            </a:r>
          </a:p>
          <a:p>
            <a:r>
              <a:rPr lang="zh-CN" altLang="en-US" sz="2800" smtClean="0"/>
              <a:t>当</a:t>
            </a:r>
            <a:r>
              <a:rPr lang="zh-CN" altLang="en-US" sz="2800" smtClean="0"/>
              <a:t>交换机</a:t>
            </a:r>
            <a:r>
              <a:rPr lang="zh-CN" altLang="en-US" sz="2800" smtClean="0">
                <a:solidFill>
                  <a:srgbClr val="FF0000"/>
                </a:solidFill>
              </a:rPr>
              <a:t>全双工工作</a:t>
            </a:r>
            <a:r>
              <a:rPr lang="zh-CN" altLang="en-US" sz="2800" smtClean="0"/>
              <a:t>的时候，没有冲突发生，也就不需要</a:t>
            </a:r>
            <a:r>
              <a:rPr lang="en-US" altLang="zh-CN" sz="2800" smtClean="0">
                <a:sym typeface="黑体" pitchFamily="49" charset="-122"/>
              </a:rPr>
              <a:t>CSMA/CD</a:t>
            </a:r>
            <a:r>
              <a:rPr lang="zh-CN" altLang="en-US" sz="2800" smtClean="0">
                <a:sym typeface="黑体" pitchFamily="49" charset="-122"/>
              </a:rPr>
              <a:t>协议解决碰撞问题。</a:t>
            </a:r>
          </a:p>
          <a:p>
            <a:r>
              <a:rPr lang="zh-CN" altLang="en-US" sz="2800" smtClean="0">
                <a:sym typeface="黑体" pitchFamily="49" charset="-122"/>
              </a:rPr>
              <a:t>当交换机</a:t>
            </a:r>
            <a:r>
              <a:rPr lang="zh-CN" altLang="en-US" sz="2800" smtClean="0">
                <a:solidFill>
                  <a:srgbClr val="FF0000"/>
                </a:solidFill>
                <a:sym typeface="黑体" pitchFamily="49" charset="-122"/>
              </a:rPr>
              <a:t>半双工工作</a:t>
            </a:r>
            <a:r>
              <a:rPr lang="zh-CN" altLang="en-US" sz="2800" smtClean="0">
                <a:sym typeface="黑体" pitchFamily="49" charset="-122"/>
              </a:rPr>
              <a:t>的时候，会发生冲突，需要</a:t>
            </a:r>
            <a:r>
              <a:rPr lang="en-US" altLang="zh-CN" sz="2800" smtClean="0">
                <a:sym typeface="黑体" pitchFamily="49" charset="-122"/>
              </a:rPr>
              <a:t>CSMA/CD</a:t>
            </a:r>
            <a:r>
              <a:rPr lang="zh-CN" altLang="en-US" sz="2800" smtClean="0">
                <a:sym typeface="黑体" pitchFamily="49" charset="-122"/>
              </a:rPr>
              <a:t>协议来解决碰撞问题</a:t>
            </a:r>
            <a:r>
              <a:rPr lang="zh-CN" altLang="en-US" sz="2800" smtClean="0">
                <a:sym typeface="黑体" pitchFamily="49" charset="-122"/>
              </a:rPr>
              <a:t>。</a:t>
            </a:r>
            <a:endParaRPr lang="en-US" altLang="zh-CN" sz="2800" smtClean="0">
              <a:sym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8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889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89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88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标题 1"/>
          <p:cNvSpPr>
            <a:spLocks noGrp="1" noChangeArrowheads="1"/>
          </p:cNvSpPr>
          <p:nvPr>
            <p:ph type="title"/>
          </p:nvPr>
        </p:nvSpPr>
        <p:spPr/>
        <p:txBody>
          <a:bodyPr/>
          <a:lstStyle/>
          <a:p>
            <a:r>
              <a:rPr lang="zh-CN" altLang="en-US" smtClean="0">
                <a:sym typeface="黑体" pitchFamily="49" charset="-122"/>
              </a:rPr>
              <a:t>以太网交换机</a:t>
            </a:r>
            <a:endParaRPr lang="zh-CN" altLang="en-US" smtClean="0"/>
          </a:p>
        </p:txBody>
      </p:sp>
      <p:sp>
        <p:nvSpPr>
          <p:cNvPr id="3" name="内容占位符 2"/>
          <p:cNvSpPr>
            <a:spLocks noGrp="1"/>
          </p:cNvSpPr>
          <p:nvPr>
            <p:ph idx="1"/>
          </p:nvPr>
        </p:nvSpPr>
        <p:spPr>
          <a:xfrm>
            <a:off x="1273134" y="1773239"/>
            <a:ext cx="9487457" cy="4784725"/>
          </a:xfrm>
        </p:spPr>
        <p:txBody>
          <a:bodyPr/>
          <a:lstStyle/>
          <a:p>
            <a:pPr>
              <a:defRPr/>
            </a:pPr>
            <a:r>
              <a:rPr lang="en-US" altLang="zh-CN" sz="2800" noProof="1">
                <a:sym typeface="+mn-ea"/>
              </a:rPr>
              <a:t>Q:</a:t>
            </a:r>
            <a:r>
              <a:rPr lang="zh-CN" altLang="en-US" sz="2800" noProof="1">
                <a:sym typeface="+mn-ea"/>
              </a:rPr>
              <a:t>交换机</a:t>
            </a:r>
            <a:r>
              <a:rPr lang="zh-CN" altLang="en-US" sz="2800" noProof="1">
                <a:solidFill>
                  <a:srgbClr val="FF0000"/>
                </a:solidFill>
                <a:sym typeface="+mn-ea"/>
              </a:rPr>
              <a:t>全双工工作</a:t>
            </a:r>
            <a:r>
              <a:rPr lang="zh-CN" altLang="en-US" sz="2800" noProof="1">
                <a:sym typeface="+mn-ea"/>
              </a:rPr>
              <a:t>的时候，没有冲突发生，也就不需要</a:t>
            </a:r>
            <a:r>
              <a:rPr lang="en-US" altLang="zh-CN" sz="2800" noProof="1">
                <a:sym typeface="+mn-ea"/>
              </a:rPr>
              <a:t>CSMA/CD</a:t>
            </a:r>
            <a:r>
              <a:rPr lang="zh-CN" altLang="en-US" sz="2800" noProof="1">
                <a:sym typeface="+mn-ea"/>
              </a:rPr>
              <a:t>协议解决碰撞问题。既然连以太网的核心</a:t>
            </a:r>
            <a:r>
              <a:rPr lang="en-US" altLang="zh-CN" sz="2800" noProof="1">
                <a:sym typeface="+mn-ea"/>
              </a:rPr>
              <a:t>CSMA/CD</a:t>
            </a:r>
            <a:r>
              <a:rPr lang="zh-CN" altLang="en-US" sz="2800" noProof="1">
                <a:sym typeface="+mn-ea"/>
              </a:rPr>
              <a:t>都不使用了，为什么还叫以太网呢？应该换个名字，例如交换网之类</a:t>
            </a:r>
            <a:r>
              <a:rPr lang="zh-CN" altLang="en-US" sz="2800" noProof="1">
                <a:sym typeface="+mn-ea"/>
              </a:rPr>
              <a:t>的</a:t>
            </a:r>
            <a:r>
              <a:rPr lang="zh-CN" altLang="en-US" sz="2800" noProof="1" smtClean="0">
                <a:sym typeface="+mn-ea"/>
              </a:rPr>
              <a:t>。</a:t>
            </a:r>
            <a:endParaRPr lang="en-US" altLang="zh-CN" sz="2800" noProof="1" smtClean="0">
              <a:sym typeface="+mn-ea"/>
            </a:endParaRPr>
          </a:p>
          <a:p>
            <a:pPr marL="0" indent="0">
              <a:buNone/>
              <a:defRPr/>
            </a:pPr>
            <a:endParaRPr lang="zh-CN" altLang="en-US" sz="2800" noProof="1">
              <a:sym typeface="+mn-ea"/>
            </a:endParaRPr>
          </a:p>
          <a:p>
            <a:pPr>
              <a:defRPr/>
            </a:pPr>
            <a:r>
              <a:rPr lang="en-US" altLang="zh-CN" sz="2800" noProof="1" smtClean="0">
                <a:sym typeface="+mn-ea"/>
              </a:rPr>
              <a:t>A:</a:t>
            </a:r>
            <a:r>
              <a:rPr lang="zh-CN" altLang="en-US" sz="2800" noProof="1" smtClean="0">
                <a:sym typeface="+mn-ea"/>
              </a:rPr>
              <a:t>因为，仍然保留了以太网的帧格式。</a:t>
            </a:r>
            <a:endParaRPr lang="zh-CN" altLang="en-US" sz="2800" noProof="1">
              <a:sym typeface="+mn-ea"/>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idx="1"/>
          </p:nvPr>
        </p:nvSpPr>
        <p:spPr>
          <a:xfrm>
            <a:off x="482512" y="1916115"/>
            <a:ext cx="10373029" cy="4321175"/>
          </a:xfrm>
        </p:spPr>
        <p:txBody>
          <a:bodyPr/>
          <a:lstStyle/>
          <a:p>
            <a:pPr marL="533400" indent="-533400" algn="just" eaLnBrk="1" hangingPunct="1"/>
            <a:r>
              <a:rPr lang="zh-CN" altLang="en-US" sz="2800" smtClean="0">
                <a:solidFill>
                  <a:schemeClr val="hlink"/>
                </a:solidFill>
              </a:rPr>
              <a:t>虚拟局域网</a:t>
            </a:r>
            <a:r>
              <a:rPr lang="zh-CN" altLang="en-US" sz="2800" smtClean="0"/>
              <a:t> </a:t>
            </a:r>
            <a:r>
              <a:rPr lang="en-US" altLang="zh-CN" sz="2800" smtClean="0"/>
              <a:t>VLAN </a:t>
            </a:r>
            <a:r>
              <a:rPr lang="zh-CN" altLang="en-US" sz="2800" smtClean="0"/>
              <a:t>是由一些局域网网段构成的与物理位置无关的逻辑组。</a:t>
            </a:r>
          </a:p>
          <a:p>
            <a:pPr marL="914400" lvl="1" indent="-457200" algn="just" eaLnBrk="1" hangingPunct="1"/>
            <a:r>
              <a:rPr lang="zh-CN" altLang="en-US" sz="2400" smtClean="0">
                <a:solidFill>
                  <a:srgbClr val="333399"/>
                </a:solidFill>
                <a:latin typeface="Arial" pitchFamily="34" charset="0"/>
                <a:ea typeface="黑体" pitchFamily="49" charset="-122"/>
              </a:rPr>
              <a:t>这些网段具有某些共同的需求。</a:t>
            </a:r>
          </a:p>
          <a:p>
            <a:pPr marL="914400" lvl="1" indent="-457200" algn="just" eaLnBrk="1" hangingPunct="1"/>
            <a:r>
              <a:rPr lang="zh-CN" altLang="en-US" sz="2400" smtClean="0">
                <a:solidFill>
                  <a:srgbClr val="333399"/>
                </a:solidFill>
                <a:latin typeface="Arial" pitchFamily="34" charset="0"/>
                <a:ea typeface="黑体" pitchFamily="49" charset="-122"/>
              </a:rPr>
              <a:t>每一个 </a:t>
            </a:r>
            <a:r>
              <a:rPr lang="en-US" altLang="zh-CN" sz="2400" smtClean="0">
                <a:solidFill>
                  <a:srgbClr val="333399"/>
                </a:solidFill>
                <a:latin typeface="Arial" pitchFamily="34" charset="0"/>
                <a:ea typeface="黑体" pitchFamily="49" charset="-122"/>
              </a:rPr>
              <a:t>VLAN </a:t>
            </a:r>
            <a:r>
              <a:rPr lang="zh-CN" altLang="en-US" sz="2400" smtClean="0">
                <a:solidFill>
                  <a:srgbClr val="333399"/>
                </a:solidFill>
                <a:latin typeface="Arial" pitchFamily="34" charset="0"/>
                <a:ea typeface="黑体" pitchFamily="49" charset="-122"/>
              </a:rPr>
              <a:t>的帧都有一个明确的标识符，指明发送这个帧的工作站是属于哪一个 </a:t>
            </a:r>
            <a:r>
              <a:rPr lang="en-US" altLang="zh-CN" sz="2400" smtClean="0">
                <a:solidFill>
                  <a:srgbClr val="333399"/>
                </a:solidFill>
                <a:latin typeface="Arial" pitchFamily="34" charset="0"/>
                <a:ea typeface="黑体" pitchFamily="49" charset="-122"/>
              </a:rPr>
              <a:t>VLAN</a:t>
            </a:r>
            <a:r>
              <a:rPr lang="zh-CN" altLang="en-US" sz="2400" smtClean="0">
                <a:solidFill>
                  <a:srgbClr val="333399"/>
                </a:solidFill>
                <a:latin typeface="Arial" pitchFamily="34" charset="0"/>
                <a:ea typeface="黑体" pitchFamily="49" charset="-122"/>
              </a:rPr>
              <a:t>。</a:t>
            </a:r>
          </a:p>
          <a:p>
            <a:pPr marL="533400" indent="-533400" algn="just" eaLnBrk="1" hangingPunct="1"/>
            <a:r>
              <a:rPr lang="zh-CN" altLang="en-US" sz="2800" smtClean="0"/>
              <a:t>虚拟局域网其实只是局域网给用户提供的一种服务，而</a:t>
            </a:r>
            <a:r>
              <a:rPr lang="zh-CN" altLang="en-US" sz="2800" smtClean="0">
                <a:solidFill>
                  <a:srgbClr val="FF0000"/>
                </a:solidFill>
              </a:rPr>
              <a:t>并不是一种新型局域网</a:t>
            </a:r>
            <a:r>
              <a:rPr lang="zh-CN" altLang="en-US" sz="2800" smtClean="0"/>
              <a:t>。 </a:t>
            </a:r>
          </a:p>
        </p:txBody>
      </p:sp>
      <p:sp>
        <p:nvSpPr>
          <p:cNvPr id="210947" name="Rectangle 3"/>
          <p:cNvSpPr>
            <a:spLocks noGrp="1" noChangeArrowheads="1"/>
          </p:cNvSpPr>
          <p:nvPr>
            <p:ph type="title"/>
          </p:nvPr>
        </p:nvSpPr>
        <p:spPr>
          <a:xfrm>
            <a:off x="1121987" y="214314"/>
            <a:ext cx="9907957" cy="1462087"/>
          </a:xfrm>
        </p:spPr>
        <p:txBody>
          <a:bodyPr/>
          <a:lstStyle/>
          <a:p>
            <a:pPr eaLnBrk="1" hangingPunct="1"/>
            <a:r>
              <a:rPr lang="zh-CN" altLang="en-US" sz="4000" smtClean="0"/>
              <a:t>虚拟局域网</a:t>
            </a:r>
            <a:r>
              <a:rPr lang="en-US" altLang="zh-CN" sz="4000"/>
              <a:t>VLAN</a:t>
            </a:r>
            <a:r>
              <a:rPr lang="zh-CN" altLang="en-US" sz="4000" smtClean="0"/>
              <a:t> </a:t>
            </a:r>
            <a:endParaRPr lang="zh-CN" altLang="en-US" sz="4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4" grpId="0" build="p"/>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AutoShape 2"/>
          <p:cNvSpPr>
            <a:spLocks noChangeArrowheads="1"/>
          </p:cNvSpPr>
          <p:nvPr/>
        </p:nvSpPr>
        <p:spPr bwMode="auto">
          <a:xfrm flipH="1">
            <a:off x="1009592" y="4111625"/>
            <a:ext cx="9229729"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a:p>
        </p:txBody>
      </p:sp>
      <p:sp>
        <p:nvSpPr>
          <p:cNvPr id="212995" name="Line 3"/>
          <p:cNvSpPr>
            <a:spLocks noChangeShapeType="1"/>
          </p:cNvSpPr>
          <p:nvPr/>
        </p:nvSpPr>
        <p:spPr bwMode="auto">
          <a:xfrm>
            <a:off x="2743923" y="6208713"/>
            <a:ext cx="1914543"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996" name="AutoShape 4"/>
          <p:cNvSpPr>
            <a:spLocks noChangeArrowheads="1"/>
          </p:cNvSpPr>
          <p:nvPr/>
        </p:nvSpPr>
        <p:spPr bwMode="auto">
          <a:xfrm flipH="1">
            <a:off x="1009592" y="2170113"/>
            <a:ext cx="9229729" cy="1397000"/>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a:p>
        </p:txBody>
      </p:sp>
      <p:sp>
        <p:nvSpPr>
          <p:cNvPr id="212997" name="AutoShape 5"/>
          <p:cNvSpPr>
            <a:spLocks noChangeArrowheads="1"/>
          </p:cNvSpPr>
          <p:nvPr/>
        </p:nvSpPr>
        <p:spPr bwMode="auto">
          <a:xfrm flipH="1">
            <a:off x="1100668" y="304800"/>
            <a:ext cx="9047577"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a:p>
        </p:txBody>
      </p:sp>
      <p:sp>
        <p:nvSpPr>
          <p:cNvPr id="212998" name="Line 6"/>
          <p:cNvSpPr>
            <a:spLocks noChangeShapeType="1"/>
          </p:cNvSpPr>
          <p:nvPr/>
        </p:nvSpPr>
        <p:spPr bwMode="auto">
          <a:xfrm>
            <a:off x="3271003" y="693738"/>
            <a:ext cx="478248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999" name="Line 7"/>
          <p:cNvSpPr>
            <a:spLocks noChangeShapeType="1"/>
          </p:cNvSpPr>
          <p:nvPr/>
        </p:nvSpPr>
        <p:spPr bwMode="auto">
          <a:xfrm>
            <a:off x="3453156" y="849313"/>
            <a:ext cx="288344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00" name="Line 8"/>
          <p:cNvSpPr>
            <a:spLocks noChangeShapeType="1"/>
          </p:cNvSpPr>
          <p:nvPr/>
        </p:nvSpPr>
        <p:spPr bwMode="auto">
          <a:xfrm>
            <a:off x="3633372" y="1003300"/>
            <a:ext cx="633659"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01" name="Line 9"/>
          <p:cNvSpPr>
            <a:spLocks noChangeShapeType="1"/>
          </p:cNvSpPr>
          <p:nvPr/>
        </p:nvSpPr>
        <p:spPr bwMode="auto">
          <a:xfrm>
            <a:off x="3633372" y="2946400"/>
            <a:ext cx="633659"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02" name="Line 10"/>
          <p:cNvSpPr>
            <a:spLocks noChangeShapeType="1"/>
          </p:cNvSpPr>
          <p:nvPr/>
        </p:nvSpPr>
        <p:spPr bwMode="auto">
          <a:xfrm>
            <a:off x="3453156" y="2713038"/>
            <a:ext cx="31934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03" name="Line 11"/>
          <p:cNvSpPr>
            <a:spLocks noChangeShapeType="1"/>
          </p:cNvSpPr>
          <p:nvPr/>
        </p:nvSpPr>
        <p:spPr bwMode="auto">
          <a:xfrm>
            <a:off x="3181865" y="2479675"/>
            <a:ext cx="485612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04" name="Line 12"/>
          <p:cNvSpPr>
            <a:spLocks noChangeShapeType="1"/>
          </p:cNvSpPr>
          <p:nvPr/>
        </p:nvSpPr>
        <p:spPr bwMode="auto">
          <a:xfrm>
            <a:off x="3362080" y="4732338"/>
            <a:ext cx="1718826"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05" name="Line 13"/>
          <p:cNvSpPr>
            <a:spLocks noChangeShapeType="1"/>
          </p:cNvSpPr>
          <p:nvPr/>
        </p:nvSpPr>
        <p:spPr bwMode="auto">
          <a:xfrm>
            <a:off x="3362080" y="4887913"/>
            <a:ext cx="91076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06" name="Line 14"/>
          <p:cNvSpPr>
            <a:spLocks noChangeShapeType="1"/>
          </p:cNvSpPr>
          <p:nvPr/>
        </p:nvSpPr>
        <p:spPr bwMode="auto">
          <a:xfrm>
            <a:off x="2935764" y="4422775"/>
            <a:ext cx="517779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07" name="Line 15"/>
          <p:cNvSpPr>
            <a:spLocks noChangeShapeType="1"/>
          </p:cNvSpPr>
          <p:nvPr/>
        </p:nvSpPr>
        <p:spPr bwMode="auto">
          <a:xfrm>
            <a:off x="3181864" y="4578350"/>
            <a:ext cx="3226433"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08" name="AutoShape 16"/>
          <p:cNvSpPr>
            <a:spLocks noChangeArrowheads="1"/>
          </p:cNvSpPr>
          <p:nvPr/>
        </p:nvSpPr>
        <p:spPr bwMode="auto">
          <a:xfrm flipH="1">
            <a:off x="2185836" y="4189413"/>
            <a:ext cx="1447535"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3009" name="AutoShape 17"/>
          <p:cNvSpPr>
            <a:spLocks noChangeArrowheads="1"/>
          </p:cNvSpPr>
          <p:nvPr/>
        </p:nvSpPr>
        <p:spPr bwMode="auto">
          <a:xfrm>
            <a:off x="6076933" y="538163"/>
            <a:ext cx="1356458" cy="4583112"/>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p>
            <a:endParaRPr lang="zh-CN" altLang="en-US"/>
          </a:p>
        </p:txBody>
      </p:sp>
      <p:sp>
        <p:nvSpPr>
          <p:cNvPr id="213010" name="AutoShape 18"/>
          <p:cNvSpPr>
            <a:spLocks noChangeArrowheads="1"/>
          </p:cNvSpPr>
          <p:nvPr/>
        </p:nvSpPr>
        <p:spPr bwMode="auto">
          <a:xfrm>
            <a:off x="3995739" y="538166"/>
            <a:ext cx="1900980" cy="5127625"/>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p>
            <a:endParaRPr lang="zh-CN" altLang="en-US"/>
          </a:p>
        </p:txBody>
      </p:sp>
      <p:sp>
        <p:nvSpPr>
          <p:cNvPr id="213011" name="Text Box 19"/>
          <p:cNvSpPr txBox="1">
            <a:spLocks noChangeArrowheads="1"/>
          </p:cNvSpPr>
          <p:nvPr/>
        </p:nvSpPr>
        <p:spPr bwMode="auto">
          <a:xfrm>
            <a:off x="4685594" y="858839"/>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4</a:t>
            </a:r>
            <a:endParaRPr lang="en-US" altLang="zh-CN">
              <a:solidFill>
                <a:srgbClr val="333399"/>
              </a:solidFill>
              <a:latin typeface="Arial" pitchFamily="34" charset="0"/>
              <a:ea typeface="黑体" pitchFamily="49" charset="-122"/>
            </a:endParaRPr>
          </a:p>
        </p:txBody>
      </p:sp>
      <p:sp>
        <p:nvSpPr>
          <p:cNvPr id="213012" name="Text Box 20"/>
          <p:cNvSpPr txBox="1">
            <a:spLocks noChangeArrowheads="1"/>
          </p:cNvSpPr>
          <p:nvPr/>
        </p:nvSpPr>
        <p:spPr bwMode="auto">
          <a:xfrm>
            <a:off x="6892747" y="4457701"/>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B</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3013" name="AutoShape 21"/>
          <p:cNvSpPr>
            <a:spLocks noChangeArrowheads="1"/>
          </p:cNvSpPr>
          <p:nvPr/>
        </p:nvSpPr>
        <p:spPr bwMode="auto">
          <a:xfrm>
            <a:off x="7706622" y="382588"/>
            <a:ext cx="1265381" cy="4583112"/>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p>
            <a:endParaRPr lang="zh-CN" altLang="en-US"/>
          </a:p>
        </p:txBody>
      </p:sp>
      <p:sp>
        <p:nvSpPr>
          <p:cNvPr id="213014" name="AutoShape 22"/>
          <p:cNvSpPr>
            <a:spLocks noChangeArrowheads="1"/>
          </p:cNvSpPr>
          <p:nvPr/>
        </p:nvSpPr>
        <p:spPr bwMode="auto">
          <a:xfrm flipH="1">
            <a:off x="2185836" y="382588"/>
            <a:ext cx="1447535"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3015" name="Line 23"/>
          <p:cNvSpPr>
            <a:spLocks noChangeShapeType="1"/>
          </p:cNvSpPr>
          <p:nvPr/>
        </p:nvSpPr>
        <p:spPr bwMode="auto">
          <a:xfrm>
            <a:off x="1914543" y="938216"/>
            <a:ext cx="0" cy="5037137"/>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16" name="Line 24"/>
          <p:cNvSpPr>
            <a:spLocks noChangeShapeType="1"/>
          </p:cNvSpPr>
          <p:nvPr/>
        </p:nvSpPr>
        <p:spPr bwMode="auto">
          <a:xfrm>
            <a:off x="1897105" y="927100"/>
            <a:ext cx="560023"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17" name="Text Box 25"/>
          <p:cNvSpPr txBox="1">
            <a:spLocks noChangeArrowheads="1"/>
          </p:cNvSpPr>
          <p:nvPr/>
        </p:nvSpPr>
        <p:spPr bwMode="auto">
          <a:xfrm>
            <a:off x="7747315" y="1735139"/>
            <a:ext cx="9509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VLAN</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3018" name="Text Box 26"/>
          <p:cNvSpPr txBox="1">
            <a:spLocks noChangeArrowheads="1"/>
          </p:cNvSpPr>
          <p:nvPr/>
        </p:nvSpPr>
        <p:spPr bwMode="auto">
          <a:xfrm>
            <a:off x="8380975" y="455614"/>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3019" name="Text Box 27"/>
          <p:cNvSpPr txBox="1">
            <a:spLocks noChangeArrowheads="1"/>
          </p:cNvSpPr>
          <p:nvPr/>
        </p:nvSpPr>
        <p:spPr bwMode="auto">
          <a:xfrm>
            <a:off x="6664087" y="735014"/>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B</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3020" name="Text Box 28"/>
          <p:cNvSpPr txBox="1">
            <a:spLocks noChangeArrowheads="1"/>
          </p:cNvSpPr>
          <p:nvPr/>
        </p:nvSpPr>
        <p:spPr bwMode="auto">
          <a:xfrm>
            <a:off x="4267031" y="1738314"/>
            <a:ext cx="9509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VLAN</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3021" name="Text Box 29"/>
          <p:cNvSpPr txBox="1">
            <a:spLocks noChangeArrowheads="1"/>
          </p:cNvSpPr>
          <p:nvPr/>
        </p:nvSpPr>
        <p:spPr bwMode="auto">
          <a:xfrm>
            <a:off x="6129255" y="1738314"/>
            <a:ext cx="9509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VLAN</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sp>
        <p:nvSpPr>
          <p:cNvPr id="213022" name="Text Box 30"/>
          <p:cNvSpPr txBox="1">
            <a:spLocks noChangeArrowheads="1"/>
          </p:cNvSpPr>
          <p:nvPr/>
        </p:nvSpPr>
        <p:spPr bwMode="auto">
          <a:xfrm>
            <a:off x="8431358" y="4160839"/>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3023" name="Text Box 31"/>
          <p:cNvSpPr txBox="1">
            <a:spLocks noChangeArrowheads="1"/>
          </p:cNvSpPr>
          <p:nvPr/>
        </p:nvSpPr>
        <p:spPr bwMode="auto">
          <a:xfrm>
            <a:off x="5412269" y="4573589"/>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sp>
        <p:nvSpPr>
          <p:cNvPr id="213024" name="Text Box 32"/>
          <p:cNvSpPr txBox="1">
            <a:spLocks noChangeArrowheads="1"/>
          </p:cNvSpPr>
          <p:nvPr/>
        </p:nvSpPr>
        <p:spPr bwMode="auto">
          <a:xfrm>
            <a:off x="4629399" y="5018089"/>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3025" name="Text Box 33"/>
          <p:cNvSpPr txBox="1">
            <a:spLocks noChangeArrowheads="1"/>
          </p:cNvSpPr>
          <p:nvPr/>
        </p:nvSpPr>
        <p:spPr bwMode="auto">
          <a:xfrm>
            <a:off x="4666216" y="2816226"/>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3026" name="Text Box 34"/>
          <p:cNvSpPr txBox="1">
            <a:spLocks noChangeArrowheads="1"/>
          </p:cNvSpPr>
          <p:nvPr/>
        </p:nvSpPr>
        <p:spPr bwMode="auto">
          <a:xfrm>
            <a:off x="8462363" y="2301876"/>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sp>
        <p:nvSpPr>
          <p:cNvPr id="213027" name="Text Box 35"/>
          <p:cNvSpPr txBox="1">
            <a:spLocks noChangeArrowheads="1"/>
          </p:cNvSpPr>
          <p:nvPr/>
        </p:nvSpPr>
        <p:spPr bwMode="auto">
          <a:xfrm>
            <a:off x="6943129" y="2454276"/>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B</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pic>
        <p:nvPicPr>
          <p:cNvPr id="213028"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816" y="927103"/>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29"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6836" y="538166"/>
            <a:ext cx="62203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30"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012" y="771526"/>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31"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463" y="2324103"/>
            <a:ext cx="62203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32"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0930" y="2557463"/>
            <a:ext cx="62203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33"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816" y="2790828"/>
            <a:ext cx="622032"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34"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816" y="4740278"/>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0691" y="4578353"/>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36"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7149" y="4422778"/>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37"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6836" y="4267203"/>
            <a:ext cx="62203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038" name="AutoShape 46"/>
          <p:cNvSpPr>
            <a:spLocks noChangeArrowheads="1"/>
          </p:cNvSpPr>
          <p:nvPr/>
        </p:nvSpPr>
        <p:spPr bwMode="auto">
          <a:xfrm flipH="1">
            <a:off x="2185836" y="2246313"/>
            <a:ext cx="1447535" cy="933450"/>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3039" name="Line 47"/>
          <p:cNvSpPr>
            <a:spLocks noChangeShapeType="1"/>
          </p:cNvSpPr>
          <p:nvPr/>
        </p:nvSpPr>
        <p:spPr bwMode="auto">
          <a:xfrm>
            <a:off x="2094759" y="2784475"/>
            <a:ext cx="0" cy="334645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40" name="Line 48"/>
          <p:cNvSpPr>
            <a:spLocks noChangeShapeType="1"/>
          </p:cNvSpPr>
          <p:nvPr/>
        </p:nvSpPr>
        <p:spPr bwMode="auto">
          <a:xfrm>
            <a:off x="2079259" y="2790825"/>
            <a:ext cx="337177"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41" name="Line 49"/>
          <p:cNvSpPr>
            <a:spLocks noChangeShapeType="1"/>
          </p:cNvSpPr>
          <p:nvPr/>
        </p:nvSpPr>
        <p:spPr bwMode="auto">
          <a:xfrm>
            <a:off x="2276913" y="4772028"/>
            <a:ext cx="0" cy="1514475"/>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42" name="Line 50"/>
          <p:cNvSpPr>
            <a:spLocks noChangeShapeType="1"/>
          </p:cNvSpPr>
          <p:nvPr/>
        </p:nvSpPr>
        <p:spPr bwMode="auto">
          <a:xfrm>
            <a:off x="2259472" y="4772025"/>
            <a:ext cx="186028"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43" name="AutoShape 51"/>
          <p:cNvSpPr>
            <a:spLocks noChangeArrowheads="1"/>
          </p:cNvSpPr>
          <p:nvPr/>
        </p:nvSpPr>
        <p:spPr bwMode="auto">
          <a:xfrm flipH="1">
            <a:off x="1461099" y="5665788"/>
            <a:ext cx="1449472" cy="931862"/>
          </a:xfrm>
          <a:prstGeom prst="cube">
            <a:avLst>
              <a:gd name="adj" fmla="val 28329"/>
            </a:avLst>
          </a:prstGeom>
          <a:solidFill>
            <a:srgbClr val="99FFCC"/>
          </a:solidFill>
          <a:ln w="9525">
            <a:solidFill>
              <a:schemeClr val="folHlink"/>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3044" name="Text Box 52"/>
          <p:cNvSpPr txBox="1">
            <a:spLocks noChangeArrowheads="1"/>
          </p:cNvSpPr>
          <p:nvPr/>
        </p:nvSpPr>
        <p:spPr bwMode="auto">
          <a:xfrm>
            <a:off x="6088284" y="5805491"/>
            <a:ext cx="36455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rgbClr val="333399"/>
                </a:solidFill>
                <a:latin typeface="Arial" pitchFamily="34" charset="0"/>
                <a:ea typeface="黑体" pitchFamily="49" charset="-122"/>
              </a:rPr>
              <a:t>三个虚拟局域网</a:t>
            </a:r>
            <a:r>
              <a:rPr lang="en-US" altLang="zh-CN" sz="2400">
                <a:solidFill>
                  <a:srgbClr val="333399"/>
                </a:solidFill>
                <a:latin typeface="Arial" pitchFamily="34" charset="0"/>
                <a:ea typeface="黑体" pitchFamily="49" charset="-122"/>
              </a:rPr>
              <a:t>:</a:t>
            </a:r>
          </a:p>
          <a:p>
            <a:pPr algn="ctr" eaLnBrk="1" hangingPunct="1"/>
            <a:r>
              <a:rPr lang="en-US" altLang="zh-CN" sz="2400">
                <a:solidFill>
                  <a:srgbClr val="333399"/>
                </a:solidFill>
                <a:latin typeface="Arial" pitchFamily="34" charset="0"/>
                <a:ea typeface="黑体" pitchFamily="49" charset="-122"/>
              </a:rPr>
              <a:t> VLAN</a:t>
            </a:r>
            <a:r>
              <a:rPr lang="en-US" altLang="zh-CN" sz="2400" baseline="-25000">
                <a:solidFill>
                  <a:srgbClr val="333399"/>
                </a:solidFill>
                <a:latin typeface="Arial" pitchFamily="34" charset="0"/>
                <a:ea typeface="黑体" pitchFamily="49" charset="-122"/>
              </a:rPr>
              <a:t>1</a:t>
            </a:r>
            <a:r>
              <a:rPr lang="en-US" altLang="zh-CN" sz="2400">
                <a:solidFill>
                  <a:srgbClr val="333399"/>
                </a:solidFill>
                <a:latin typeface="Arial" pitchFamily="34" charset="0"/>
                <a:ea typeface="黑体" pitchFamily="49" charset="-122"/>
              </a:rPr>
              <a:t>, VLAN</a:t>
            </a:r>
            <a:r>
              <a:rPr lang="en-US" altLang="zh-CN" sz="2400" baseline="-25000">
                <a:solidFill>
                  <a:srgbClr val="333399"/>
                </a:solidFill>
                <a:latin typeface="Arial" pitchFamily="34" charset="0"/>
                <a:ea typeface="黑体" pitchFamily="49" charset="-122"/>
              </a:rPr>
              <a:t>2 </a:t>
            </a:r>
            <a:r>
              <a:rPr lang="zh-CN" altLang="en-US" sz="2400">
                <a:solidFill>
                  <a:srgbClr val="333399"/>
                </a:solidFill>
                <a:latin typeface="Arial" pitchFamily="34" charset="0"/>
                <a:ea typeface="黑体" pitchFamily="49" charset="-122"/>
              </a:rPr>
              <a:t>和 </a:t>
            </a:r>
            <a:r>
              <a:rPr lang="en-US" altLang="zh-CN" sz="2400">
                <a:solidFill>
                  <a:srgbClr val="333399"/>
                </a:solidFill>
                <a:latin typeface="Arial" pitchFamily="34" charset="0"/>
                <a:ea typeface="黑体" pitchFamily="49" charset="-122"/>
              </a:rPr>
              <a:t>VLAN</a:t>
            </a:r>
            <a:r>
              <a:rPr lang="en-US" altLang="zh-CN" sz="2400" baseline="-25000">
                <a:solidFill>
                  <a:srgbClr val="333399"/>
                </a:solidFill>
                <a:latin typeface="Arial" pitchFamily="34" charset="0"/>
                <a:ea typeface="黑体" pitchFamily="49" charset="-122"/>
              </a:rPr>
              <a:t>3</a:t>
            </a:r>
            <a:endParaRPr lang="en-US" altLang="zh-CN" sz="2400">
              <a:solidFill>
                <a:srgbClr val="333399"/>
              </a:solidFill>
              <a:latin typeface="Arial" pitchFamily="34" charset="0"/>
              <a:ea typeface="黑体" pitchFamily="49"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4018" name="AutoShape 2"/>
          <p:cNvSpPr>
            <a:spLocks noChangeArrowheads="1"/>
          </p:cNvSpPr>
          <p:nvPr/>
        </p:nvSpPr>
        <p:spPr bwMode="auto">
          <a:xfrm flipH="1">
            <a:off x="1009592" y="4111625"/>
            <a:ext cx="9229729"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a:p>
        </p:txBody>
      </p:sp>
      <p:sp>
        <p:nvSpPr>
          <p:cNvPr id="214019" name="Line 3"/>
          <p:cNvSpPr>
            <a:spLocks noChangeShapeType="1"/>
          </p:cNvSpPr>
          <p:nvPr/>
        </p:nvSpPr>
        <p:spPr bwMode="auto">
          <a:xfrm>
            <a:off x="2743923" y="6208713"/>
            <a:ext cx="1914543"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20" name="AutoShape 4"/>
          <p:cNvSpPr>
            <a:spLocks noChangeArrowheads="1"/>
          </p:cNvSpPr>
          <p:nvPr/>
        </p:nvSpPr>
        <p:spPr bwMode="auto">
          <a:xfrm flipH="1">
            <a:off x="1009592" y="2170113"/>
            <a:ext cx="9229729" cy="1397000"/>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a:p>
        </p:txBody>
      </p:sp>
      <p:sp>
        <p:nvSpPr>
          <p:cNvPr id="214021" name="AutoShape 5"/>
          <p:cNvSpPr>
            <a:spLocks noChangeArrowheads="1"/>
          </p:cNvSpPr>
          <p:nvPr/>
        </p:nvSpPr>
        <p:spPr bwMode="auto">
          <a:xfrm flipH="1">
            <a:off x="1100668" y="304800"/>
            <a:ext cx="9047577"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a:p>
        </p:txBody>
      </p:sp>
      <p:sp>
        <p:nvSpPr>
          <p:cNvPr id="214022" name="Line 6"/>
          <p:cNvSpPr>
            <a:spLocks noChangeShapeType="1"/>
          </p:cNvSpPr>
          <p:nvPr/>
        </p:nvSpPr>
        <p:spPr bwMode="auto">
          <a:xfrm>
            <a:off x="3271003" y="693738"/>
            <a:ext cx="478248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23" name="Line 7"/>
          <p:cNvSpPr>
            <a:spLocks noChangeShapeType="1"/>
          </p:cNvSpPr>
          <p:nvPr/>
        </p:nvSpPr>
        <p:spPr bwMode="auto">
          <a:xfrm>
            <a:off x="3453156" y="849313"/>
            <a:ext cx="288344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24" name="Line 8"/>
          <p:cNvSpPr>
            <a:spLocks noChangeShapeType="1"/>
          </p:cNvSpPr>
          <p:nvPr/>
        </p:nvSpPr>
        <p:spPr bwMode="auto">
          <a:xfrm>
            <a:off x="3633372" y="1003300"/>
            <a:ext cx="633659"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25" name="Line 9"/>
          <p:cNvSpPr>
            <a:spLocks noChangeShapeType="1"/>
          </p:cNvSpPr>
          <p:nvPr/>
        </p:nvSpPr>
        <p:spPr bwMode="auto">
          <a:xfrm>
            <a:off x="3633372" y="2946400"/>
            <a:ext cx="633659"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26" name="Line 10"/>
          <p:cNvSpPr>
            <a:spLocks noChangeShapeType="1"/>
          </p:cNvSpPr>
          <p:nvPr/>
        </p:nvSpPr>
        <p:spPr bwMode="auto">
          <a:xfrm>
            <a:off x="3453156" y="2713038"/>
            <a:ext cx="31934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27" name="Line 11"/>
          <p:cNvSpPr>
            <a:spLocks noChangeShapeType="1"/>
          </p:cNvSpPr>
          <p:nvPr/>
        </p:nvSpPr>
        <p:spPr bwMode="auto">
          <a:xfrm>
            <a:off x="3181865" y="2479675"/>
            <a:ext cx="485612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28" name="Line 12"/>
          <p:cNvSpPr>
            <a:spLocks noChangeShapeType="1"/>
          </p:cNvSpPr>
          <p:nvPr/>
        </p:nvSpPr>
        <p:spPr bwMode="auto">
          <a:xfrm>
            <a:off x="3362080" y="4732338"/>
            <a:ext cx="1718826"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29" name="Line 13"/>
          <p:cNvSpPr>
            <a:spLocks noChangeShapeType="1"/>
          </p:cNvSpPr>
          <p:nvPr/>
        </p:nvSpPr>
        <p:spPr bwMode="auto">
          <a:xfrm>
            <a:off x="3362080" y="4887913"/>
            <a:ext cx="91076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0" name="Line 14"/>
          <p:cNvSpPr>
            <a:spLocks noChangeShapeType="1"/>
          </p:cNvSpPr>
          <p:nvPr/>
        </p:nvSpPr>
        <p:spPr bwMode="auto">
          <a:xfrm>
            <a:off x="2935764" y="4422775"/>
            <a:ext cx="517779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1" name="Line 15"/>
          <p:cNvSpPr>
            <a:spLocks noChangeShapeType="1"/>
          </p:cNvSpPr>
          <p:nvPr/>
        </p:nvSpPr>
        <p:spPr bwMode="auto">
          <a:xfrm>
            <a:off x="3181864" y="4578350"/>
            <a:ext cx="3226433"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2" name="AutoShape 16"/>
          <p:cNvSpPr>
            <a:spLocks noChangeArrowheads="1"/>
          </p:cNvSpPr>
          <p:nvPr/>
        </p:nvSpPr>
        <p:spPr bwMode="auto">
          <a:xfrm flipH="1">
            <a:off x="2185836" y="4189413"/>
            <a:ext cx="1447535"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4033" name="AutoShape 17"/>
          <p:cNvSpPr>
            <a:spLocks noChangeArrowheads="1"/>
          </p:cNvSpPr>
          <p:nvPr/>
        </p:nvSpPr>
        <p:spPr bwMode="auto">
          <a:xfrm>
            <a:off x="6076933" y="538163"/>
            <a:ext cx="1356458" cy="4583112"/>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p>
            <a:endParaRPr lang="zh-CN" altLang="en-US"/>
          </a:p>
        </p:txBody>
      </p:sp>
      <p:sp>
        <p:nvSpPr>
          <p:cNvPr id="214034" name="AutoShape 18"/>
          <p:cNvSpPr>
            <a:spLocks noChangeArrowheads="1"/>
          </p:cNvSpPr>
          <p:nvPr/>
        </p:nvSpPr>
        <p:spPr bwMode="auto">
          <a:xfrm>
            <a:off x="3995739" y="538166"/>
            <a:ext cx="1900980" cy="5127625"/>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p>
            <a:endParaRPr lang="zh-CN" altLang="en-US"/>
          </a:p>
        </p:txBody>
      </p:sp>
      <p:sp>
        <p:nvSpPr>
          <p:cNvPr id="214035" name="Text Box 19"/>
          <p:cNvSpPr txBox="1">
            <a:spLocks noChangeArrowheads="1"/>
          </p:cNvSpPr>
          <p:nvPr/>
        </p:nvSpPr>
        <p:spPr bwMode="auto">
          <a:xfrm>
            <a:off x="4685594" y="858839"/>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4</a:t>
            </a:r>
            <a:endParaRPr lang="en-US" altLang="zh-CN">
              <a:solidFill>
                <a:srgbClr val="333399"/>
              </a:solidFill>
              <a:latin typeface="Arial" pitchFamily="34" charset="0"/>
              <a:ea typeface="黑体" pitchFamily="49" charset="-122"/>
            </a:endParaRPr>
          </a:p>
        </p:txBody>
      </p:sp>
      <p:sp>
        <p:nvSpPr>
          <p:cNvPr id="214036" name="Text Box 20"/>
          <p:cNvSpPr txBox="1">
            <a:spLocks noChangeArrowheads="1"/>
          </p:cNvSpPr>
          <p:nvPr/>
        </p:nvSpPr>
        <p:spPr bwMode="auto">
          <a:xfrm>
            <a:off x="6892747" y="4457701"/>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B</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4037" name="AutoShape 21"/>
          <p:cNvSpPr>
            <a:spLocks noChangeArrowheads="1"/>
          </p:cNvSpPr>
          <p:nvPr/>
        </p:nvSpPr>
        <p:spPr bwMode="auto">
          <a:xfrm>
            <a:off x="7706622" y="382588"/>
            <a:ext cx="1265381" cy="4583112"/>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p>
            <a:endParaRPr lang="zh-CN" altLang="en-US"/>
          </a:p>
        </p:txBody>
      </p:sp>
      <p:sp>
        <p:nvSpPr>
          <p:cNvPr id="214038" name="AutoShape 22"/>
          <p:cNvSpPr>
            <a:spLocks noChangeArrowheads="1"/>
          </p:cNvSpPr>
          <p:nvPr/>
        </p:nvSpPr>
        <p:spPr bwMode="auto">
          <a:xfrm flipH="1">
            <a:off x="2185836" y="382588"/>
            <a:ext cx="1447535"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4039" name="Line 23"/>
          <p:cNvSpPr>
            <a:spLocks noChangeShapeType="1"/>
          </p:cNvSpPr>
          <p:nvPr/>
        </p:nvSpPr>
        <p:spPr bwMode="auto">
          <a:xfrm>
            <a:off x="1914543" y="938216"/>
            <a:ext cx="0" cy="5037137"/>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40" name="Line 24"/>
          <p:cNvSpPr>
            <a:spLocks noChangeShapeType="1"/>
          </p:cNvSpPr>
          <p:nvPr/>
        </p:nvSpPr>
        <p:spPr bwMode="auto">
          <a:xfrm>
            <a:off x="1897105" y="927100"/>
            <a:ext cx="560023"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41" name="Text Box 25"/>
          <p:cNvSpPr txBox="1">
            <a:spLocks noChangeArrowheads="1"/>
          </p:cNvSpPr>
          <p:nvPr/>
        </p:nvSpPr>
        <p:spPr bwMode="auto">
          <a:xfrm>
            <a:off x="7747315" y="1735139"/>
            <a:ext cx="9509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VLAN</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4042" name="Text Box 26"/>
          <p:cNvSpPr txBox="1">
            <a:spLocks noChangeArrowheads="1"/>
          </p:cNvSpPr>
          <p:nvPr/>
        </p:nvSpPr>
        <p:spPr bwMode="auto">
          <a:xfrm>
            <a:off x="8380975" y="455614"/>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4043" name="Text Box 27"/>
          <p:cNvSpPr txBox="1">
            <a:spLocks noChangeArrowheads="1"/>
          </p:cNvSpPr>
          <p:nvPr/>
        </p:nvSpPr>
        <p:spPr bwMode="auto">
          <a:xfrm>
            <a:off x="6664087" y="735014"/>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B</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4044" name="Text Box 28"/>
          <p:cNvSpPr txBox="1">
            <a:spLocks noChangeArrowheads="1"/>
          </p:cNvSpPr>
          <p:nvPr/>
        </p:nvSpPr>
        <p:spPr bwMode="auto">
          <a:xfrm>
            <a:off x="4267031" y="1738314"/>
            <a:ext cx="9509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VLAN</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4045" name="Text Box 29"/>
          <p:cNvSpPr txBox="1">
            <a:spLocks noChangeArrowheads="1"/>
          </p:cNvSpPr>
          <p:nvPr/>
        </p:nvSpPr>
        <p:spPr bwMode="auto">
          <a:xfrm>
            <a:off x="6129255" y="1738314"/>
            <a:ext cx="9509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VLAN</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sp>
        <p:nvSpPr>
          <p:cNvPr id="214046" name="Text Box 30"/>
          <p:cNvSpPr txBox="1">
            <a:spLocks noChangeArrowheads="1"/>
          </p:cNvSpPr>
          <p:nvPr/>
        </p:nvSpPr>
        <p:spPr bwMode="auto">
          <a:xfrm>
            <a:off x="8431358" y="4160839"/>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4047" name="Text Box 31"/>
          <p:cNvSpPr txBox="1">
            <a:spLocks noChangeArrowheads="1"/>
          </p:cNvSpPr>
          <p:nvPr/>
        </p:nvSpPr>
        <p:spPr bwMode="auto">
          <a:xfrm>
            <a:off x="5412269" y="4573589"/>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sp>
        <p:nvSpPr>
          <p:cNvPr id="214048" name="Text Box 32"/>
          <p:cNvSpPr txBox="1">
            <a:spLocks noChangeArrowheads="1"/>
          </p:cNvSpPr>
          <p:nvPr/>
        </p:nvSpPr>
        <p:spPr bwMode="auto">
          <a:xfrm>
            <a:off x="4629399" y="5018089"/>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4049" name="Text Box 33"/>
          <p:cNvSpPr txBox="1">
            <a:spLocks noChangeArrowheads="1"/>
          </p:cNvSpPr>
          <p:nvPr/>
        </p:nvSpPr>
        <p:spPr bwMode="auto">
          <a:xfrm>
            <a:off x="4666216" y="2816226"/>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4050" name="Text Box 34"/>
          <p:cNvSpPr txBox="1">
            <a:spLocks noChangeArrowheads="1"/>
          </p:cNvSpPr>
          <p:nvPr/>
        </p:nvSpPr>
        <p:spPr bwMode="auto">
          <a:xfrm>
            <a:off x="8462363" y="2301876"/>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sp>
        <p:nvSpPr>
          <p:cNvPr id="214051" name="Text Box 35"/>
          <p:cNvSpPr txBox="1">
            <a:spLocks noChangeArrowheads="1"/>
          </p:cNvSpPr>
          <p:nvPr/>
        </p:nvSpPr>
        <p:spPr bwMode="auto">
          <a:xfrm>
            <a:off x="6943129" y="2454276"/>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B</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pic>
        <p:nvPicPr>
          <p:cNvPr id="214052"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816" y="927103"/>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53"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6836" y="538166"/>
            <a:ext cx="62203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54"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012" y="771526"/>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55"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463" y="2324103"/>
            <a:ext cx="62203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56"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0930" y="2557463"/>
            <a:ext cx="62203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57"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816" y="2790828"/>
            <a:ext cx="622032"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58"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816" y="4740278"/>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59"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0691" y="4578353"/>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60"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7149" y="4422778"/>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61"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6836" y="4267203"/>
            <a:ext cx="62203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62" name="AutoShape 46"/>
          <p:cNvSpPr>
            <a:spLocks noChangeArrowheads="1"/>
          </p:cNvSpPr>
          <p:nvPr/>
        </p:nvSpPr>
        <p:spPr bwMode="auto">
          <a:xfrm flipH="1">
            <a:off x="2185836" y="2246313"/>
            <a:ext cx="1447535" cy="933450"/>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4063" name="Line 47"/>
          <p:cNvSpPr>
            <a:spLocks noChangeShapeType="1"/>
          </p:cNvSpPr>
          <p:nvPr/>
        </p:nvSpPr>
        <p:spPr bwMode="auto">
          <a:xfrm>
            <a:off x="2094759" y="2784475"/>
            <a:ext cx="0" cy="334645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64" name="Line 48"/>
          <p:cNvSpPr>
            <a:spLocks noChangeShapeType="1"/>
          </p:cNvSpPr>
          <p:nvPr/>
        </p:nvSpPr>
        <p:spPr bwMode="auto">
          <a:xfrm>
            <a:off x="2079259" y="2790825"/>
            <a:ext cx="337177"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65" name="Line 49"/>
          <p:cNvSpPr>
            <a:spLocks noChangeShapeType="1"/>
          </p:cNvSpPr>
          <p:nvPr/>
        </p:nvSpPr>
        <p:spPr bwMode="auto">
          <a:xfrm>
            <a:off x="2276913" y="4772028"/>
            <a:ext cx="0" cy="1514475"/>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66" name="Line 50"/>
          <p:cNvSpPr>
            <a:spLocks noChangeShapeType="1"/>
          </p:cNvSpPr>
          <p:nvPr/>
        </p:nvSpPr>
        <p:spPr bwMode="auto">
          <a:xfrm>
            <a:off x="2259472" y="4772025"/>
            <a:ext cx="186028"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67" name="AutoShape 51"/>
          <p:cNvSpPr>
            <a:spLocks noChangeArrowheads="1"/>
          </p:cNvSpPr>
          <p:nvPr/>
        </p:nvSpPr>
        <p:spPr bwMode="auto">
          <a:xfrm flipH="1">
            <a:off x="1461099" y="5665788"/>
            <a:ext cx="1449472"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476213" name="Text Box 53"/>
          <p:cNvSpPr txBox="1">
            <a:spLocks noChangeArrowheads="1"/>
          </p:cNvSpPr>
          <p:nvPr/>
        </p:nvSpPr>
        <p:spPr bwMode="auto">
          <a:xfrm>
            <a:off x="3999615" y="5805488"/>
            <a:ext cx="7162099" cy="831850"/>
          </a:xfrm>
          <a:prstGeom prst="rect">
            <a:avLst/>
          </a:prstGeom>
          <a:solidFill>
            <a:srgbClr val="FFFF99"/>
          </a:solidFill>
          <a:ln w="9525">
            <a:solidFill>
              <a:srgbClr val="333399"/>
            </a:solidFill>
            <a:miter lim="800000"/>
            <a:headEnd/>
            <a:tailEnd/>
          </a:ln>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rgbClr val="333399"/>
                </a:solidFill>
                <a:latin typeface="Arial" pitchFamily="34" charset="0"/>
                <a:ea typeface="黑体" pitchFamily="49" charset="-122"/>
              </a:rPr>
              <a:t>当 </a:t>
            </a:r>
            <a:r>
              <a:rPr lang="en-US" altLang="zh-CN" sz="2400">
                <a:solidFill>
                  <a:srgbClr val="333399"/>
                </a:solidFill>
                <a:latin typeface="Arial" pitchFamily="34" charset="0"/>
                <a:ea typeface="黑体" pitchFamily="49" charset="-122"/>
              </a:rPr>
              <a:t>B</a:t>
            </a:r>
            <a:r>
              <a:rPr lang="en-US" altLang="zh-CN" sz="2400" baseline="-25000">
                <a:solidFill>
                  <a:srgbClr val="333399"/>
                </a:solidFill>
                <a:latin typeface="Arial" pitchFamily="34" charset="0"/>
                <a:ea typeface="黑体" pitchFamily="49" charset="-122"/>
              </a:rPr>
              <a:t>1</a:t>
            </a:r>
            <a:r>
              <a:rPr lang="en-US" altLang="zh-CN" sz="2400">
                <a:solidFill>
                  <a:srgbClr val="333399"/>
                </a:solidFill>
                <a:latin typeface="Arial" pitchFamily="34" charset="0"/>
                <a:ea typeface="黑体" pitchFamily="49" charset="-122"/>
              </a:rPr>
              <a:t> </a:t>
            </a:r>
            <a:r>
              <a:rPr lang="zh-CN" altLang="en-US" sz="2400">
                <a:solidFill>
                  <a:srgbClr val="333399"/>
                </a:solidFill>
                <a:latin typeface="Arial" pitchFamily="34" charset="0"/>
                <a:ea typeface="黑体" pitchFamily="49" charset="-122"/>
              </a:rPr>
              <a:t>向 </a:t>
            </a:r>
            <a:r>
              <a:rPr lang="en-US" altLang="zh-CN" sz="2400">
                <a:solidFill>
                  <a:srgbClr val="333399"/>
                </a:solidFill>
                <a:latin typeface="Arial" pitchFamily="34" charset="0"/>
                <a:ea typeface="黑体" pitchFamily="49" charset="-122"/>
              </a:rPr>
              <a:t>VLAN</a:t>
            </a:r>
            <a:r>
              <a:rPr lang="en-US" altLang="zh-CN" sz="2400" baseline="-25000">
                <a:solidFill>
                  <a:srgbClr val="333399"/>
                </a:solidFill>
                <a:latin typeface="Arial" pitchFamily="34" charset="0"/>
                <a:ea typeface="黑体" pitchFamily="49" charset="-122"/>
              </a:rPr>
              <a:t>2</a:t>
            </a:r>
            <a:r>
              <a:rPr lang="en-US" altLang="zh-CN" sz="2400">
                <a:solidFill>
                  <a:srgbClr val="333399"/>
                </a:solidFill>
                <a:latin typeface="Arial" pitchFamily="34" charset="0"/>
                <a:ea typeface="黑体" pitchFamily="49" charset="-122"/>
              </a:rPr>
              <a:t> </a:t>
            </a:r>
            <a:r>
              <a:rPr lang="zh-CN" altLang="en-US" sz="2400">
                <a:solidFill>
                  <a:srgbClr val="333399"/>
                </a:solidFill>
                <a:latin typeface="Arial" pitchFamily="34" charset="0"/>
                <a:ea typeface="黑体" pitchFamily="49" charset="-122"/>
              </a:rPr>
              <a:t>工作组内成员发送数据时，</a:t>
            </a:r>
          </a:p>
          <a:p>
            <a:pPr algn="ctr" eaLnBrk="1" hangingPunct="1"/>
            <a:r>
              <a:rPr lang="zh-CN" altLang="en-US" sz="2400">
                <a:solidFill>
                  <a:srgbClr val="333399"/>
                </a:solidFill>
                <a:latin typeface="Arial" pitchFamily="34" charset="0"/>
                <a:ea typeface="黑体" pitchFamily="49" charset="-122"/>
              </a:rPr>
              <a:t>工作站 </a:t>
            </a:r>
            <a:r>
              <a:rPr lang="en-US" altLang="zh-CN" sz="2400">
                <a:solidFill>
                  <a:srgbClr val="333399"/>
                </a:solidFill>
                <a:latin typeface="Arial" pitchFamily="34" charset="0"/>
                <a:ea typeface="黑体" pitchFamily="49" charset="-122"/>
              </a:rPr>
              <a:t>B</a:t>
            </a:r>
            <a:r>
              <a:rPr lang="en-US" altLang="zh-CN" sz="2400" baseline="-25000">
                <a:solidFill>
                  <a:srgbClr val="333399"/>
                </a:solidFill>
                <a:latin typeface="Arial" pitchFamily="34" charset="0"/>
                <a:ea typeface="黑体" pitchFamily="49" charset="-122"/>
              </a:rPr>
              <a:t>2 </a:t>
            </a:r>
            <a:r>
              <a:rPr lang="zh-CN" altLang="en-US" sz="2400">
                <a:solidFill>
                  <a:srgbClr val="333399"/>
                </a:solidFill>
                <a:latin typeface="Arial" pitchFamily="34" charset="0"/>
                <a:ea typeface="黑体" pitchFamily="49" charset="-122"/>
              </a:rPr>
              <a:t>和 </a:t>
            </a:r>
            <a:r>
              <a:rPr lang="en-US" altLang="zh-CN" sz="2400">
                <a:solidFill>
                  <a:srgbClr val="333399"/>
                </a:solidFill>
                <a:latin typeface="Arial" pitchFamily="34" charset="0"/>
                <a:ea typeface="黑体" pitchFamily="49" charset="-122"/>
              </a:rPr>
              <a:t>B</a:t>
            </a:r>
            <a:r>
              <a:rPr lang="en-US" altLang="zh-CN" sz="2400" baseline="-25000">
                <a:solidFill>
                  <a:srgbClr val="333399"/>
                </a:solidFill>
                <a:latin typeface="Arial" pitchFamily="34" charset="0"/>
                <a:ea typeface="黑体" pitchFamily="49" charset="-122"/>
              </a:rPr>
              <a:t>3 </a:t>
            </a:r>
            <a:r>
              <a:rPr lang="zh-CN" altLang="en-US" sz="2400">
                <a:solidFill>
                  <a:srgbClr val="333399"/>
                </a:solidFill>
                <a:latin typeface="Arial" pitchFamily="34" charset="0"/>
                <a:ea typeface="黑体" pitchFamily="49" charset="-122"/>
              </a:rPr>
              <a:t>将会收到广播的信息。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6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213"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42" name="AutoShape 2"/>
          <p:cNvSpPr>
            <a:spLocks noChangeArrowheads="1"/>
          </p:cNvSpPr>
          <p:nvPr/>
        </p:nvSpPr>
        <p:spPr bwMode="auto">
          <a:xfrm flipH="1">
            <a:off x="1009592" y="4111625"/>
            <a:ext cx="9229729"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a:p>
        </p:txBody>
      </p:sp>
      <p:sp>
        <p:nvSpPr>
          <p:cNvPr id="215043" name="Line 3"/>
          <p:cNvSpPr>
            <a:spLocks noChangeShapeType="1"/>
          </p:cNvSpPr>
          <p:nvPr/>
        </p:nvSpPr>
        <p:spPr bwMode="auto">
          <a:xfrm>
            <a:off x="2743923" y="6208713"/>
            <a:ext cx="1914543"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4" name="AutoShape 4"/>
          <p:cNvSpPr>
            <a:spLocks noChangeArrowheads="1"/>
          </p:cNvSpPr>
          <p:nvPr/>
        </p:nvSpPr>
        <p:spPr bwMode="auto">
          <a:xfrm flipH="1">
            <a:off x="1009592" y="2170113"/>
            <a:ext cx="9229729" cy="1397000"/>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a:p>
        </p:txBody>
      </p:sp>
      <p:sp>
        <p:nvSpPr>
          <p:cNvPr id="215045" name="AutoShape 5"/>
          <p:cNvSpPr>
            <a:spLocks noChangeArrowheads="1"/>
          </p:cNvSpPr>
          <p:nvPr/>
        </p:nvSpPr>
        <p:spPr bwMode="auto">
          <a:xfrm flipH="1">
            <a:off x="1100668" y="304800"/>
            <a:ext cx="9047577"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a:p>
        </p:txBody>
      </p:sp>
      <p:sp>
        <p:nvSpPr>
          <p:cNvPr id="215046" name="Line 6"/>
          <p:cNvSpPr>
            <a:spLocks noChangeShapeType="1"/>
          </p:cNvSpPr>
          <p:nvPr/>
        </p:nvSpPr>
        <p:spPr bwMode="auto">
          <a:xfrm>
            <a:off x="3271003" y="693738"/>
            <a:ext cx="478248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7" name="Line 7"/>
          <p:cNvSpPr>
            <a:spLocks noChangeShapeType="1"/>
          </p:cNvSpPr>
          <p:nvPr/>
        </p:nvSpPr>
        <p:spPr bwMode="auto">
          <a:xfrm>
            <a:off x="3453156" y="849313"/>
            <a:ext cx="288344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8" name="Line 8"/>
          <p:cNvSpPr>
            <a:spLocks noChangeShapeType="1"/>
          </p:cNvSpPr>
          <p:nvPr/>
        </p:nvSpPr>
        <p:spPr bwMode="auto">
          <a:xfrm>
            <a:off x="3633372" y="1003300"/>
            <a:ext cx="633659"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9" name="Line 9"/>
          <p:cNvSpPr>
            <a:spLocks noChangeShapeType="1"/>
          </p:cNvSpPr>
          <p:nvPr/>
        </p:nvSpPr>
        <p:spPr bwMode="auto">
          <a:xfrm>
            <a:off x="3633372" y="2946400"/>
            <a:ext cx="633659"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0" name="Line 10"/>
          <p:cNvSpPr>
            <a:spLocks noChangeShapeType="1"/>
          </p:cNvSpPr>
          <p:nvPr/>
        </p:nvSpPr>
        <p:spPr bwMode="auto">
          <a:xfrm>
            <a:off x="3453156" y="2713038"/>
            <a:ext cx="31934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1" name="Line 11"/>
          <p:cNvSpPr>
            <a:spLocks noChangeShapeType="1"/>
          </p:cNvSpPr>
          <p:nvPr/>
        </p:nvSpPr>
        <p:spPr bwMode="auto">
          <a:xfrm>
            <a:off x="3181865" y="2479675"/>
            <a:ext cx="485612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2" name="Line 12"/>
          <p:cNvSpPr>
            <a:spLocks noChangeShapeType="1"/>
          </p:cNvSpPr>
          <p:nvPr/>
        </p:nvSpPr>
        <p:spPr bwMode="auto">
          <a:xfrm>
            <a:off x="3362080" y="4732338"/>
            <a:ext cx="1718826"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3" name="Line 13"/>
          <p:cNvSpPr>
            <a:spLocks noChangeShapeType="1"/>
          </p:cNvSpPr>
          <p:nvPr/>
        </p:nvSpPr>
        <p:spPr bwMode="auto">
          <a:xfrm>
            <a:off x="3362080" y="4887913"/>
            <a:ext cx="91076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4" name="Line 14"/>
          <p:cNvSpPr>
            <a:spLocks noChangeShapeType="1"/>
          </p:cNvSpPr>
          <p:nvPr/>
        </p:nvSpPr>
        <p:spPr bwMode="auto">
          <a:xfrm>
            <a:off x="2935764" y="4422775"/>
            <a:ext cx="517779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5" name="Line 15"/>
          <p:cNvSpPr>
            <a:spLocks noChangeShapeType="1"/>
          </p:cNvSpPr>
          <p:nvPr/>
        </p:nvSpPr>
        <p:spPr bwMode="auto">
          <a:xfrm>
            <a:off x="3181864" y="4578350"/>
            <a:ext cx="3226433"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6" name="AutoShape 16"/>
          <p:cNvSpPr>
            <a:spLocks noChangeArrowheads="1"/>
          </p:cNvSpPr>
          <p:nvPr/>
        </p:nvSpPr>
        <p:spPr bwMode="auto">
          <a:xfrm flipH="1">
            <a:off x="2185836" y="4189413"/>
            <a:ext cx="1447535"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5057" name="AutoShape 17"/>
          <p:cNvSpPr>
            <a:spLocks noChangeArrowheads="1"/>
          </p:cNvSpPr>
          <p:nvPr/>
        </p:nvSpPr>
        <p:spPr bwMode="auto">
          <a:xfrm>
            <a:off x="6076933" y="538163"/>
            <a:ext cx="1356458" cy="4583112"/>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p>
            <a:endParaRPr lang="zh-CN" altLang="en-US"/>
          </a:p>
        </p:txBody>
      </p:sp>
      <p:sp>
        <p:nvSpPr>
          <p:cNvPr id="215058" name="AutoShape 18"/>
          <p:cNvSpPr>
            <a:spLocks noChangeArrowheads="1"/>
          </p:cNvSpPr>
          <p:nvPr/>
        </p:nvSpPr>
        <p:spPr bwMode="auto">
          <a:xfrm>
            <a:off x="3995739" y="538166"/>
            <a:ext cx="1900980" cy="5127625"/>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p>
            <a:endParaRPr lang="zh-CN" altLang="en-US"/>
          </a:p>
        </p:txBody>
      </p:sp>
      <p:sp>
        <p:nvSpPr>
          <p:cNvPr id="215059" name="Text Box 19"/>
          <p:cNvSpPr txBox="1">
            <a:spLocks noChangeArrowheads="1"/>
          </p:cNvSpPr>
          <p:nvPr/>
        </p:nvSpPr>
        <p:spPr bwMode="auto">
          <a:xfrm>
            <a:off x="4685594" y="858839"/>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4</a:t>
            </a:r>
            <a:endParaRPr lang="en-US" altLang="zh-CN">
              <a:solidFill>
                <a:srgbClr val="333399"/>
              </a:solidFill>
              <a:latin typeface="Arial" pitchFamily="34" charset="0"/>
              <a:ea typeface="黑体" pitchFamily="49" charset="-122"/>
            </a:endParaRPr>
          </a:p>
        </p:txBody>
      </p:sp>
      <p:sp>
        <p:nvSpPr>
          <p:cNvPr id="215060" name="Text Box 20"/>
          <p:cNvSpPr txBox="1">
            <a:spLocks noChangeArrowheads="1"/>
          </p:cNvSpPr>
          <p:nvPr/>
        </p:nvSpPr>
        <p:spPr bwMode="auto">
          <a:xfrm>
            <a:off x="6892747" y="4457701"/>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B</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5061" name="AutoShape 21"/>
          <p:cNvSpPr>
            <a:spLocks noChangeArrowheads="1"/>
          </p:cNvSpPr>
          <p:nvPr/>
        </p:nvSpPr>
        <p:spPr bwMode="auto">
          <a:xfrm>
            <a:off x="7706622" y="382588"/>
            <a:ext cx="1265381" cy="4583112"/>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p>
            <a:endParaRPr lang="zh-CN" altLang="en-US"/>
          </a:p>
        </p:txBody>
      </p:sp>
      <p:sp>
        <p:nvSpPr>
          <p:cNvPr id="215062" name="AutoShape 22"/>
          <p:cNvSpPr>
            <a:spLocks noChangeArrowheads="1"/>
          </p:cNvSpPr>
          <p:nvPr/>
        </p:nvSpPr>
        <p:spPr bwMode="auto">
          <a:xfrm flipH="1">
            <a:off x="2185836" y="382588"/>
            <a:ext cx="1447535"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5063" name="Line 23"/>
          <p:cNvSpPr>
            <a:spLocks noChangeShapeType="1"/>
          </p:cNvSpPr>
          <p:nvPr/>
        </p:nvSpPr>
        <p:spPr bwMode="auto">
          <a:xfrm>
            <a:off x="1914543" y="938216"/>
            <a:ext cx="0" cy="5037137"/>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4" name="Line 24"/>
          <p:cNvSpPr>
            <a:spLocks noChangeShapeType="1"/>
          </p:cNvSpPr>
          <p:nvPr/>
        </p:nvSpPr>
        <p:spPr bwMode="auto">
          <a:xfrm>
            <a:off x="1897105" y="927100"/>
            <a:ext cx="560023"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5" name="Text Box 25"/>
          <p:cNvSpPr txBox="1">
            <a:spLocks noChangeArrowheads="1"/>
          </p:cNvSpPr>
          <p:nvPr/>
        </p:nvSpPr>
        <p:spPr bwMode="auto">
          <a:xfrm>
            <a:off x="7747315" y="1735139"/>
            <a:ext cx="9509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VLAN</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5066" name="Text Box 26"/>
          <p:cNvSpPr txBox="1">
            <a:spLocks noChangeArrowheads="1"/>
          </p:cNvSpPr>
          <p:nvPr/>
        </p:nvSpPr>
        <p:spPr bwMode="auto">
          <a:xfrm>
            <a:off x="8380975" y="455614"/>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5067" name="Text Box 27"/>
          <p:cNvSpPr txBox="1">
            <a:spLocks noChangeArrowheads="1"/>
          </p:cNvSpPr>
          <p:nvPr/>
        </p:nvSpPr>
        <p:spPr bwMode="auto">
          <a:xfrm>
            <a:off x="6664087" y="735014"/>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B</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5068" name="Text Box 28"/>
          <p:cNvSpPr txBox="1">
            <a:spLocks noChangeArrowheads="1"/>
          </p:cNvSpPr>
          <p:nvPr/>
        </p:nvSpPr>
        <p:spPr bwMode="auto">
          <a:xfrm>
            <a:off x="4267031" y="1738314"/>
            <a:ext cx="9509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VLAN</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5069" name="Text Box 29"/>
          <p:cNvSpPr txBox="1">
            <a:spLocks noChangeArrowheads="1"/>
          </p:cNvSpPr>
          <p:nvPr/>
        </p:nvSpPr>
        <p:spPr bwMode="auto">
          <a:xfrm>
            <a:off x="6129255" y="1738314"/>
            <a:ext cx="9509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VLAN</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sp>
        <p:nvSpPr>
          <p:cNvPr id="215070" name="Text Box 30"/>
          <p:cNvSpPr txBox="1">
            <a:spLocks noChangeArrowheads="1"/>
          </p:cNvSpPr>
          <p:nvPr/>
        </p:nvSpPr>
        <p:spPr bwMode="auto">
          <a:xfrm>
            <a:off x="8431358" y="4160839"/>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5071" name="Text Box 31"/>
          <p:cNvSpPr txBox="1">
            <a:spLocks noChangeArrowheads="1"/>
          </p:cNvSpPr>
          <p:nvPr/>
        </p:nvSpPr>
        <p:spPr bwMode="auto">
          <a:xfrm>
            <a:off x="5412269" y="4573589"/>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sp>
        <p:nvSpPr>
          <p:cNvPr id="215072" name="Text Box 32"/>
          <p:cNvSpPr txBox="1">
            <a:spLocks noChangeArrowheads="1"/>
          </p:cNvSpPr>
          <p:nvPr/>
        </p:nvSpPr>
        <p:spPr bwMode="auto">
          <a:xfrm>
            <a:off x="4629399" y="5018089"/>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1</a:t>
            </a:r>
            <a:endParaRPr lang="en-US" altLang="zh-CN">
              <a:solidFill>
                <a:srgbClr val="333399"/>
              </a:solidFill>
              <a:latin typeface="Arial" pitchFamily="34" charset="0"/>
              <a:ea typeface="黑体" pitchFamily="49" charset="-122"/>
            </a:endParaRPr>
          </a:p>
        </p:txBody>
      </p:sp>
      <p:sp>
        <p:nvSpPr>
          <p:cNvPr id="215073" name="Text Box 33"/>
          <p:cNvSpPr txBox="1">
            <a:spLocks noChangeArrowheads="1"/>
          </p:cNvSpPr>
          <p:nvPr/>
        </p:nvSpPr>
        <p:spPr bwMode="auto">
          <a:xfrm>
            <a:off x="4666216" y="2816226"/>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r>
              <a:rPr lang="en-US" altLang="zh-CN" baseline="-25000">
                <a:solidFill>
                  <a:srgbClr val="333399"/>
                </a:solidFill>
                <a:latin typeface="Arial" pitchFamily="34" charset="0"/>
                <a:ea typeface="黑体" pitchFamily="49" charset="-122"/>
              </a:rPr>
              <a:t>3</a:t>
            </a:r>
            <a:endParaRPr lang="en-US" altLang="zh-CN">
              <a:solidFill>
                <a:srgbClr val="333399"/>
              </a:solidFill>
              <a:latin typeface="Arial" pitchFamily="34" charset="0"/>
              <a:ea typeface="黑体" pitchFamily="49" charset="-122"/>
            </a:endParaRPr>
          </a:p>
        </p:txBody>
      </p:sp>
      <p:sp>
        <p:nvSpPr>
          <p:cNvPr id="215074" name="Text Box 34"/>
          <p:cNvSpPr txBox="1">
            <a:spLocks noChangeArrowheads="1"/>
          </p:cNvSpPr>
          <p:nvPr/>
        </p:nvSpPr>
        <p:spPr bwMode="auto">
          <a:xfrm>
            <a:off x="8462363" y="2301876"/>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sp>
        <p:nvSpPr>
          <p:cNvPr id="215075" name="Text Box 35"/>
          <p:cNvSpPr txBox="1">
            <a:spLocks noChangeArrowheads="1"/>
          </p:cNvSpPr>
          <p:nvPr/>
        </p:nvSpPr>
        <p:spPr bwMode="auto">
          <a:xfrm>
            <a:off x="6943129" y="2454276"/>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B</a:t>
            </a:r>
            <a:r>
              <a:rPr lang="en-US" altLang="zh-CN" baseline="-25000">
                <a:solidFill>
                  <a:srgbClr val="333399"/>
                </a:solidFill>
                <a:latin typeface="Arial" pitchFamily="34" charset="0"/>
                <a:ea typeface="黑体" pitchFamily="49" charset="-122"/>
              </a:rPr>
              <a:t>2</a:t>
            </a:r>
            <a:endParaRPr lang="en-US" altLang="zh-CN">
              <a:solidFill>
                <a:srgbClr val="333399"/>
              </a:solidFill>
              <a:latin typeface="Arial" pitchFamily="34" charset="0"/>
              <a:ea typeface="黑体" pitchFamily="49" charset="-122"/>
            </a:endParaRPr>
          </a:p>
        </p:txBody>
      </p:sp>
      <p:pic>
        <p:nvPicPr>
          <p:cNvPr id="215076"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816" y="927103"/>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7"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6836" y="538166"/>
            <a:ext cx="62203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8" name="Picture 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012" y="771526"/>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9"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463" y="2324103"/>
            <a:ext cx="62203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0"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0930" y="2557463"/>
            <a:ext cx="62203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1"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816" y="2790828"/>
            <a:ext cx="622032"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2"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816" y="4740278"/>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3"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0691" y="4578353"/>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4"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7149" y="4422778"/>
            <a:ext cx="62203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5"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6836" y="4267203"/>
            <a:ext cx="62203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6" name="AutoShape 46"/>
          <p:cNvSpPr>
            <a:spLocks noChangeArrowheads="1"/>
          </p:cNvSpPr>
          <p:nvPr/>
        </p:nvSpPr>
        <p:spPr bwMode="auto">
          <a:xfrm flipH="1">
            <a:off x="2185836" y="2246313"/>
            <a:ext cx="1447535" cy="933450"/>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215087" name="Line 47"/>
          <p:cNvSpPr>
            <a:spLocks noChangeShapeType="1"/>
          </p:cNvSpPr>
          <p:nvPr/>
        </p:nvSpPr>
        <p:spPr bwMode="auto">
          <a:xfrm>
            <a:off x="2094759" y="2784475"/>
            <a:ext cx="0" cy="334645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8" name="Line 48"/>
          <p:cNvSpPr>
            <a:spLocks noChangeShapeType="1"/>
          </p:cNvSpPr>
          <p:nvPr/>
        </p:nvSpPr>
        <p:spPr bwMode="auto">
          <a:xfrm>
            <a:off x="2079259" y="2790825"/>
            <a:ext cx="337177"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9" name="Line 49"/>
          <p:cNvSpPr>
            <a:spLocks noChangeShapeType="1"/>
          </p:cNvSpPr>
          <p:nvPr/>
        </p:nvSpPr>
        <p:spPr bwMode="auto">
          <a:xfrm>
            <a:off x="2276913" y="4772028"/>
            <a:ext cx="0" cy="1514475"/>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0" name="Line 50"/>
          <p:cNvSpPr>
            <a:spLocks noChangeShapeType="1"/>
          </p:cNvSpPr>
          <p:nvPr/>
        </p:nvSpPr>
        <p:spPr bwMode="auto">
          <a:xfrm>
            <a:off x="2259472" y="4772025"/>
            <a:ext cx="186028"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1" name="AutoShape 51"/>
          <p:cNvSpPr>
            <a:spLocks noChangeArrowheads="1"/>
          </p:cNvSpPr>
          <p:nvPr/>
        </p:nvSpPr>
        <p:spPr bwMode="auto">
          <a:xfrm flipH="1">
            <a:off x="1461099" y="5665788"/>
            <a:ext cx="1449472"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lang="zh-CN" altLang="en-US">
                <a:solidFill>
                  <a:srgbClr val="333399"/>
                </a:solidFill>
                <a:latin typeface="Arial" pitchFamily="34" charset="0"/>
                <a:ea typeface="黑体" pitchFamily="49" charset="-122"/>
              </a:rPr>
              <a:t>以太网</a:t>
            </a:r>
          </a:p>
          <a:p>
            <a:pPr algn="ctr"/>
            <a:r>
              <a:rPr lang="zh-CN" altLang="en-US">
                <a:solidFill>
                  <a:srgbClr val="333399"/>
                </a:solidFill>
                <a:latin typeface="Arial" pitchFamily="34" charset="0"/>
                <a:ea typeface="黑体" pitchFamily="49" charset="-122"/>
              </a:rPr>
              <a:t>交换机</a:t>
            </a:r>
          </a:p>
        </p:txBody>
      </p:sp>
      <p:sp>
        <p:nvSpPr>
          <p:cNvPr id="477237" name="Text Box 53"/>
          <p:cNvSpPr txBox="1">
            <a:spLocks noChangeArrowheads="1"/>
          </p:cNvSpPr>
          <p:nvPr/>
        </p:nvSpPr>
        <p:spPr bwMode="auto">
          <a:xfrm>
            <a:off x="4437557" y="5805488"/>
            <a:ext cx="6505187" cy="831850"/>
          </a:xfrm>
          <a:prstGeom prst="rect">
            <a:avLst/>
          </a:prstGeom>
          <a:solidFill>
            <a:srgbClr val="FFFF99"/>
          </a:solidFill>
          <a:ln w="9525">
            <a:solidFill>
              <a:srgbClr val="333399"/>
            </a:solidFill>
            <a:miter lim="800000"/>
            <a:headEnd/>
            <a:tailEnd/>
          </a:ln>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en-US" altLang="zh-CN" sz="2400">
                <a:solidFill>
                  <a:srgbClr val="333399"/>
                </a:solidFill>
                <a:latin typeface="Arial" pitchFamily="34" charset="0"/>
                <a:ea typeface="黑体" pitchFamily="49" charset="-122"/>
              </a:rPr>
              <a:t>B</a:t>
            </a:r>
            <a:r>
              <a:rPr lang="en-US" altLang="zh-CN" sz="2400" baseline="-25000">
                <a:solidFill>
                  <a:srgbClr val="333399"/>
                </a:solidFill>
                <a:latin typeface="Arial" pitchFamily="34" charset="0"/>
                <a:ea typeface="黑体" pitchFamily="49" charset="-122"/>
              </a:rPr>
              <a:t>1 </a:t>
            </a:r>
            <a:r>
              <a:rPr lang="zh-CN" altLang="en-US" sz="2400">
                <a:solidFill>
                  <a:srgbClr val="333399"/>
                </a:solidFill>
                <a:latin typeface="Arial" pitchFamily="34" charset="0"/>
                <a:ea typeface="黑体" pitchFamily="49" charset="-122"/>
              </a:rPr>
              <a:t>发送数据时，工作站 </a:t>
            </a:r>
            <a:r>
              <a:rPr lang="en-US" altLang="zh-CN" sz="2400">
                <a:solidFill>
                  <a:srgbClr val="333399"/>
                </a:solidFill>
                <a:latin typeface="Arial" pitchFamily="34" charset="0"/>
                <a:ea typeface="黑体" pitchFamily="49" charset="-122"/>
              </a:rPr>
              <a:t>A</a:t>
            </a:r>
            <a:r>
              <a:rPr lang="en-US" altLang="zh-CN" sz="2400" baseline="-25000">
                <a:solidFill>
                  <a:srgbClr val="333399"/>
                </a:solidFill>
                <a:latin typeface="Arial" pitchFamily="34" charset="0"/>
                <a:ea typeface="黑体" pitchFamily="49" charset="-122"/>
              </a:rPr>
              <a:t>1</a:t>
            </a:r>
            <a:r>
              <a:rPr lang="en-US" altLang="zh-CN" sz="2400">
                <a:solidFill>
                  <a:srgbClr val="333399"/>
                </a:solidFill>
                <a:latin typeface="Arial" pitchFamily="34" charset="0"/>
                <a:ea typeface="黑体" pitchFamily="49" charset="-122"/>
              </a:rPr>
              <a:t>, A</a:t>
            </a:r>
            <a:r>
              <a:rPr lang="en-US" altLang="zh-CN" sz="2400" baseline="-25000">
                <a:solidFill>
                  <a:srgbClr val="333399"/>
                </a:solidFill>
                <a:latin typeface="Arial" pitchFamily="34" charset="0"/>
                <a:ea typeface="黑体" pitchFamily="49" charset="-122"/>
              </a:rPr>
              <a:t>2 </a:t>
            </a:r>
            <a:r>
              <a:rPr lang="zh-CN" altLang="en-US" sz="2400">
                <a:solidFill>
                  <a:srgbClr val="333399"/>
                </a:solidFill>
                <a:latin typeface="Arial" pitchFamily="34" charset="0"/>
                <a:ea typeface="黑体" pitchFamily="49" charset="-122"/>
              </a:rPr>
              <a:t>和 </a:t>
            </a:r>
            <a:r>
              <a:rPr lang="en-US" altLang="zh-CN" sz="2400">
                <a:solidFill>
                  <a:srgbClr val="333399"/>
                </a:solidFill>
                <a:latin typeface="Arial" pitchFamily="34" charset="0"/>
                <a:ea typeface="黑体" pitchFamily="49" charset="-122"/>
              </a:rPr>
              <a:t>C</a:t>
            </a:r>
            <a:r>
              <a:rPr lang="en-US" altLang="zh-CN" sz="2400" baseline="-25000">
                <a:solidFill>
                  <a:srgbClr val="333399"/>
                </a:solidFill>
                <a:latin typeface="Arial" pitchFamily="34" charset="0"/>
                <a:ea typeface="黑体" pitchFamily="49" charset="-122"/>
              </a:rPr>
              <a:t>1</a:t>
            </a:r>
          </a:p>
          <a:p>
            <a:pPr algn="ctr" eaLnBrk="1" hangingPunct="1"/>
            <a:r>
              <a:rPr lang="zh-CN" altLang="en-US" sz="2400">
                <a:solidFill>
                  <a:srgbClr val="333399"/>
                </a:solidFill>
                <a:latin typeface="Arial" pitchFamily="34" charset="0"/>
                <a:ea typeface="黑体" pitchFamily="49" charset="-122"/>
              </a:rPr>
              <a:t>都不会收到 </a:t>
            </a:r>
            <a:r>
              <a:rPr lang="en-US" altLang="zh-CN" sz="2400">
                <a:solidFill>
                  <a:srgbClr val="333399"/>
                </a:solidFill>
                <a:latin typeface="Arial" pitchFamily="34" charset="0"/>
                <a:ea typeface="黑体" pitchFamily="49" charset="-122"/>
              </a:rPr>
              <a:t>B</a:t>
            </a:r>
            <a:r>
              <a:rPr lang="en-US" altLang="zh-CN" sz="2400" baseline="-25000">
                <a:solidFill>
                  <a:srgbClr val="333399"/>
                </a:solidFill>
                <a:latin typeface="Arial" pitchFamily="34" charset="0"/>
                <a:ea typeface="黑体" pitchFamily="49" charset="-122"/>
              </a:rPr>
              <a:t>1 </a:t>
            </a:r>
            <a:r>
              <a:rPr lang="zh-CN" altLang="en-US" sz="2400">
                <a:solidFill>
                  <a:srgbClr val="333399"/>
                </a:solidFill>
                <a:latin typeface="Arial" pitchFamily="34" charset="0"/>
                <a:ea typeface="黑体" pitchFamily="49" charset="-122"/>
              </a:rPr>
              <a:t>发出的广播信息。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7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3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eaLnBrk="1" hangingPunct="1"/>
            <a:r>
              <a:rPr lang="zh-CN" altLang="en-US" smtClean="0"/>
              <a:t>虚拟局域网</a:t>
            </a:r>
            <a:r>
              <a:rPr lang="en-US" altLang="zh-CN" smtClean="0"/>
              <a:t>VLAN</a:t>
            </a:r>
          </a:p>
        </p:txBody>
      </p:sp>
      <p:sp>
        <p:nvSpPr>
          <p:cNvPr id="216067" name="Rectangle 3"/>
          <p:cNvSpPr>
            <a:spLocks noGrp="1" noChangeArrowheads="1"/>
          </p:cNvSpPr>
          <p:nvPr>
            <p:ph idx="1"/>
          </p:nvPr>
        </p:nvSpPr>
        <p:spPr/>
        <p:txBody>
          <a:bodyPr/>
          <a:lstStyle/>
          <a:p>
            <a:pPr eaLnBrk="1" hangingPunct="1"/>
            <a:r>
              <a:rPr lang="zh-CN" altLang="en-US" smtClean="0"/>
              <a:t>用交换机划分的若干个</a:t>
            </a:r>
            <a:r>
              <a:rPr lang="en-US" altLang="zh-CN" smtClean="0"/>
              <a:t>VLAN</a:t>
            </a:r>
            <a:r>
              <a:rPr lang="zh-CN" altLang="en-US" smtClean="0"/>
              <a:t>在逻辑上完全独立，广播帧不会越过逻辑网络边界，即：</a:t>
            </a:r>
            <a:r>
              <a:rPr lang="en-US" altLang="zh-CN" smtClean="0"/>
              <a:t>VLAN</a:t>
            </a:r>
            <a:r>
              <a:rPr lang="zh-CN" altLang="en-US" smtClean="0"/>
              <a:t>限制了广播域的范围</a:t>
            </a:r>
          </a:p>
          <a:p>
            <a:pPr eaLnBrk="1" hangingPunct="1"/>
            <a:endParaRPr lang="zh-CN" altLang="en-US"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noChangeArrowheads="1"/>
          </p:cNvSpPr>
          <p:nvPr>
            <p:ph type="title"/>
          </p:nvPr>
        </p:nvSpPr>
        <p:spPr/>
        <p:txBody>
          <a:bodyPr/>
          <a:lstStyle/>
          <a:p>
            <a:r>
              <a:rPr lang="en-US" altLang="zh-CN" smtClean="0"/>
              <a:t>VLAN</a:t>
            </a:r>
            <a:r>
              <a:rPr lang="zh-CN" altLang="en-US" smtClean="0"/>
              <a:t>的划分方法</a:t>
            </a:r>
          </a:p>
        </p:txBody>
      </p:sp>
      <p:sp>
        <p:nvSpPr>
          <p:cNvPr id="218115" name="内容占位符 2"/>
          <p:cNvSpPr>
            <a:spLocks noGrp="1" noChangeArrowheads="1"/>
          </p:cNvSpPr>
          <p:nvPr>
            <p:ph idx="1"/>
          </p:nvPr>
        </p:nvSpPr>
        <p:spPr/>
        <p:txBody>
          <a:bodyPr/>
          <a:lstStyle/>
          <a:p>
            <a:r>
              <a:rPr lang="zh-CN" altLang="en-US" smtClean="0"/>
              <a:t>基于交换机端口</a:t>
            </a:r>
          </a:p>
          <a:p>
            <a:r>
              <a:rPr lang="zh-CN" altLang="en-US" smtClean="0"/>
              <a:t>基于</a:t>
            </a:r>
            <a:r>
              <a:rPr lang="en-US" altLang="zh-CN" smtClean="0"/>
              <a:t>MAC</a:t>
            </a:r>
            <a:r>
              <a:rPr lang="zh-CN" altLang="en-US" smtClean="0"/>
              <a:t>地址</a:t>
            </a:r>
          </a:p>
          <a:p>
            <a:r>
              <a:rPr lang="en-US" altLang="zh-CN" smtClean="0">
                <a:sym typeface="黑体" pitchFamily="49" charset="-122"/>
              </a:rPr>
              <a:t>基于网络层地址或协议</a:t>
            </a:r>
            <a:endParaRPr lang="en-US" altLang="zh-CN" smtClean="0"/>
          </a:p>
          <a:p>
            <a:endParaRPr lang="zh-CN" altLang="en-US" smtClean="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标题 1"/>
          <p:cNvSpPr>
            <a:spLocks noGrp="1" noChangeArrowheads="1"/>
          </p:cNvSpPr>
          <p:nvPr>
            <p:ph type="title"/>
          </p:nvPr>
        </p:nvSpPr>
        <p:spPr/>
        <p:txBody>
          <a:bodyPr/>
          <a:lstStyle/>
          <a:p>
            <a:r>
              <a:rPr lang="zh-CN" altLang="en-US" sz="4000" smtClean="0">
                <a:sym typeface="黑体" pitchFamily="49" charset="-122"/>
              </a:rPr>
              <a:t>基于交换机</a:t>
            </a:r>
            <a:r>
              <a:rPr lang="zh-CN" altLang="en-US" sz="4000" smtClean="0">
                <a:sym typeface="黑体" pitchFamily="49" charset="-122"/>
              </a:rPr>
              <a:t>端口</a:t>
            </a:r>
            <a:r>
              <a:rPr lang="zh-CN" altLang="en-US" sz="4000"/>
              <a:t>划分</a:t>
            </a:r>
            <a:r>
              <a:rPr lang="en-US" altLang="zh-CN" sz="4000"/>
              <a:t>VLAN</a:t>
            </a:r>
            <a:endParaRPr lang="zh-CN" altLang="en-US" sz="4000" smtClean="0"/>
          </a:p>
        </p:txBody>
      </p:sp>
      <p:sp>
        <p:nvSpPr>
          <p:cNvPr id="219139" name="内容占位符 2"/>
          <p:cNvSpPr>
            <a:spLocks noGrp="1" noChangeArrowheads="1"/>
          </p:cNvSpPr>
          <p:nvPr>
            <p:ph idx="1"/>
          </p:nvPr>
        </p:nvSpPr>
        <p:spPr>
          <a:xfrm>
            <a:off x="1306076" y="1787525"/>
            <a:ext cx="9487457" cy="1168400"/>
          </a:xfrm>
        </p:spPr>
        <p:txBody>
          <a:bodyPr/>
          <a:lstStyle/>
          <a:p>
            <a:r>
              <a:rPr lang="zh-CN" altLang="en-US" sz="2800" smtClean="0">
                <a:sym typeface="黑体" pitchFamily="49" charset="-122"/>
              </a:rPr>
              <a:t>基于交换机端口属于常用的</a:t>
            </a:r>
            <a:r>
              <a:rPr lang="zh-CN" altLang="en-US" sz="2800" smtClean="0">
                <a:solidFill>
                  <a:srgbClr val="FF0000"/>
                </a:solidFill>
                <a:sym typeface="黑体" pitchFamily="49" charset="-122"/>
              </a:rPr>
              <a:t>静态</a:t>
            </a:r>
            <a:r>
              <a:rPr lang="en-US" altLang="zh-CN" sz="2800" smtClean="0">
                <a:sym typeface="黑体" pitchFamily="49" charset="-122"/>
              </a:rPr>
              <a:t>VLAN</a:t>
            </a:r>
            <a:r>
              <a:rPr lang="zh-CN" altLang="en-US" sz="2800" smtClean="0">
                <a:sym typeface="黑体" pitchFamily="49" charset="-122"/>
              </a:rPr>
              <a:t>划分方法。</a:t>
            </a:r>
          </a:p>
        </p:txBody>
      </p:sp>
      <p:pic>
        <p:nvPicPr>
          <p:cNvPr id="35846" name="Picture 6"/>
          <p:cNvPicPr>
            <a:picLocks noChangeAspect="1" noChangeArrowheads="1"/>
          </p:cNvPicPr>
          <p:nvPr/>
        </p:nvPicPr>
        <p:blipFill>
          <a:blip r:embed="rId2"/>
          <a:srcRect/>
          <a:stretch>
            <a:fillRect/>
          </a:stretch>
        </p:blipFill>
        <p:spPr bwMode="auto">
          <a:xfrm>
            <a:off x="583278" y="2660653"/>
            <a:ext cx="10113364" cy="4041775"/>
          </a:xfrm>
          <a:prstGeom prst="rect">
            <a:avLst/>
          </a:prstGeom>
          <a:solidFill>
            <a:schemeClr val="bg1"/>
          </a:solidFill>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mtClean="0"/>
              <a:t>目前最常见的检测方法</a:t>
            </a:r>
          </a:p>
        </p:txBody>
      </p:sp>
      <p:sp>
        <p:nvSpPr>
          <p:cNvPr id="41987" name="Rectangle 3"/>
          <p:cNvSpPr>
            <a:spLocks noGrp="1" noChangeArrowheads="1"/>
          </p:cNvSpPr>
          <p:nvPr>
            <p:ph idx="1"/>
          </p:nvPr>
        </p:nvSpPr>
        <p:spPr/>
        <p:txBody>
          <a:bodyPr/>
          <a:lstStyle/>
          <a:p>
            <a:pPr eaLnBrk="1" hangingPunct="1"/>
            <a:r>
              <a:rPr lang="zh-CN" altLang="en-US" smtClean="0"/>
              <a:t>奇偶校验</a:t>
            </a:r>
            <a:r>
              <a:rPr lang="en-US" altLang="zh-CN" smtClean="0"/>
              <a:t>(Parity check)</a:t>
            </a:r>
          </a:p>
          <a:p>
            <a:pPr eaLnBrk="1" hangingPunct="1"/>
            <a:r>
              <a:rPr lang="zh-CN" altLang="en-US" smtClean="0"/>
              <a:t>循环冗余校验</a:t>
            </a:r>
            <a:r>
              <a:rPr lang="en-US" altLang="zh-CN" smtClean="0"/>
              <a:t>(Cyclic Redundancy check)</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1"/>
          <p:cNvSpPr>
            <a:spLocks noGrp="1" noChangeArrowheads="1"/>
          </p:cNvSpPr>
          <p:nvPr>
            <p:ph type="title"/>
          </p:nvPr>
        </p:nvSpPr>
        <p:spPr/>
        <p:txBody>
          <a:bodyPr/>
          <a:lstStyle/>
          <a:p>
            <a:r>
              <a:rPr lang="zh-CN" altLang="en-US" sz="4000" smtClean="0"/>
              <a:t>基于</a:t>
            </a:r>
            <a:r>
              <a:rPr lang="en-US" altLang="zh-CN" sz="4000" smtClean="0"/>
              <a:t>MAC</a:t>
            </a:r>
            <a:r>
              <a:rPr lang="zh-CN" altLang="en-US" sz="4000"/>
              <a:t>地址</a:t>
            </a:r>
            <a:r>
              <a:rPr lang="zh-CN" altLang="en-US" sz="4000" smtClean="0"/>
              <a:t>划分</a:t>
            </a:r>
            <a:r>
              <a:rPr lang="en-US" altLang="zh-CN" sz="4000" smtClean="0"/>
              <a:t>VLAN</a:t>
            </a:r>
            <a:endParaRPr lang="zh-CN" altLang="en-US" sz="4000" smtClean="0"/>
          </a:p>
        </p:txBody>
      </p:sp>
      <p:sp>
        <p:nvSpPr>
          <p:cNvPr id="220163" name="内容占位符 2"/>
          <p:cNvSpPr>
            <a:spLocks noGrp="1" noChangeArrowheads="1"/>
          </p:cNvSpPr>
          <p:nvPr>
            <p:ph idx="1"/>
          </p:nvPr>
        </p:nvSpPr>
        <p:spPr/>
        <p:txBody>
          <a:bodyPr/>
          <a:lstStyle/>
          <a:p>
            <a:r>
              <a:rPr lang="zh-CN" altLang="en-US" sz="2800" smtClean="0"/>
              <a:t>管理员可以指定哪些</a:t>
            </a:r>
            <a:r>
              <a:rPr lang="en-US" altLang="zh-CN" sz="2800" smtClean="0"/>
              <a:t>MAC</a:t>
            </a:r>
            <a:r>
              <a:rPr lang="zh-CN" altLang="en-US" sz="2800" smtClean="0"/>
              <a:t>地址的主机属于某个</a:t>
            </a:r>
            <a:r>
              <a:rPr lang="en-US" altLang="zh-CN" sz="2800" smtClean="0"/>
              <a:t>VLAN</a:t>
            </a:r>
            <a:r>
              <a:rPr lang="zh-CN" altLang="en-US" sz="2800" smtClean="0"/>
              <a:t>，而不用管这些主机连在哪个端口上。</a:t>
            </a:r>
          </a:p>
        </p:txBody>
      </p:sp>
      <p:pic>
        <p:nvPicPr>
          <p:cNvPr id="36870" name="Picture 6"/>
          <p:cNvPicPr>
            <a:picLocks noChangeAspect="1" noChangeArrowheads="1"/>
          </p:cNvPicPr>
          <p:nvPr/>
        </p:nvPicPr>
        <p:blipFill>
          <a:blip r:embed="rId2"/>
          <a:srcRect/>
          <a:stretch>
            <a:fillRect/>
          </a:stretch>
        </p:blipFill>
        <p:spPr bwMode="auto">
          <a:xfrm>
            <a:off x="827441" y="2964776"/>
            <a:ext cx="9506835" cy="3865562"/>
          </a:xfrm>
          <a:prstGeom prst="rect">
            <a:avLst/>
          </a:prstGeom>
          <a:solidFill>
            <a:schemeClr val="bg1"/>
          </a:solidFill>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标题 1"/>
          <p:cNvSpPr>
            <a:spLocks noGrp="1" noChangeArrowheads="1"/>
          </p:cNvSpPr>
          <p:nvPr>
            <p:ph type="title"/>
          </p:nvPr>
        </p:nvSpPr>
        <p:spPr/>
        <p:txBody>
          <a:bodyPr/>
          <a:lstStyle/>
          <a:p>
            <a:r>
              <a:rPr lang="zh-CN" altLang="en-US" sz="3600" smtClean="0">
                <a:sym typeface="黑体" pitchFamily="49" charset="-122"/>
              </a:rPr>
              <a:t>基于网络层地址或协议的VLAN划分</a:t>
            </a:r>
          </a:p>
        </p:txBody>
      </p:sp>
      <p:sp>
        <p:nvSpPr>
          <p:cNvPr id="221187" name="内容占位符 2"/>
          <p:cNvSpPr>
            <a:spLocks noGrp="1" noChangeArrowheads="1"/>
          </p:cNvSpPr>
          <p:nvPr>
            <p:ph idx="1"/>
          </p:nvPr>
        </p:nvSpPr>
        <p:spPr/>
        <p:txBody>
          <a:bodyPr/>
          <a:lstStyle/>
          <a:p>
            <a:r>
              <a:rPr lang="zh-CN" altLang="en-US" smtClean="0"/>
              <a:t>管理员可以将属于一个子网的主机划分在一个</a:t>
            </a:r>
            <a:r>
              <a:rPr lang="en-US" altLang="zh-CN" smtClean="0"/>
              <a:t>VLAN</a:t>
            </a:r>
            <a:r>
              <a:rPr lang="zh-CN" altLang="en-US" smtClean="0"/>
              <a:t>上。</a:t>
            </a:r>
          </a:p>
        </p:txBody>
      </p:sp>
      <p:pic>
        <p:nvPicPr>
          <p:cNvPr id="37894" name="Picture 6"/>
          <p:cNvPicPr>
            <a:picLocks noChangeAspect="1" noChangeArrowheads="1"/>
          </p:cNvPicPr>
          <p:nvPr/>
        </p:nvPicPr>
        <p:blipFill>
          <a:blip r:embed="rId2"/>
          <a:srcRect/>
          <a:stretch>
            <a:fillRect/>
          </a:stretch>
        </p:blipFill>
        <p:spPr bwMode="auto">
          <a:xfrm>
            <a:off x="685981" y="2996964"/>
            <a:ext cx="9789753" cy="3861036"/>
          </a:xfrm>
          <a:prstGeom prst="rect">
            <a:avLst/>
          </a:prstGeom>
          <a:solidFill>
            <a:schemeClr val="bg1"/>
          </a:solidFill>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idx="1"/>
          </p:nvPr>
        </p:nvSpPr>
        <p:spPr>
          <a:xfrm>
            <a:off x="482512" y="1916116"/>
            <a:ext cx="10373029" cy="1584325"/>
          </a:xfrm>
        </p:spPr>
        <p:txBody>
          <a:bodyPr/>
          <a:lstStyle/>
          <a:p>
            <a:pPr marL="533400" indent="-533400" algn="just" eaLnBrk="1" hangingPunct="1"/>
            <a:r>
              <a:rPr lang="zh-CN" altLang="en-US" sz="2800" smtClean="0"/>
              <a:t>虚拟局域网协议允许在以太网的帧格式中插入一个 </a:t>
            </a:r>
            <a:r>
              <a:rPr lang="en-US" altLang="zh-CN" sz="2800" smtClean="0"/>
              <a:t>4 </a:t>
            </a:r>
            <a:r>
              <a:rPr lang="zh-CN" altLang="en-US" sz="2800" smtClean="0"/>
              <a:t>字节的标识符，称为 </a:t>
            </a:r>
            <a:r>
              <a:rPr lang="en-US" altLang="zh-CN" sz="2800" smtClean="0"/>
              <a:t>VLAN </a:t>
            </a:r>
            <a:r>
              <a:rPr lang="zh-CN" altLang="en-US" sz="2800" smtClean="0">
                <a:solidFill>
                  <a:schemeClr val="hlink"/>
                </a:solidFill>
              </a:rPr>
              <a:t>标记</a:t>
            </a:r>
            <a:r>
              <a:rPr lang="en-US" altLang="zh-CN" sz="2800" smtClean="0"/>
              <a:t>(tag)</a:t>
            </a:r>
            <a:r>
              <a:rPr lang="zh-CN" altLang="en-US" sz="2800" smtClean="0"/>
              <a:t>，用来指明发送该帧的工作站属于哪一个虚拟局域网。 </a:t>
            </a:r>
          </a:p>
        </p:txBody>
      </p:sp>
      <p:sp>
        <p:nvSpPr>
          <p:cNvPr id="222211" name="Rectangle 3"/>
          <p:cNvSpPr>
            <a:spLocks noGrp="1" noChangeArrowheads="1"/>
          </p:cNvSpPr>
          <p:nvPr>
            <p:ph type="title"/>
          </p:nvPr>
        </p:nvSpPr>
        <p:spPr>
          <a:xfrm>
            <a:off x="1121987" y="214314"/>
            <a:ext cx="9907957" cy="1462087"/>
          </a:xfrm>
        </p:spPr>
        <p:txBody>
          <a:bodyPr/>
          <a:lstStyle/>
          <a:p>
            <a:pPr algn="ctr" eaLnBrk="1" hangingPunct="1"/>
            <a:r>
              <a:rPr lang="zh-CN" altLang="en-US" smtClean="0"/>
              <a:t>虚拟局域网使用的</a:t>
            </a:r>
            <a:br>
              <a:rPr lang="zh-CN" altLang="en-US" smtClean="0"/>
            </a:br>
            <a:r>
              <a:rPr lang="zh-CN" altLang="en-US" smtClean="0"/>
              <a:t>以太网帧格式</a:t>
            </a:r>
          </a:p>
        </p:txBody>
      </p:sp>
      <p:sp>
        <p:nvSpPr>
          <p:cNvPr id="222212" name="Rectangle 5"/>
          <p:cNvSpPr>
            <a:spLocks noChangeArrowheads="1"/>
          </p:cNvSpPr>
          <p:nvPr/>
        </p:nvSpPr>
        <p:spPr bwMode="auto">
          <a:xfrm>
            <a:off x="2149019" y="5110166"/>
            <a:ext cx="6693152" cy="669925"/>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222213" name="Rectangle 6"/>
          <p:cNvSpPr>
            <a:spLocks noChangeArrowheads="1"/>
          </p:cNvSpPr>
          <p:nvPr/>
        </p:nvSpPr>
        <p:spPr bwMode="auto">
          <a:xfrm>
            <a:off x="552273" y="4133851"/>
            <a:ext cx="905698" cy="48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80000"/>
              </a:lnSpc>
            </a:pPr>
            <a:r>
              <a:rPr lang="en-US" altLang="zh-CN" sz="1600">
                <a:solidFill>
                  <a:srgbClr val="333399"/>
                </a:solidFill>
                <a:latin typeface="Times New Roman" pitchFamily="18" charset="0"/>
                <a:ea typeface="黑体" pitchFamily="49" charset="-122"/>
              </a:rPr>
              <a:t>  802.3</a:t>
            </a:r>
          </a:p>
          <a:p>
            <a:pPr defTabSz="762000" eaLnBrk="0" hangingPunct="0">
              <a:lnSpc>
                <a:spcPct val="80000"/>
              </a:lnSpc>
            </a:pPr>
            <a:r>
              <a:rPr lang="en-US" altLang="zh-CN" sz="1600">
                <a:solidFill>
                  <a:srgbClr val="333399"/>
                </a:solidFill>
                <a:latin typeface="Times New Roman" pitchFamily="18" charset="0"/>
                <a:ea typeface="黑体" pitchFamily="49" charset="-122"/>
              </a:rPr>
              <a:t>MAC </a:t>
            </a:r>
            <a:r>
              <a:rPr lang="zh-CN" altLang="en-US" sz="1600">
                <a:solidFill>
                  <a:srgbClr val="333399"/>
                </a:solidFill>
                <a:latin typeface="Times New Roman" pitchFamily="18" charset="0"/>
                <a:ea typeface="黑体" pitchFamily="49" charset="-122"/>
              </a:rPr>
              <a:t>帧</a:t>
            </a:r>
          </a:p>
        </p:txBody>
      </p:sp>
      <p:sp>
        <p:nvSpPr>
          <p:cNvPr id="222214" name="Rectangle 7"/>
          <p:cNvSpPr>
            <a:spLocks noChangeArrowheads="1"/>
          </p:cNvSpPr>
          <p:nvPr/>
        </p:nvSpPr>
        <p:spPr bwMode="auto">
          <a:xfrm>
            <a:off x="1108421" y="3871916"/>
            <a:ext cx="59311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ea typeface="黑体" pitchFamily="49" charset="-122"/>
              </a:rPr>
              <a:t>字节</a:t>
            </a:r>
          </a:p>
        </p:txBody>
      </p:sp>
      <p:sp>
        <p:nvSpPr>
          <p:cNvPr id="222215" name="Rectangle 8"/>
          <p:cNvSpPr>
            <a:spLocks noChangeArrowheads="1"/>
          </p:cNvSpPr>
          <p:nvPr/>
        </p:nvSpPr>
        <p:spPr bwMode="auto">
          <a:xfrm>
            <a:off x="2137392" y="3856039"/>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6</a:t>
            </a:r>
          </a:p>
        </p:txBody>
      </p:sp>
      <p:sp>
        <p:nvSpPr>
          <p:cNvPr id="222216" name="Rectangle 9"/>
          <p:cNvSpPr>
            <a:spLocks noChangeArrowheads="1"/>
          </p:cNvSpPr>
          <p:nvPr/>
        </p:nvSpPr>
        <p:spPr bwMode="auto">
          <a:xfrm>
            <a:off x="3311697" y="3856039"/>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6</a:t>
            </a:r>
          </a:p>
        </p:txBody>
      </p:sp>
      <p:sp>
        <p:nvSpPr>
          <p:cNvPr id="222217" name="Rectangle 10"/>
          <p:cNvSpPr>
            <a:spLocks noChangeArrowheads="1"/>
          </p:cNvSpPr>
          <p:nvPr/>
        </p:nvSpPr>
        <p:spPr bwMode="auto">
          <a:xfrm>
            <a:off x="5716502" y="3856039"/>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2</a:t>
            </a:r>
          </a:p>
        </p:txBody>
      </p:sp>
      <p:sp>
        <p:nvSpPr>
          <p:cNvPr id="222218" name="Rectangle 11"/>
          <p:cNvSpPr>
            <a:spLocks noChangeArrowheads="1"/>
          </p:cNvSpPr>
          <p:nvPr/>
        </p:nvSpPr>
        <p:spPr bwMode="auto">
          <a:xfrm>
            <a:off x="7003201" y="3856039"/>
            <a:ext cx="10114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46 ~ 1500</a:t>
            </a:r>
          </a:p>
        </p:txBody>
      </p:sp>
      <p:sp>
        <p:nvSpPr>
          <p:cNvPr id="222219" name="Rectangle 12"/>
          <p:cNvSpPr>
            <a:spLocks noChangeArrowheads="1"/>
          </p:cNvSpPr>
          <p:nvPr/>
        </p:nvSpPr>
        <p:spPr bwMode="auto">
          <a:xfrm>
            <a:off x="9223916" y="3856039"/>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4</a:t>
            </a:r>
          </a:p>
        </p:txBody>
      </p:sp>
      <p:sp>
        <p:nvSpPr>
          <p:cNvPr id="222220" name="Line 13"/>
          <p:cNvSpPr>
            <a:spLocks noChangeShapeType="1"/>
          </p:cNvSpPr>
          <p:nvPr/>
        </p:nvSpPr>
        <p:spPr bwMode="auto">
          <a:xfrm>
            <a:off x="1629688" y="4411663"/>
            <a:ext cx="704583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2221" name="Group 14"/>
          <p:cNvGrpSpPr>
            <a:grpSpLocks/>
          </p:cNvGrpSpPr>
          <p:nvPr/>
        </p:nvGrpSpPr>
        <p:grpSpPr bwMode="auto">
          <a:xfrm>
            <a:off x="5712628" y="4194181"/>
            <a:ext cx="1182056" cy="413951"/>
            <a:chOff x="2494" y="1932"/>
            <a:chExt cx="677" cy="297"/>
          </a:xfrm>
        </p:grpSpPr>
        <p:sp>
          <p:nvSpPr>
            <p:cNvPr id="222250" name="Rectangle 15"/>
            <p:cNvSpPr>
              <a:spLocks noChangeArrowheads="1"/>
            </p:cNvSpPr>
            <p:nvPr/>
          </p:nvSpPr>
          <p:spPr bwMode="auto">
            <a:xfrm>
              <a:off x="2513" y="1932"/>
              <a:ext cx="658" cy="2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22251" name="Rectangle 16"/>
            <p:cNvSpPr>
              <a:spLocks noChangeArrowheads="1"/>
            </p:cNvSpPr>
            <p:nvPr/>
          </p:nvSpPr>
          <p:spPr bwMode="auto">
            <a:xfrm>
              <a:off x="2494" y="1988"/>
              <a:ext cx="519"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MAC </a:t>
              </a:r>
              <a:r>
                <a:rPr lang="zh-CN" altLang="en-US" sz="1600">
                  <a:solidFill>
                    <a:srgbClr val="333399"/>
                  </a:solidFill>
                  <a:latin typeface="Times New Roman" pitchFamily="18" charset="0"/>
                  <a:ea typeface="黑体" pitchFamily="49" charset="-122"/>
                </a:rPr>
                <a:t>帧</a:t>
              </a:r>
            </a:p>
          </p:txBody>
        </p:sp>
      </p:grpSp>
      <p:sp>
        <p:nvSpPr>
          <p:cNvPr id="222222" name="Rectangle 17"/>
          <p:cNvSpPr>
            <a:spLocks noChangeArrowheads="1"/>
          </p:cNvSpPr>
          <p:nvPr/>
        </p:nvSpPr>
        <p:spPr bwMode="auto">
          <a:xfrm>
            <a:off x="1623874" y="4176716"/>
            <a:ext cx="8235639" cy="401637"/>
          </a:xfrm>
          <a:prstGeom prst="rect">
            <a:avLst/>
          </a:prstGeom>
          <a:solidFill>
            <a:schemeClr val="bg1"/>
          </a:solidFill>
          <a:ln w="12700">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222223" name="Freeform 18"/>
          <p:cNvSpPr>
            <a:spLocks noChangeArrowheads="1"/>
          </p:cNvSpPr>
          <p:nvPr/>
        </p:nvSpPr>
        <p:spPr bwMode="auto">
          <a:xfrm>
            <a:off x="2191651" y="4597400"/>
            <a:ext cx="6605951" cy="501650"/>
          </a:xfrm>
          <a:custGeom>
            <a:avLst/>
            <a:gdLst>
              <a:gd name="T0" fmla="*/ 2147483647 w 3784"/>
              <a:gd name="T1" fmla="*/ 7767214 h 360"/>
              <a:gd name="T2" fmla="*/ 2147483647 w 3784"/>
              <a:gd name="T3" fmla="*/ 0 h 360"/>
              <a:gd name="T4" fmla="*/ 2147483647 w 3784"/>
              <a:gd name="T5" fmla="*/ 699035340 h 360"/>
              <a:gd name="T6" fmla="*/ 0 w 3784"/>
              <a:gd name="T7" fmla="*/ 699035340 h 360"/>
              <a:gd name="T8" fmla="*/ 2147483647 w 3784"/>
              <a:gd name="T9" fmla="*/ 7767214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84" h="360">
                <a:moveTo>
                  <a:pt x="1100" y="4"/>
                </a:moveTo>
                <a:lnTo>
                  <a:pt x="1800" y="0"/>
                </a:lnTo>
                <a:lnTo>
                  <a:pt x="3784" y="360"/>
                </a:lnTo>
                <a:lnTo>
                  <a:pt x="0" y="360"/>
                </a:lnTo>
                <a:lnTo>
                  <a:pt x="1100" y="4"/>
                </a:lnTo>
                <a:close/>
              </a:path>
            </a:pathLst>
          </a:custGeom>
          <a:gradFill rotWithShape="1">
            <a:gsLst>
              <a:gs pos="0">
                <a:srgbClr val="5E6D76"/>
              </a:gs>
              <a:gs pos="100000">
                <a:srgbClr val="CCEC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224" name="Rectangle 19"/>
          <p:cNvSpPr>
            <a:spLocks noChangeArrowheads="1"/>
          </p:cNvSpPr>
          <p:nvPr/>
        </p:nvSpPr>
        <p:spPr bwMode="auto">
          <a:xfrm>
            <a:off x="4146887" y="4192591"/>
            <a:ext cx="1187870" cy="3905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2225" name="Line 20"/>
          <p:cNvSpPr>
            <a:spLocks noChangeShapeType="1"/>
          </p:cNvSpPr>
          <p:nvPr/>
        </p:nvSpPr>
        <p:spPr bwMode="auto">
          <a:xfrm>
            <a:off x="2881505" y="4176716"/>
            <a:ext cx="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26" name="Line 21"/>
          <p:cNvSpPr>
            <a:spLocks noChangeShapeType="1"/>
          </p:cNvSpPr>
          <p:nvPr/>
        </p:nvSpPr>
        <p:spPr bwMode="auto">
          <a:xfrm>
            <a:off x="4139135" y="4176716"/>
            <a:ext cx="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27" name="Line 22"/>
          <p:cNvSpPr>
            <a:spLocks noChangeShapeType="1"/>
          </p:cNvSpPr>
          <p:nvPr/>
        </p:nvSpPr>
        <p:spPr bwMode="auto">
          <a:xfrm>
            <a:off x="6553631" y="4176716"/>
            <a:ext cx="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28" name="Line 23"/>
          <p:cNvSpPr>
            <a:spLocks noChangeShapeType="1"/>
          </p:cNvSpPr>
          <p:nvPr/>
        </p:nvSpPr>
        <p:spPr bwMode="auto">
          <a:xfrm>
            <a:off x="8985567" y="4176716"/>
            <a:ext cx="0" cy="4016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29" name="Rectangle 24"/>
          <p:cNvSpPr>
            <a:spLocks noChangeArrowheads="1"/>
          </p:cNvSpPr>
          <p:nvPr/>
        </p:nvSpPr>
        <p:spPr bwMode="auto">
          <a:xfrm>
            <a:off x="1670384" y="4211641"/>
            <a:ext cx="1003481"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ea typeface="黑体" pitchFamily="49" charset="-122"/>
              </a:rPr>
              <a:t>目地地址</a:t>
            </a:r>
          </a:p>
        </p:txBody>
      </p:sp>
      <p:sp>
        <p:nvSpPr>
          <p:cNvPr id="222230" name="Rectangle 25"/>
          <p:cNvSpPr>
            <a:spLocks noChangeArrowheads="1"/>
          </p:cNvSpPr>
          <p:nvPr/>
        </p:nvSpPr>
        <p:spPr bwMode="auto">
          <a:xfrm>
            <a:off x="3028779" y="4224341"/>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ea typeface="黑体" pitchFamily="49" charset="-122"/>
              </a:rPr>
              <a:t>源地址</a:t>
            </a:r>
          </a:p>
        </p:txBody>
      </p:sp>
      <p:sp>
        <p:nvSpPr>
          <p:cNvPr id="222231" name="Rectangle 26"/>
          <p:cNvSpPr>
            <a:spLocks noChangeArrowheads="1"/>
          </p:cNvSpPr>
          <p:nvPr/>
        </p:nvSpPr>
        <p:spPr bwMode="auto">
          <a:xfrm>
            <a:off x="5311505" y="4224341"/>
            <a:ext cx="1061189"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ea typeface="黑体" pitchFamily="49" charset="-122"/>
              </a:rPr>
              <a:t>长度</a:t>
            </a:r>
            <a:r>
              <a:rPr lang="en-US" altLang="zh-CN" sz="1600">
                <a:solidFill>
                  <a:srgbClr val="333399"/>
                </a:solidFill>
                <a:latin typeface="Times New Roman" pitchFamily="18" charset="0"/>
                <a:ea typeface="黑体" pitchFamily="49" charset="-122"/>
              </a:rPr>
              <a:t>/</a:t>
            </a:r>
            <a:r>
              <a:rPr lang="zh-CN" altLang="en-US" sz="1600">
                <a:solidFill>
                  <a:srgbClr val="333399"/>
                </a:solidFill>
                <a:latin typeface="Times New Roman" pitchFamily="18" charset="0"/>
                <a:ea typeface="黑体" pitchFamily="49" charset="-122"/>
              </a:rPr>
              <a:t>类型</a:t>
            </a:r>
          </a:p>
        </p:txBody>
      </p:sp>
      <p:sp>
        <p:nvSpPr>
          <p:cNvPr id="222232" name="Rectangle 27"/>
          <p:cNvSpPr>
            <a:spLocks noChangeArrowheads="1"/>
          </p:cNvSpPr>
          <p:nvPr/>
        </p:nvSpPr>
        <p:spPr bwMode="auto">
          <a:xfrm>
            <a:off x="7206672" y="4237041"/>
            <a:ext cx="900889"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ea typeface="黑体" pitchFamily="49" charset="-122"/>
              </a:rPr>
              <a:t>数      据</a:t>
            </a:r>
          </a:p>
        </p:txBody>
      </p:sp>
      <p:sp>
        <p:nvSpPr>
          <p:cNvPr id="222233" name="Rectangle 28"/>
          <p:cNvSpPr>
            <a:spLocks noChangeArrowheads="1"/>
          </p:cNvSpPr>
          <p:nvPr/>
        </p:nvSpPr>
        <p:spPr bwMode="auto">
          <a:xfrm>
            <a:off x="9084394" y="4225928"/>
            <a:ext cx="54662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FCS</a:t>
            </a:r>
          </a:p>
        </p:txBody>
      </p:sp>
      <p:sp>
        <p:nvSpPr>
          <p:cNvPr id="222234" name="Line 29"/>
          <p:cNvSpPr>
            <a:spLocks noChangeShapeType="1"/>
          </p:cNvSpPr>
          <p:nvPr/>
        </p:nvSpPr>
        <p:spPr bwMode="auto">
          <a:xfrm>
            <a:off x="5334756" y="4171950"/>
            <a:ext cx="0" cy="4079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35" name="Text Box 30"/>
          <p:cNvSpPr txBox="1">
            <a:spLocks noChangeArrowheads="1"/>
          </p:cNvSpPr>
          <p:nvPr/>
        </p:nvSpPr>
        <p:spPr bwMode="auto">
          <a:xfrm>
            <a:off x="2152895" y="5053014"/>
            <a:ext cx="567443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lnSpc>
                <a:spcPct val="135000"/>
              </a:lnSpc>
            </a:pPr>
            <a:r>
              <a:rPr lang="en-US" altLang="zh-CN" sz="1600">
                <a:solidFill>
                  <a:srgbClr val="333399"/>
                </a:solidFill>
                <a:latin typeface="Times New Roman" pitchFamily="18" charset="0"/>
                <a:ea typeface="黑体" pitchFamily="49" charset="-122"/>
              </a:rPr>
              <a:t>           802.1Q </a:t>
            </a:r>
            <a:r>
              <a:rPr lang="zh-CN" altLang="en-US" sz="1600">
                <a:solidFill>
                  <a:srgbClr val="333399"/>
                </a:solidFill>
                <a:latin typeface="Times New Roman" pitchFamily="18" charset="0"/>
                <a:ea typeface="黑体" pitchFamily="49" charset="-122"/>
              </a:rPr>
              <a:t>标记类型                           标记控制信息</a:t>
            </a:r>
          </a:p>
          <a:p>
            <a:pPr eaLnBrk="1" hangingPunct="1">
              <a:lnSpc>
                <a:spcPct val="135000"/>
              </a:lnSpc>
            </a:pPr>
            <a:r>
              <a:rPr lang="zh-CN" altLang="en-US" sz="1600">
                <a:solidFill>
                  <a:srgbClr val="333399"/>
                </a:solidFill>
                <a:latin typeface="Times New Roman" pitchFamily="18" charset="0"/>
                <a:ea typeface="黑体" pitchFamily="49" charset="-122"/>
              </a:rPr>
              <a:t> </a:t>
            </a:r>
            <a:r>
              <a:rPr lang="en-US" altLang="zh-CN" sz="1600">
                <a:solidFill>
                  <a:srgbClr val="333399"/>
                </a:solidFill>
                <a:latin typeface="Times New Roman" pitchFamily="18" charset="0"/>
                <a:ea typeface="黑体" pitchFamily="49" charset="-122"/>
              </a:rPr>
              <a:t>1 0 0 0 0 0 0 1  0 0 0 0 0 0 0 0     </a:t>
            </a:r>
            <a:r>
              <a:rPr lang="en-US" altLang="zh-CN" sz="1600">
                <a:solidFill>
                  <a:srgbClr val="FF0000"/>
                </a:solidFill>
                <a:latin typeface="Times New Roman" pitchFamily="18" charset="0"/>
                <a:ea typeface="黑体" pitchFamily="49" charset="-122"/>
              </a:rPr>
              <a:t>3</a:t>
            </a:r>
            <a:r>
              <a:rPr lang="zh-CN" altLang="en-US" sz="1600">
                <a:solidFill>
                  <a:srgbClr val="FF0000"/>
                </a:solidFill>
                <a:latin typeface="Times New Roman" pitchFamily="18" charset="0"/>
                <a:ea typeface="黑体" pitchFamily="49" charset="-122"/>
              </a:rPr>
              <a:t>位</a:t>
            </a:r>
            <a:r>
              <a:rPr lang="en-US" altLang="zh-CN" sz="1600">
                <a:solidFill>
                  <a:srgbClr val="333399"/>
                </a:solidFill>
                <a:latin typeface="Times New Roman" pitchFamily="18" charset="0"/>
                <a:ea typeface="黑体" pitchFamily="49" charset="-122"/>
              </a:rPr>
              <a:t>                      VID                  </a:t>
            </a:r>
          </a:p>
        </p:txBody>
      </p:sp>
      <p:sp>
        <p:nvSpPr>
          <p:cNvPr id="222236" name="Line 31"/>
          <p:cNvSpPr>
            <a:spLocks noChangeShapeType="1"/>
          </p:cNvSpPr>
          <p:nvPr/>
        </p:nvSpPr>
        <p:spPr bwMode="auto">
          <a:xfrm>
            <a:off x="5501407" y="5110166"/>
            <a:ext cx="0" cy="669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37" name="Rectangle 32"/>
          <p:cNvSpPr>
            <a:spLocks noChangeArrowheads="1"/>
          </p:cNvSpPr>
          <p:nvPr/>
        </p:nvSpPr>
        <p:spPr bwMode="auto">
          <a:xfrm>
            <a:off x="3391146" y="5780091"/>
            <a:ext cx="74700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2 </a:t>
            </a:r>
            <a:r>
              <a:rPr lang="zh-CN" altLang="en-US" sz="1600">
                <a:solidFill>
                  <a:srgbClr val="333399"/>
                </a:solidFill>
                <a:latin typeface="Times New Roman" pitchFamily="18" charset="0"/>
                <a:ea typeface="黑体" pitchFamily="49" charset="-122"/>
              </a:rPr>
              <a:t>字节</a:t>
            </a:r>
          </a:p>
        </p:txBody>
      </p:sp>
      <p:sp>
        <p:nvSpPr>
          <p:cNvPr id="222238" name="Rectangle 33"/>
          <p:cNvSpPr>
            <a:spLocks noChangeArrowheads="1"/>
          </p:cNvSpPr>
          <p:nvPr/>
        </p:nvSpPr>
        <p:spPr bwMode="auto">
          <a:xfrm>
            <a:off x="6660211" y="5780091"/>
            <a:ext cx="74700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2 </a:t>
            </a:r>
            <a:r>
              <a:rPr lang="zh-CN" altLang="en-US" sz="1600">
                <a:solidFill>
                  <a:srgbClr val="333399"/>
                </a:solidFill>
                <a:latin typeface="Times New Roman" pitchFamily="18" charset="0"/>
                <a:ea typeface="黑体" pitchFamily="49" charset="-122"/>
              </a:rPr>
              <a:t>字节</a:t>
            </a:r>
          </a:p>
        </p:txBody>
      </p:sp>
      <p:sp>
        <p:nvSpPr>
          <p:cNvPr id="222239" name="AutoShape 34"/>
          <p:cNvSpPr>
            <a:spLocks noChangeArrowheads="1"/>
          </p:cNvSpPr>
          <p:nvPr/>
        </p:nvSpPr>
        <p:spPr bwMode="auto">
          <a:xfrm>
            <a:off x="1563804" y="3368675"/>
            <a:ext cx="3350452" cy="357188"/>
          </a:xfrm>
          <a:prstGeom prst="wedgeRoundRectCallout">
            <a:avLst>
              <a:gd name="adj1" fmla="val 41616"/>
              <a:gd name="adj2" fmla="val 203907"/>
              <a:gd name="adj3" fmla="val 16667"/>
            </a:avLst>
          </a:prstGeom>
          <a:solidFill>
            <a:schemeClr val="bg1"/>
          </a:solidFill>
          <a:ln w="9525">
            <a:solidFill>
              <a:schemeClr val="folHlink"/>
            </a:solidFill>
            <a:miter lim="800000"/>
            <a:headEnd/>
            <a:tailEnd/>
          </a:ln>
          <a:effectLst>
            <a:outerShdw dist="35921" dir="2700000" algn="ctr" rotWithShape="0">
              <a:schemeClr val="bg2"/>
            </a:outerShdw>
          </a:effectLst>
        </p:spPr>
        <p:txBody>
          <a:bodyPr/>
          <a:lstStyle/>
          <a:p>
            <a:pPr algn="ctr"/>
            <a:r>
              <a:rPr lang="zh-CN" altLang="en-US" sz="1600">
                <a:solidFill>
                  <a:srgbClr val="333399"/>
                </a:solidFill>
                <a:latin typeface="Times New Roman" pitchFamily="18" charset="0"/>
                <a:ea typeface="黑体" pitchFamily="49" charset="-122"/>
              </a:rPr>
              <a:t>插入 </a:t>
            </a:r>
            <a:r>
              <a:rPr lang="en-US" altLang="zh-CN" sz="1600">
                <a:solidFill>
                  <a:srgbClr val="333399"/>
                </a:solidFill>
                <a:latin typeface="Times New Roman" pitchFamily="18" charset="0"/>
                <a:ea typeface="黑体" pitchFamily="49" charset="-122"/>
              </a:rPr>
              <a:t>4 </a:t>
            </a:r>
            <a:r>
              <a:rPr lang="zh-CN" altLang="en-US" sz="1600">
                <a:solidFill>
                  <a:srgbClr val="333399"/>
                </a:solidFill>
                <a:latin typeface="Times New Roman" pitchFamily="18" charset="0"/>
                <a:ea typeface="黑体" pitchFamily="49" charset="-122"/>
              </a:rPr>
              <a:t>字节的 </a:t>
            </a:r>
            <a:r>
              <a:rPr lang="en-US" altLang="zh-CN" sz="1600">
                <a:solidFill>
                  <a:srgbClr val="333399"/>
                </a:solidFill>
                <a:latin typeface="Times New Roman" pitchFamily="18" charset="0"/>
                <a:ea typeface="黑体" pitchFamily="49" charset="-122"/>
              </a:rPr>
              <a:t>VLAN </a:t>
            </a:r>
            <a:r>
              <a:rPr lang="zh-CN" altLang="en-US" sz="1600">
                <a:solidFill>
                  <a:srgbClr val="333399"/>
                </a:solidFill>
                <a:latin typeface="Times New Roman" pitchFamily="18" charset="0"/>
                <a:ea typeface="黑体" pitchFamily="49" charset="-122"/>
              </a:rPr>
              <a:t>标记</a:t>
            </a:r>
          </a:p>
        </p:txBody>
      </p:sp>
      <p:sp>
        <p:nvSpPr>
          <p:cNvPr id="222240" name="Rectangle 35"/>
          <p:cNvSpPr>
            <a:spLocks noChangeArrowheads="1"/>
          </p:cNvSpPr>
          <p:nvPr/>
        </p:nvSpPr>
        <p:spPr bwMode="auto">
          <a:xfrm>
            <a:off x="4580954" y="3852866"/>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4</a:t>
            </a:r>
          </a:p>
        </p:txBody>
      </p:sp>
      <p:sp>
        <p:nvSpPr>
          <p:cNvPr id="222241" name="Line 36"/>
          <p:cNvSpPr>
            <a:spLocks noChangeShapeType="1"/>
          </p:cNvSpPr>
          <p:nvPr/>
        </p:nvSpPr>
        <p:spPr bwMode="auto">
          <a:xfrm>
            <a:off x="2149019" y="5467350"/>
            <a:ext cx="670477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42" name="Line 37"/>
          <p:cNvSpPr>
            <a:spLocks noChangeShapeType="1"/>
          </p:cNvSpPr>
          <p:nvPr/>
        </p:nvSpPr>
        <p:spPr bwMode="auto">
          <a:xfrm>
            <a:off x="6228081" y="5467353"/>
            <a:ext cx="0" cy="334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43" name="Line 38"/>
          <p:cNvSpPr>
            <a:spLocks noChangeShapeType="1"/>
          </p:cNvSpPr>
          <p:nvPr/>
        </p:nvSpPr>
        <p:spPr bwMode="auto">
          <a:xfrm>
            <a:off x="6061431" y="5467353"/>
            <a:ext cx="0" cy="334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244" name="Rectangle 39"/>
          <p:cNvSpPr>
            <a:spLocks noChangeArrowheads="1"/>
          </p:cNvSpPr>
          <p:nvPr/>
        </p:nvSpPr>
        <p:spPr bwMode="auto">
          <a:xfrm>
            <a:off x="4245716" y="6048378"/>
            <a:ext cx="1208665"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600">
                <a:solidFill>
                  <a:srgbClr val="333399"/>
                </a:solidFill>
                <a:latin typeface="Times New Roman" pitchFamily="18" charset="0"/>
                <a:ea typeface="黑体" pitchFamily="49" charset="-122"/>
              </a:rPr>
              <a:t>用户优先级</a:t>
            </a:r>
          </a:p>
        </p:txBody>
      </p:sp>
      <p:sp>
        <p:nvSpPr>
          <p:cNvPr id="222245" name="Line 40"/>
          <p:cNvSpPr>
            <a:spLocks noChangeShapeType="1"/>
          </p:cNvSpPr>
          <p:nvPr/>
        </p:nvSpPr>
        <p:spPr bwMode="auto">
          <a:xfrm flipV="1">
            <a:off x="5166169" y="5646738"/>
            <a:ext cx="587153" cy="468312"/>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22246" name="Line 41"/>
          <p:cNvSpPr>
            <a:spLocks noChangeShapeType="1"/>
          </p:cNvSpPr>
          <p:nvPr/>
        </p:nvSpPr>
        <p:spPr bwMode="auto">
          <a:xfrm flipV="1">
            <a:off x="6115689" y="5646738"/>
            <a:ext cx="56196" cy="412750"/>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22247" name="Rectangle 42"/>
          <p:cNvSpPr>
            <a:spLocks noChangeArrowheads="1"/>
          </p:cNvSpPr>
          <p:nvPr/>
        </p:nvSpPr>
        <p:spPr bwMode="auto">
          <a:xfrm>
            <a:off x="5753323" y="6048375"/>
            <a:ext cx="360624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1600">
                <a:solidFill>
                  <a:srgbClr val="333399"/>
                </a:solidFill>
                <a:latin typeface="Times New Roman" pitchFamily="18" charset="0"/>
                <a:ea typeface="黑体" pitchFamily="49" charset="-122"/>
              </a:rPr>
              <a:t>CFI</a:t>
            </a:r>
            <a:r>
              <a:rPr lang="zh-CN" altLang="en-US" sz="1600">
                <a:solidFill>
                  <a:srgbClr val="333399"/>
                </a:solidFill>
                <a:latin typeface="Times New Roman" pitchFamily="18" charset="0"/>
                <a:ea typeface="黑体" pitchFamily="49" charset="-122"/>
              </a:rPr>
              <a:t>：规范格式指示符（</a:t>
            </a:r>
            <a:r>
              <a:rPr lang="en-US" altLang="zh-CN" sz="1600">
                <a:solidFill>
                  <a:srgbClr val="333399"/>
                </a:solidFill>
                <a:latin typeface="Times New Roman" pitchFamily="18" charset="0"/>
                <a:ea typeface="黑体" pitchFamily="49" charset="-122"/>
              </a:rPr>
              <a:t>1</a:t>
            </a:r>
            <a:r>
              <a:rPr lang="zh-CN" altLang="en-US" sz="1600">
                <a:solidFill>
                  <a:srgbClr val="333399"/>
                </a:solidFill>
                <a:latin typeface="Times New Roman" pitchFamily="18" charset="0"/>
                <a:ea typeface="黑体" pitchFamily="49" charset="-122"/>
              </a:rPr>
              <a:t>位）</a:t>
            </a:r>
            <a:endParaRPr lang="en-US" altLang="zh-CN" sz="1600">
              <a:solidFill>
                <a:srgbClr val="333399"/>
              </a:solidFill>
              <a:latin typeface="Times New Roman" pitchFamily="18" charset="0"/>
              <a:ea typeface="黑体" pitchFamily="49" charset="-122"/>
            </a:endParaRPr>
          </a:p>
        </p:txBody>
      </p:sp>
      <p:sp>
        <p:nvSpPr>
          <p:cNvPr id="222248" name="Line 41"/>
          <p:cNvSpPr>
            <a:spLocks noChangeShapeType="1"/>
          </p:cNvSpPr>
          <p:nvPr/>
        </p:nvSpPr>
        <p:spPr bwMode="auto">
          <a:xfrm flipH="1" flipV="1">
            <a:off x="7778320" y="5589591"/>
            <a:ext cx="1494042" cy="142875"/>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22249" name="Rectangle 42"/>
          <p:cNvSpPr>
            <a:spLocks noChangeArrowheads="1"/>
          </p:cNvSpPr>
          <p:nvPr/>
        </p:nvSpPr>
        <p:spPr bwMode="auto">
          <a:xfrm>
            <a:off x="9185161" y="5516565"/>
            <a:ext cx="1802152" cy="107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sz="1600">
                <a:solidFill>
                  <a:srgbClr val="FF0000"/>
                </a:solidFill>
                <a:latin typeface="Times New Roman" pitchFamily="18" charset="0"/>
                <a:ea typeface="黑体" pitchFamily="49" charset="-122"/>
              </a:rPr>
              <a:t>VLAN</a:t>
            </a:r>
            <a:r>
              <a:rPr lang="zh-CN" altLang="en-US" sz="1600">
                <a:solidFill>
                  <a:srgbClr val="FF0000"/>
                </a:solidFill>
                <a:latin typeface="Times New Roman" pitchFamily="18" charset="0"/>
                <a:ea typeface="黑体" pitchFamily="49" charset="-122"/>
              </a:rPr>
              <a:t>标识符</a:t>
            </a:r>
            <a:endParaRPr lang="en-US" altLang="zh-CN" sz="1600">
              <a:solidFill>
                <a:srgbClr val="FF0000"/>
              </a:solidFill>
              <a:latin typeface="Times New Roman" pitchFamily="18" charset="0"/>
              <a:ea typeface="黑体" pitchFamily="49" charset="-122"/>
            </a:endParaRPr>
          </a:p>
          <a:p>
            <a:pPr defTabSz="762000" eaLnBrk="0" hangingPunct="0"/>
            <a:r>
              <a:rPr lang="zh-CN" altLang="en-US" sz="1600">
                <a:solidFill>
                  <a:srgbClr val="333399"/>
                </a:solidFill>
                <a:latin typeface="Times New Roman" pitchFamily="18" charset="0"/>
                <a:ea typeface="黑体" pitchFamily="49" charset="-122"/>
              </a:rPr>
              <a:t>唯一的标识了这个以太网帧是属于哪一个</a:t>
            </a:r>
            <a:r>
              <a:rPr lang="en-US" altLang="zh-CN" sz="1600">
                <a:solidFill>
                  <a:srgbClr val="333399"/>
                </a:solidFill>
                <a:latin typeface="Times New Roman" pitchFamily="18" charset="0"/>
                <a:ea typeface="黑体" pitchFamily="49" charset="-122"/>
              </a:rPr>
              <a:t>VLAN.</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标题 1"/>
          <p:cNvSpPr>
            <a:spLocks noGrp="1" noChangeArrowheads="1"/>
          </p:cNvSpPr>
          <p:nvPr>
            <p:ph type="title"/>
          </p:nvPr>
        </p:nvSpPr>
        <p:spPr/>
        <p:txBody>
          <a:bodyPr/>
          <a:lstStyle/>
          <a:p>
            <a:endParaRPr lang="zh-CN" altLang="en-US" smtClean="0"/>
          </a:p>
        </p:txBody>
      </p:sp>
      <p:pic>
        <p:nvPicPr>
          <p:cNvPr id="39942" name="Picture 6"/>
          <p:cNvPicPr>
            <a:picLocks noGrp="1" noChangeAspect="1" noChangeArrowheads="1"/>
          </p:cNvPicPr>
          <p:nvPr>
            <p:ph idx="1"/>
          </p:nvPr>
        </p:nvPicPr>
        <p:blipFill>
          <a:blip r:embed="rId2"/>
          <a:srcRect/>
          <a:stretch>
            <a:fillRect/>
          </a:stretch>
        </p:blipFill>
        <p:spPr>
          <a:xfrm>
            <a:off x="48447" y="300038"/>
            <a:ext cx="11064823" cy="6203950"/>
          </a:xfrm>
          <a:solidFill>
            <a:schemeClr val="bg1"/>
          </a:solidFill>
        </p:spPr>
        <p:style>
          <a:lnRef idx="1">
            <a:schemeClr val="accent6"/>
          </a:lnRef>
          <a:fillRef idx="2">
            <a:schemeClr val="accent6"/>
          </a:fillRef>
          <a:effectRef idx="1">
            <a:schemeClr val="accent6"/>
          </a:effectRef>
          <a:fontRef idx="minor">
            <a:schemeClr val="dk1"/>
          </a:fontRef>
        </p:style>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标题 1"/>
          <p:cNvSpPr>
            <a:spLocks noGrp="1" noChangeArrowheads="1"/>
          </p:cNvSpPr>
          <p:nvPr>
            <p:ph type="title"/>
          </p:nvPr>
        </p:nvSpPr>
        <p:spPr/>
        <p:txBody>
          <a:bodyPr/>
          <a:lstStyle/>
          <a:p>
            <a:r>
              <a:rPr lang="en-US" altLang="zh-CN" smtClean="0"/>
              <a:t>VLAN</a:t>
            </a:r>
            <a:r>
              <a:rPr lang="zh-CN" altLang="en-US" smtClean="0"/>
              <a:t>间能不能通信？</a:t>
            </a:r>
          </a:p>
        </p:txBody>
      </p:sp>
      <p:sp>
        <p:nvSpPr>
          <p:cNvPr id="224259" name="内容占位符 2"/>
          <p:cNvSpPr>
            <a:spLocks noGrp="1" noChangeArrowheads="1"/>
          </p:cNvSpPr>
          <p:nvPr>
            <p:ph idx="1"/>
          </p:nvPr>
        </p:nvSpPr>
        <p:spPr>
          <a:xfrm>
            <a:off x="1273134" y="2133603"/>
            <a:ext cx="9487457" cy="3382963"/>
          </a:xfrm>
        </p:spPr>
        <p:txBody>
          <a:bodyPr/>
          <a:lstStyle/>
          <a:p>
            <a:r>
              <a:rPr lang="zh-CN" altLang="en-US" smtClean="0"/>
              <a:t>为了能够在</a:t>
            </a:r>
            <a:r>
              <a:rPr lang="en-US" altLang="zh-CN" smtClean="0"/>
              <a:t>VLAN</a:t>
            </a:r>
            <a:r>
              <a:rPr lang="zh-CN" altLang="en-US" smtClean="0"/>
              <a:t>间通信，需要利用</a:t>
            </a:r>
            <a:r>
              <a:rPr lang="en-US" altLang="zh-CN" smtClean="0"/>
              <a:t>OSI</a:t>
            </a:r>
            <a:r>
              <a:rPr lang="zh-CN" altLang="en-US" smtClean="0"/>
              <a:t>参照模型中更高一层</a:t>
            </a:r>
            <a:r>
              <a:rPr lang="en-US" altLang="zh-CN" smtClean="0"/>
              <a:t>——</a:t>
            </a:r>
            <a:r>
              <a:rPr lang="zh-CN" altLang="en-US" smtClean="0"/>
              <a:t>网络层进行路由通信</a:t>
            </a:r>
            <a:endParaRPr lang="zh-CN" altLang="en-US"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121987" y="214314"/>
            <a:ext cx="9907957" cy="1462087"/>
          </a:xfrm>
        </p:spPr>
        <p:txBody>
          <a:bodyPr/>
          <a:lstStyle/>
          <a:p>
            <a:pPr algn="ctr" eaLnBrk="1" hangingPunct="1"/>
            <a:r>
              <a:rPr lang="en-US" altLang="zh-CN" smtClean="0"/>
              <a:t>3.5   </a:t>
            </a:r>
            <a:r>
              <a:rPr lang="zh-CN" altLang="en-US" smtClean="0"/>
              <a:t>高速以太网</a:t>
            </a:r>
            <a:endParaRPr lang="zh-CN" altLang="en-US" sz="3600" smtClean="0"/>
          </a:p>
        </p:txBody>
      </p:sp>
      <p:sp>
        <p:nvSpPr>
          <p:cNvPr id="480259" name="Rectangle 3"/>
          <p:cNvSpPr>
            <a:spLocks noGrp="1" noChangeArrowheads="1"/>
          </p:cNvSpPr>
          <p:nvPr>
            <p:ph idx="1"/>
          </p:nvPr>
        </p:nvSpPr>
        <p:spPr/>
        <p:txBody>
          <a:bodyPr/>
          <a:lstStyle/>
          <a:p>
            <a:pPr eaLnBrk="1" hangingPunct="1"/>
            <a:r>
              <a:rPr lang="zh-CN" altLang="en-US" smtClean="0"/>
              <a:t>随着技术发展，传统以太网（</a:t>
            </a:r>
            <a:r>
              <a:rPr lang="en-US" altLang="zh-CN"/>
              <a:t> </a:t>
            </a:r>
            <a:r>
              <a:rPr lang="en-US" altLang="zh-CN" smtClean="0"/>
              <a:t>10Mb/s </a:t>
            </a:r>
            <a:r>
              <a:rPr lang="zh-CN" altLang="en-US" smtClean="0"/>
              <a:t>）慢慢淘汰，现在能达到</a:t>
            </a:r>
            <a:r>
              <a:rPr lang="en-US" altLang="zh-CN" smtClean="0"/>
              <a:t>1Gb/s</a:t>
            </a:r>
            <a:r>
              <a:rPr lang="zh-CN" altLang="en-US" smtClean="0"/>
              <a:t>甚至更高，下面一一介绍</a:t>
            </a:r>
            <a:r>
              <a:rPr lang="en-US" altLang="zh-CN" smtClean="0"/>
              <a:t>: </a:t>
            </a:r>
            <a:endParaRPr lang="en-US" altLang="zh-CN"/>
          </a:p>
          <a:p>
            <a:pPr eaLnBrk="1" hangingPunct="1"/>
            <a:r>
              <a:rPr lang="en-US" altLang="zh-CN"/>
              <a:t>100BASE-T </a:t>
            </a:r>
            <a:r>
              <a:rPr lang="zh-CN" altLang="en-US" smtClean="0"/>
              <a:t>以太网</a:t>
            </a:r>
            <a:r>
              <a:rPr lang="zh-CN" altLang="en-US"/>
              <a:t>是指</a:t>
            </a:r>
            <a:r>
              <a:rPr lang="zh-CN" altLang="en-US" smtClean="0"/>
              <a:t>速率</a:t>
            </a:r>
            <a:r>
              <a:rPr lang="zh-CN" altLang="en-US" smtClean="0"/>
              <a:t>达到或超过 </a:t>
            </a:r>
            <a:r>
              <a:rPr lang="en-US" altLang="zh-CN" smtClean="0"/>
              <a:t>100 Mb/s </a:t>
            </a:r>
            <a:r>
              <a:rPr lang="zh-CN" altLang="en-US" smtClean="0"/>
              <a:t>的</a:t>
            </a:r>
            <a:r>
              <a:rPr lang="zh-CN" altLang="en-US" smtClean="0"/>
              <a:t>以太网，称为</a:t>
            </a:r>
            <a:r>
              <a:rPr lang="zh-CN" altLang="en-US" smtClean="0">
                <a:solidFill>
                  <a:schemeClr val="hlink"/>
                </a:solidFill>
              </a:rPr>
              <a:t>高速</a:t>
            </a:r>
            <a:r>
              <a:rPr lang="zh-CN" altLang="en-US" smtClean="0">
                <a:solidFill>
                  <a:schemeClr val="hlink"/>
                </a:solidFill>
              </a:rPr>
              <a:t>以太网</a:t>
            </a:r>
            <a:r>
              <a:rPr lang="zh-CN" altLang="en-US" smtClean="0"/>
              <a:t>，</a:t>
            </a:r>
            <a:r>
              <a:rPr lang="zh-CN" altLang="en-US"/>
              <a:t>又称为</a:t>
            </a:r>
            <a:r>
              <a:rPr lang="zh-CN" altLang="en-US">
                <a:solidFill>
                  <a:schemeClr val="hlink"/>
                </a:solidFill>
              </a:rPr>
              <a:t>快速</a:t>
            </a:r>
            <a:r>
              <a:rPr lang="zh-CN" altLang="en-US" smtClean="0">
                <a:solidFill>
                  <a:schemeClr val="hlink"/>
                </a:solidFill>
              </a:rPr>
              <a:t>以太网。</a:t>
            </a:r>
            <a:endParaRPr lang="en-US" altLang="zh-CN" smtClean="0">
              <a:solidFill>
                <a:schemeClr val="hlink"/>
              </a:solidFill>
            </a:endParaRPr>
          </a:p>
          <a:p>
            <a:pPr eaLnBrk="1" hangingPunct="1"/>
            <a:endParaRPr lang="zh-CN" altLang="en-US" smtClean="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1121987" y="682628"/>
            <a:ext cx="9907957" cy="993775"/>
          </a:xfrm>
        </p:spPr>
        <p:txBody>
          <a:bodyPr/>
          <a:lstStyle/>
          <a:p>
            <a:pPr eaLnBrk="1" hangingPunct="1"/>
            <a:r>
              <a:rPr lang="en-US" altLang="zh-CN" sz="3600" smtClean="0"/>
              <a:t>3.5.1  </a:t>
            </a:r>
            <a:r>
              <a:rPr lang="zh-CN" altLang="en-US" sz="3600" smtClean="0"/>
              <a:t>快速以太网特点</a:t>
            </a:r>
          </a:p>
        </p:txBody>
      </p:sp>
      <p:sp>
        <p:nvSpPr>
          <p:cNvPr id="480259" name="Rectangle 3"/>
          <p:cNvSpPr>
            <a:spLocks noGrp="1"/>
          </p:cNvSpPr>
          <p:nvPr>
            <p:ph idx="1"/>
          </p:nvPr>
        </p:nvSpPr>
        <p:spPr/>
        <p:txBody>
          <a:bodyPr/>
          <a:lstStyle/>
          <a:p>
            <a:pPr eaLnBrk="1" hangingPunct="1">
              <a:defRPr/>
            </a:pPr>
            <a:r>
              <a:rPr lang="zh-CN" altLang="en-US" noProof="1" smtClean="0">
                <a:sym typeface="+mn-ea"/>
              </a:rPr>
              <a:t>保留</a:t>
            </a:r>
            <a:r>
              <a:rPr lang="zh-CN" altLang="en-US" noProof="1">
                <a:sym typeface="+mn-ea"/>
              </a:rPr>
              <a:t>着传统Ethernet的帧格式与最小、最大帧长度等特征。</a:t>
            </a:r>
          </a:p>
          <a:p>
            <a:pPr eaLnBrk="1" hangingPunct="1">
              <a:defRPr/>
            </a:pPr>
            <a:r>
              <a:rPr lang="zh-CN" altLang="en-US" noProof="1">
                <a:sym typeface="+mn-ea"/>
              </a:rPr>
              <a:t>可以提供半双工模式之外，也可以工作在全双工模式。双工模式不存在争用</a:t>
            </a:r>
            <a:r>
              <a:rPr lang="zh-CN" altLang="en-US" noProof="1" smtClean="0">
                <a:sym typeface="+mn-ea"/>
              </a:rPr>
              <a:t>问题</a:t>
            </a:r>
            <a:endParaRPr lang="zh-CN" altLang="en-US" noProof="1">
              <a:sym typeface="+mn-ea"/>
            </a:endParaRPr>
          </a:p>
          <a:p>
            <a:pPr eaLnBrk="1" hangingPunct="1">
              <a:defRPr/>
            </a:pPr>
            <a:r>
              <a:rPr lang="zh-CN" altLang="en-US" noProof="1">
                <a:sym typeface="+mn-ea"/>
              </a:rPr>
              <a:t>增加了10Mbps与100Mbps速率自动协商</a:t>
            </a:r>
            <a:r>
              <a:rPr lang="zh-CN" altLang="en-US" noProof="1" smtClean="0">
                <a:sym typeface="+mn-ea"/>
              </a:rPr>
              <a:t>功能</a:t>
            </a:r>
            <a:endParaRPr lang="en-US" altLang="zh-CN" noProof="1" smtClean="0">
              <a:sym typeface="+mn-ea"/>
            </a:endParaRPr>
          </a:p>
          <a:p>
            <a:pPr eaLnBrk="1" hangingPunct="1">
              <a:defRPr/>
            </a:pPr>
            <a:r>
              <a:rPr lang="zh-CN" altLang="en-US" noProof="1">
                <a:sym typeface="+mn-ea"/>
              </a:rPr>
              <a:t>升级</a:t>
            </a:r>
            <a:r>
              <a:rPr lang="zh-CN" altLang="en-US" noProof="1" smtClean="0">
                <a:sym typeface="+mn-ea"/>
              </a:rPr>
              <a:t>很方便，但不支持同轴电缆连接</a:t>
            </a:r>
            <a:endParaRPr lang="zh-CN" altLang="en-US" noProof="1"/>
          </a:p>
          <a:p>
            <a:pPr marL="0" indent="0" eaLnBrk="1" hangingPunct="1">
              <a:buClrTx/>
              <a:buSzTx/>
              <a:buFontTx/>
              <a:buNone/>
              <a:defRPr/>
            </a:pPr>
            <a:r>
              <a:rPr lang="zh-CN" altLang="en-US" noProof="1">
                <a:sym typeface="+mn-ea"/>
              </a:rPr>
              <a:t>   </a:t>
            </a:r>
            <a:endParaRPr lang="zh-CN" altLang="en-US" sz="3600" noProof="1"/>
          </a:p>
          <a:p>
            <a:pPr eaLnBrk="1" hangingPunct="1">
              <a:defRPr/>
            </a:pPr>
            <a:endParaRPr lang="zh-CN" altLang="en-US" noProof="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0259">
                                            <p:txEl>
                                              <p:charRg st="30" end="14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0259">
                                            <p:txEl>
                                              <p:char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80259">
                                            <p:txEl>
                                              <p:char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0259">
                                            <p:txEl>
                                              <p:char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121987" y="214314"/>
            <a:ext cx="9907957" cy="1462087"/>
          </a:xfrm>
        </p:spPr>
        <p:txBody>
          <a:bodyPr/>
          <a:lstStyle/>
          <a:p>
            <a:pPr algn="ctr" eaLnBrk="1" hangingPunct="1"/>
            <a:r>
              <a:rPr lang="zh-CN" altLang="en-US" smtClean="0"/>
              <a:t>三种不同的物理层标准 </a:t>
            </a:r>
          </a:p>
        </p:txBody>
      </p:sp>
      <p:sp>
        <p:nvSpPr>
          <p:cNvPr id="227331" name="Rectangle 3"/>
          <p:cNvSpPr>
            <a:spLocks noGrp="1" noChangeArrowheads="1"/>
          </p:cNvSpPr>
          <p:nvPr>
            <p:ph idx="1"/>
          </p:nvPr>
        </p:nvSpPr>
        <p:spPr>
          <a:xfrm>
            <a:off x="1273134" y="1978025"/>
            <a:ext cx="9487457" cy="4114800"/>
          </a:xfrm>
        </p:spPr>
        <p:txBody>
          <a:bodyPr/>
          <a:lstStyle/>
          <a:p>
            <a:pPr eaLnBrk="1" hangingPunct="1"/>
            <a:r>
              <a:rPr lang="en-US" altLang="zh-CN" smtClean="0"/>
              <a:t>100BASE-TX</a:t>
            </a:r>
          </a:p>
          <a:p>
            <a:pPr lvl="1" eaLnBrk="1" hangingPunct="1"/>
            <a:r>
              <a:rPr lang="zh-CN" altLang="en-US" smtClean="0">
                <a:solidFill>
                  <a:srgbClr val="333399"/>
                </a:solidFill>
                <a:latin typeface="Arial" pitchFamily="34" charset="0"/>
                <a:ea typeface="黑体" pitchFamily="49" charset="-122"/>
              </a:rPr>
              <a:t>使用 </a:t>
            </a:r>
            <a:r>
              <a:rPr lang="en-US" altLang="zh-CN" smtClean="0">
                <a:solidFill>
                  <a:srgbClr val="333399"/>
                </a:solidFill>
                <a:latin typeface="Arial" pitchFamily="34" charset="0"/>
                <a:ea typeface="黑体" pitchFamily="49" charset="-122"/>
              </a:rPr>
              <a:t>2 </a:t>
            </a:r>
            <a:r>
              <a:rPr lang="zh-CN" altLang="en-US" smtClean="0">
                <a:solidFill>
                  <a:srgbClr val="333399"/>
                </a:solidFill>
                <a:latin typeface="Arial" pitchFamily="34" charset="0"/>
                <a:ea typeface="黑体" pitchFamily="49" charset="-122"/>
              </a:rPr>
              <a:t>对 </a:t>
            </a:r>
            <a:r>
              <a:rPr lang="en-US" altLang="zh-CN" smtClean="0">
                <a:solidFill>
                  <a:srgbClr val="333399"/>
                </a:solidFill>
                <a:latin typeface="Arial" pitchFamily="34" charset="0"/>
                <a:ea typeface="黑体" pitchFamily="49" charset="-122"/>
              </a:rPr>
              <a:t>UTP 5 </a:t>
            </a:r>
            <a:r>
              <a:rPr lang="zh-CN" altLang="en-US" smtClean="0">
                <a:solidFill>
                  <a:srgbClr val="333399"/>
                </a:solidFill>
                <a:latin typeface="Arial" pitchFamily="34" charset="0"/>
                <a:ea typeface="黑体" pitchFamily="49" charset="-122"/>
              </a:rPr>
              <a:t>类线或屏蔽双绞线 </a:t>
            </a:r>
            <a:r>
              <a:rPr lang="en-US" altLang="zh-CN" smtClean="0">
                <a:solidFill>
                  <a:srgbClr val="333399"/>
                </a:solidFill>
                <a:latin typeface="Arial" pitchFamily="34" charset="0"/>
                <a:ea typeface="黑体" pitchFamily="49" charset="-122"/>
              </a:rPr>
              <a:t>STP</a:t>
            </a:r>
            <a:r>
              <a:rPr lang="zh-CN" altLang="en-US" smtClean="0">
                <a:solidFill>
                  <a:srgbClr val="333399"/>
                </a:solidFill>
                <a:latin typeface="Arial" pitchFamily="34" charset="0"/>
                <a:ea typeface="黑体" pitchFamily="49" charset="-122"/>
              </a:rPr>
              <a:t>。</a:t>
            </a:r>
            <a:r>
              <a:rPr lang="zh-CN" altLang="en-US" smtClean="0"/>
              <a:t>  </a:t>
            </a:r>
          </a:p>
          <a:p>
            <a:pPr eaLnBrk="1" hangingPunct="1"/>
            <a:r>
              <a:rPr lang="en-US" altLang="zh-CN" smtClean="0"/>
              <a:t>100BASE-FX </a:t>
            </a:r>
          </a:p>
          <a:p>
            <a:pPr lvl="1" eaLnBrk="1" hangingPunct="1"/>
            <a:r>
              <a:rPr lang="zh-CN" altLang="en-US" smtClean="0">
                <a:solidFill>
                  <a:srgbClr val="333399"/>
                </a:solidFill>
                <a:latin typeface="Arial" pitchFamily="34" charset="0"/>
                <a:ea typeface="黑体" pitchFamily="49" charset="-122"/>
              </a:rPr>
              <a:t>使用 </a:t>
            </a:r>
            <a:r>
              <a:rPr lang="en-US" altLang="zh-CN" smtClean="0">
                <a:solidFill>
                  <a:srgbClr val="333399"/>
                </a:solidFill>
                <a:latin typeface="Arial" pitchFamily="34" charset="0"/>
                <a:ea typeface="黑体" pitchFamily="49" charset="-122"/>
              </a:rPr>
              <a:t>2 </a:t>
            </a:r>
            <a:r>
              <a:rPr lang="zh-CN" altLang="en-US" smtClean="0">
                <a:solidFill>
                  <a:srgbClr val="333399"/>
                </a:solidFill>
                <a:latin typeface="Arial" pitchFamily="34" charset="0"/>
                <a:ea typeface="黑体" pitchFamily="49" charset="-122"/>
              </a:rPr>
              <a:t>对光纤。</a:t>
            </a:r>
            <a:r>
              <a:rPr lang="zh-CN" altLang="en-US" smtClean="0"/>
              <a:t> </a:t>
            </a:r>
          </a:p>
          <a:p>
            <a:pPr eaLnBrk="1" hangingPunct="1"/>
            <a:r>
              <a:rPr lang="en-US" altLang="zh-CN" smtClean="0"/>
              <a:t>100BASE-T4</a:t>
            </a:r>
          </a:p>
          <a:p>
            <a:pPr lvl="1" eaLnBrk="1" hangingPunct="1"/>
            <a:r>
              <a:rPr lang="zh-CN" altLang="en-US" smtClean="0">
                <a:solidFill>
                  <a:srgbClr val="333399"/>
                </a:solidFill>
                <a:latin typeface="Arial" pitchFamily="34" charset="0"/>
                <a:ea typeface="黑体" pitchFamily="49" charset="-122"/>
              </a:rPr>
              <a:t>使用 </a:t>
            </a:r>
            <a:r>
              <a:rPr lang="en-US" altLang="zh-CN" smtClean="0">
                <a:solidFill>
                  <a:srgbClr val="333399"/>
                </a:solidFill>
                <a:latin typeface="Arial" pitchFamily="34" charset="0"/>
                <a:ea typeface="黑体" pitchFamily="49" charset="-122"/>
              </a:rPr>
              <a:t>4 </a:t>
            </a:r>
            <a:r>
              <a:rPr lang="zh-CN" altLang="en-US" smtClean="0">
                <a:solidFill>
                  <a:srgbClr val="333399"/>
                </a:solidFill>
                <a:latin typeface="Arial" pitchFamily="34" charset="0"/>
                <a:ea typeface="黑体" pitchFamily="49" charset="-122"/>
              </a:rPr>
              <a:t>对 </a:t>
            </a:r>
            <a:r>
              <a:rPr lang="en-US" altLang="zh-CN" smtClean="0">
                <a:solidFill>
                  <a:srgbClr val="333399"/>
                </a:solidFill>
                <a:latin typeface="Arial" pitchFamily="34" charset="0"/>
                <a:ea typeface="黑体" pitchFamily="49" charset="-122"/>
              </a:rPr>
              <a:t>UTP 3 </a:t>
            </a:r>
            <a:r>
              <a:rPr lang="zh-CN" altLang="en-US" smtClean="0">
                <a:solidFill>
                  <a:srgbClr val="333399"/>
                </a:solidFill>
                <a:latin typeface="Arial" pitchFamily="34" charset="0"/>
                <a:ea typeface="黑体" pitchFamily="49" charset="-122"/>
              </a:rPr>
              <a:t>类线或 </a:t>
            </a:r>
            <a:r>
              <a:rPr lang="en-US" altLang="zh-CN" smtClean="0">
                <a:solidFill>
                  <a:srgbClr val="333399"/>
                </a:solidFill>
                <a:latin typeface="Arial" pitchFamily="34" charset="0"/>
                <a:ea typeface="黑体" pitchFamily="49" charset="-122"/>
              </a:rPr>
              <a:t>5 </a:t>
            </a:r>
            <a:r>
              <a:rPr lang="zh-CN" altLang="en-US" smtClean="0">
                <a:solidFill>
                  <a:srgbClr val="333399"/>
                </a:solidFill>
                <a:latin typeface="Arial" pitchFamily="34" charset="0"/>
                <a:ea typeface="黑体" pitchFamily="49" charset="-122"/>
              </a:rPr>
              <a:t>类线。</a:t>
            </a:r>
            <a:r>
              <a:rPr lang="zh-CN" altLang="en-US" smtClean="0"/>
              <a:t> </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121987" y="214314"/>
            <a:ext cx="9907957" cy="1462087"/>
          </a:xfrm>
        </p:spPr>
        <p:txBody>
          <a:bodyPr/>
          <a:lstStyle/>
          <a:p>
            <a:pPr algn="ctr" eaLnBrk="1" hangingPunct="1"/>
            <a:r>
              <a:rPr lang="en-US" altLang="zh-CN" smtClean="0"/>
              <a:t>3.5.2  </a:t>
            </a:r>
            <a:r>
              <a:rPr lang="zh-CN" altLang="en-US" smtClean="0"/>
              <a:t>吉比特以太网</a:t>
            </a:r>
          </a:p>
        </p:txBody>
      </p:sp>
      <p:sp>
        <p:nvSpPr>
          <p:cNvPr id="228355" name="Rectangle 3"/>
          <p:cNvSpPr>
            <a:spLocks noGrp="1" noChangeArrowheads="1"/>
          </p:cNvSpPr>
          <p:nvPr>
            <p:ph idx="1"/>
          </p:nvPr>
        </p:nvSpPr>
        <p:spPr>
          <a:xfrm>
            <a:off x="828460" y="1978024"/>
            <a:ext cx="10152846" cy="4763251"/>
          </a:xfrm>
        </p:spPr>
        <p:txBody>
          <a:bodyPr/>
          <a:lstStyle/>
          <a:p>
            <a:pPr marL="609600" indent="-609600" eaLnBrk="1" hangingPunct="1">
              <a:lnSpc>
                <a:spcPct val="100000"/>
              </a:lnSpc>
            </a:pPr>
            <a:r>
              <a:rPr lang="zh-CN" altLang="en-US" sz="2800" smtClean="0"/>
              <a:t>虽然快速以太网有很多优点，但是在数据仓库、视频会议、三维图形与高清晰度图像应用中，人们需要更高带宽的网络，吉比特以太网（又称：千兆以太网）在这种背景下诞生</a:t>
            </a:r>
            <a:r>
              <a:rPr lang="zh-CN" altLang="en-US" sz="2800" smtClean="0"/>
              <a:t>。</a:t>
            </a:r>
            <a:endParaRPr lang="en-US" altLang="zh-CN" sz="2800" smtClean="0"/>
          </a:p>
          <a:p>
            <a:pPr marL="609600" indent="-609600" eaLnBrk="1" hangingPunct="1">
              <a:lnSpc>
                <a:spcPct val="100000"/>
              </a:lnSpc>
            </a:pPr>
            <a:r>
              <a:rPr lang="zh-CN" altLang="en-US" sz="2800" smtClean="0"/>
              <a:t>特点：</a:t>
            </a:r>
            <a:endParaRPr lang="en-US" altLang="zh-CN" sz="2800" smtClean="0"/>
          </a:p>
          <a:p>
            <a:pPr marL="1009650" lvl="1" indent="-609600" eaLnBrk="1" hangingPunct="1">
              <a:lnSpc>
                <a:spcPct val="100000"/>
              </a:lnSpc>
            </a:pPr>
            <a:r>
              <a:rPr lang="zh-CN" altLang="en-US" smtClean="0"/>
              <a:t>有</a:t>
            </a:r>
            <a:r>
              <a:rPr lang="zh-CN" altLang="en-US"/>
              <a:t>全双工和半双工两种方式工作。在半双工方式下使用 </a:t>
            </a:r>
            <a:r>
              <a:rPr lang="en-US" altLang="zh-CN"/>
              <a:t>CSMA/CD </a:t>
            </a:r>
            <a:r>
              <a:rPr lang="zh-CN" altLang="en-US"/>
              <a:t>协议（全双工方式不需要使用 </a:t>
            </a:r>
            <a:r>
              <a:rPr lang="en-US" altLang="zh-CN"/>
              <a:t>CSMA/CD </a:t>
            </a:r>
            <a:r>
              <a:rPr lang="zh-CN" altLang="en-US"/>
              <a:t>协议）。</a:t>
            </a:r>
          </a:p>
          <a:p>
            <a:pPr marL="1009650" lvl="1" indent="-609600" eaLnBrk="1" hangingPunct="1">
              <a:lnSpc>
                <a:spcPct val="100000"/>
              </a:lnSpc>
            </a:pPr>
            <a:r>
              <a:rPr lang="zh-CN" altLang="en-US"/>
              <a:t>使用 </a:t>
            </a:r>
            <a:r>
              <a:rPr lang="en-US" altLang="zh-CN"/>
              <a:t>802.3 </a:t>
            </a:r>
            <a:r>
              <a:rPr lang="zh-CN" altLang="en-US"/>
              <a:t>协议规定的帧格式。</a:t>
            </a:r>
          </a:p>
          <a:p>
            <a:pPr marL="1009650" lvl="1" indent="-609600" eaLnBrk="1" hangingPunct="1">
              <a:lnSpc>
                <a:spcPct val="100000"/>
              </a:lnSpc>
            </a:pPr>
            <a:r>
              <a:rPr lang="zh-CN" altLang="en-US"/>
              <a:t>与 </a:t>
            </a:r>
            <a:r>
              <a:rPr lang="en-US" altLang="zh-CN"/>
              <a:t>10BASE-T </a:t>
            </a:r>
            <a:r>
              <a:rPr lang="zh-CN" altLang="en-US"/>
              <a:t>和 </a:t>
            </a:r>
            <a:r>
              <a:rPr lang="en-US" altLang="zh-CN"/>
              <a:t>100BASE-T </a:t>
            </a:r>
            <a:r>
              <a:rPr lang="zh-CN" altLang="en-US"/>
              <a:t>技术向后兼容。</a:t>
            </a:r>
          </a:p>
          <a:p>
            <a:pPr marL="609600" indent="-609600" eaLnBrk="1" hangingPunct="1">
              <a:lnSpc>
                <a:spcPct val="100000"/>
              </a:lnSpc>
            </a:pPr>
            <a:endParaRPr lang="zh-CN" altLang="en-US"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1121987" y="214314"/>
            <a:ext cx="9907957" cy="1462087"/>
          </a:xfrm>
        </p:spPr>
        <p:txBody>
          <a:bodyPr/>
          <a:lstStyle/>
          <a:p>
            <a:pPr algn="ctr" eaLnBrk="1" hangingPunct="1"/>
            <a:r>
              <a:rPr lang="zh-CN" altLang="en-US" smtClean="0"/>
              <a:t>吉比特以太网的物理层 </a:t>
            </a:r>
          </a:p>
        </p:txBody>
      </p:sp>
      <p:sp>
        <p:nvSpPr>
          <p:cNvPr id="176131" name="Rectangle 3"/>
          <p:cNvSpPr>
            <a:spLocks noGrp="1" noChangeArrowheads="1"/>
          </p:cNvSpPr>
          <p:nvPr>
            <p:ph idx="1"/>
          </p:nvPr>
        </p:nvSpPr>
        <p:spPr>
          <a:xfrm>
            <a:off x="1260496" y="1844868"/>
            <a:ext cx="9487457" cy="4879975"/>
          </a:xfrm>
        </p:spPr>
        <p:txBody>
          <a:bodyPr/>
          <a:lstStyle/>
          <a:p>
            <a:pPr marL="590550" indent="-533400" eaLnBrk="1" hangingPunct="1"/>
            <a:r>
              <a:rPr lang="en-US" altLang="zh-CN" sz="2800" smtClean="0">
                <a:solidFill>
                  <a:srgbClr val="333399"/>
                </a:solidFill>
                <a:latin typeface="Arial" pitchFamily="34" charset="0"/>
                <a:ea typeface="黑体" pitchFamily="49" charset="-122"/>
              </a:rPr>
              <a:t>1000BASE-SX   </a:t>
            </a:r>
          </a:p>
          <a:p>
            <a:pPr marL="990600" lvl="1" indent="-533400" eaLnBrk="1" hangingPunct="1"/>
            <a:r>
              <a:rPr lang="zh-CN" altLang="en-US" sz="2400" smtClean="0">
                <a:latin typeface="Arial" pitchFamily="34" charset="0"/>
                <a:ea typeface="黑体" pitchFamily="49" charset="-122"/>
              </a:rPr>
              <a:t>多模光纤，网段最大长度</a:t>
            </a:r>
            <a:r>
              <a:rPr lang="en-US" altLang="zh-CN" sz="2400" smtClean="0">
                <a:latin typeface="Arial" pitchFamily="34" charset="0"/>
                <a:ea typeface="黑体" pitchFamily="49" charset="-122"/>
              </a:rPr>
              <a:t>500m</a:t>
            </a:r>
            <a:endParaRPr lang="zh-CN" altLang="en-US" sz="2400" smtClean="0">
              <a:solidFill>
                <a:srgbClr val="333399"/>
              </a:solidFill>
              <a:latin typeface="Arial" pitchFamily="34" charset="0"/>
              <a:ea typeface="黑体" pitchFamily="49" charset="-122"/>
            </a:endParaRPr>
          </a:p>
          <a:p>
            <a:pPr marL="590550" indent="-533400" eaLnBrk="1" hangingPunct="1"/>
            <a:r>
              <a:rPr lang="en-US" altLang="zh-CN" sz="2800" smtClean="0">
                <a:solidFill>
                  <a:srgbClr val="333399"/>
                </a:solidFill>
                <a:latin typeface="Arial" pitchFamily="34" charset="0"/>
                <a:ea typeface="黑体" pitchFamily="49" charset="-122"/>
              </a:rPr>
              <a:t>1000BASE-LX   </a:t>
            </a:r>
            <a:endParaRPr lang="en-US" altLang="zh-CN" sz="2800">
              <a:latin typeface="Arial" pitchFamily="34" charset="0"/>
              <a:ea typeface="黑体" pitchFamily="49" charset="-122"/>
            </a:endParaRPr>
          </a:p>
          <a:p>
            <a:pPr marL="990600" lvl="1" indent="-533400" eaLnBrk="1" hangingPunct="1"/>
            <a:r>
              <a:rPr lang="zh-CN" altLang="en-US" sz="2400" smtClean="0">
                <a:latin typeface="Arial" pitchFamily="34" charset="0"/>
                <a:ea typeface="黑体" pitchFamily="49" charset="-122"/>
              </a:rPr>
              <a:t>单模光纤</a:t>
            </a:r>
            <a:r>
              <a:rPr lang="zh-CN" altLang="en-US" sz="2400">
                <a:latin typeface="Arial" pitchFamily="34" charset="0"/>
                <a:ea typeface="黑体" pitchFamily="49" charset="-122"/>
              </a:rPr>
              <a:t>，网</a:t>
            </a:r>
            <a:r>
              <a:rPr lang="zh-CN" altLang="en-US" sz="2400">
                <a:latin typeface="Arial" pitchFamily="34" charset="0"/>
                <a:ea typeface="黑体" pitchFamily="49" charset="-122"/>
              </a:rPr>
              <a:t>段</a:t>
            </a:r>
            <a:r>
              <a:rPr lang="zh-CN" altLang="en-US" sz="2400" smtClean="0">
                <a:latin typeface="Arial" pitchFamily="34" charset="0"/>
                <a:ea typeface="黑体" pitchFamily="49" charset="-122"/>
              </a:rPr>
              <a:t>最大</a:t>
            </a:r>
            <a:r>
              <a:rPr lang="zh-CN" altLang="en-US" sz="2400">
                <a:latin typeface="Arial" pitchFamily="34" charset="0"/>
                <a:ea typeface="黑体" pitchFamily="49" charset="-122"/>
              </a:rPr>
              <a:t>长度</a:t>
            </a:r>
            <a:r>
              <a:rPr lang="en-US" altLang="zh-CN" sz="2400" smtClean="0">
                <a:latin typeface="Arial" pitchFamily="34" charset="0"/>
                <a:ea typeface="黑体" pitchFamily="49" charset="-122"/>
              </a:rPr>
              <a:t>5000m</a:t>
            </a:r>
            <a:endParaRPr lang="zh-CN" altLang="en-US" sz="2000" smtClean="0">
              <a:solidFill>
                <a:srgbClr val="333399"/>
              </a:solidFill>
              <a:latin typeface="Arial" pitchFamily="34" charset="0"/>
              <a:ea typeface="黑体" pitchFamily="49" charset="-122"/>
            </a:endParaRPr>
          </a:p>
          <a:p>
            <a:pPr marL="590550" indent="-533400" eaLnBrk="1" hangingPunct="1"/>
            <a:r>
              <a:rPr lang="en-US" altLang="zh-CN" sz="2800" smtClean="0">
                <a:solidFill>
                  <a:srgbClr val="333399"/>
                </a:solidFill>
                <a:latin typeface="Arial" pitchFamily="34" charset="0"/>
                <a:ea typeface="黑体" pitchFamily="49" charset="-122"/>
              </a:rPr>
              <a:t>1000BASE-CX   </a:t>
            </a:r>
            <a:endParaRPr lang="en-US" altLang="zh-CN" sz="2800" smtClean="0">
              <a:solidFill>
                <a:srgbClr val="333399"/>
              </a:solidFill>
              <a:latin typeface="Arial" pitchFamily="34" charset="0"/>
              <a:ea typeface="黑体" pitchFamily="49" charset="-122"/>
            </a:endParaRPr>
          </a:p>
          <a:p>
            <a:pPr marL="990600" lvl="1" indent="-533400" eaLnBrk="1" hangingPunct="1"/>
            <a:r>
              <a:rPr lang="zh-CN" altLang="en-US" sz="2400" smtClean="0">
                <a:latin typeface="Arial" pitchFamily="34" charset="0"/>
                <a:ea typeface="黑体" pitchFamily="49" charset="-122"/>
              </a:rPr>
              <a:t>使用</a:t>
            </a:r>
            <a:r>
              <a:rPr lang="en-US" altLang="zh-CN" sz="2400" smtClean="0">
                <a:latin typeface="Arial" pitchFamily="34" charset="0"/>
                <a:ea typeface="黑体" pitchFamily="49" charset="-122"/>
              </a:rPr>
              <a:t>2</a:t>
            </a:r>
            <a:r>
              <a:rPr lang="zh-CN" altLang="en-US" sz="2400" smtClean="0">
                <a:latin typeface="Arial" pitchFamily="34" charset="0"/>
                <a:ea typeface="黑体" pitchFamily="49" charset="-122"/>
              </a:rPr>
              <a:t>对屏蔽双绞线，网</a:t>
            </a:r>
            <a:r>
              <a:rPr lang="zh-CN" altLang="en-US" sz="2400">
                <a:latin typeface="Arial" pitchFamily="34" charset="0"/>
                <a:ea typeface="黑体" pitchFamily="49" charset="-122"/>
              </a:rPr>
              <a:t>段</a:t>
            </a:r>
            <a:r>
              <a:rPr lang="zh-CN" altLang="en-US" sz="2400" smtClean="0">
                <a:latin typeface="Arial" pitchFamily="34" charset="0"/>
                <a:ea typeface="黑体" pitchFamily="49" charset="-122"/>
              </a:rPr>
              <a:t>最大长度</a:t>
            </a:r>
            <a:r>
              <a:rPr lang="en-US" altLang="zh-CN" sz="2400" smtClean="0">
                <a:latin typeface="Arial" pitchFamily="34" charset="0"/>
                <a:ea typeface="黑体" pitchFamily="49" charset="-122"/>
              </a:rPr>
              <a:t>25m</a:t>
            </a:r>
            <a:r>
              <a:rPr lang="en-US" altLang="zh-CN" sz="2400" smtClean="0"/>
              <a:t> </a:t>
            </a:r>
            <a:r>
              <a:rPr lang="zh-CN" altLang="en-US" sz="2400" smtClean="0"/>
              <a:t>（</a:t>
            </a:r>
            <a:r>
              <a:rPr lang="zh-CN" altLang="en-US" sz="2400"/>
              <a:t>广泛用于高性能计算机</a:t>
            </a:r>
            <a:r>
              <a:rPr lang="zh-CN" altLang="en-US" sz="2400"/>
              <a:t>机房</a:t>
            </a:r>
            <a:r>
              <a:rPr lang="zh-CN" altLang="en-US" sz="2400" smtClean="0"/>
              <a:t>网络）</a:t>
            </a:r>
            <a:endParaRPr lang="en-US" altLang="zh-CN" sz="2400" smtClean="0"/>
          </a:p>
          <a:p>
            <a:pPr marL="590550" indent="-533400" eaLnBrk="1" hangingPunct="1"/>
            <a:r>
              <a:rPr lang="en-US" altLang="zh-CN" sz="3200" smtClean="0"/>
              <a:t>1000BASE-T </a:t>
            </a:r>
            <a:endParaRPr lang="en-US" altLang="zh-CN" sz="3200" smtClean="0"/>
          </a:p>
          <a:p>
            <a:pPr marL="990600" lvl="1" indent="-533400" eaLnBrk="1" hangingPunct="1"/>
            <a:r>
              <a:rPr lang="zh-CN" altLang="en-US" sz="2400" smtClean="0">
                <a:solidFill>
                  <a:srgbClr val="333399"/>
                </a:solidFill>
                <a:latin typeface="Arial" pitchFamily="34" charset="0"/>
                <a:ea typeface="黑体" pitchFamily="49" charset="-122"/>
              </a:rPr>
              <a:t>使用 </a:t>
            </a:r>
            <a:r>
              <a:rPr lang="en-US" altLang="zh-CN" sz="2400" smtClean="0">
                <a:solidFill>
                  <a:srgbClr val="333399"/>
                </a:solidFill>
                <a:latin typeface="Arial" pitchFamily="34" charset="0"/>
                <a:ea typeface="黑体" pitchFamily="49" charset="-122"/>
              </a:rPr>
              <a:t>4</a:t>
            </a:r>
            <a:r>
              <a:rPr lang="zh-CN" altLang="en-US" sz="2400" smtClean="0">
                <a:solidFill>
                  <a:srgbClr val="333399"/>
                </a:solidFill>
                <a:latin typeface="Arial" pitchFamily="34" charset="0"/>
                <a:ea typeface="黑体" pitchFamily="49" charset="-122"/>
              </a:rPr>
              <a:t>对 </a:t>
            </a:r>
            <a:r>
              <a:rPr lang="en-US" altLang="zh-CN" sz="2400" smtClean="0">
                <a:solidFill>
                  <a:srgbClr val="333399"/>
                </a:solidFill>
                <a:latin typeface="Arial" pitchFamily="34" charset="0"/>
                <a:ea typeface="黑体" pitchFamily="49" charset="-122"/>
              </a:rPr>
              <a:t>5 </a:t>
            </a:r>
            <a:r>
              <a:rPr lang="zh-CN" altLang="en-US" sz="2400" smtClean="0">
                <a:solidFill>
                  <a:srgbClr val="333399"/>
                </a:solidFill>
                <a:latin typeface="Arial" pitchFamily="34" charset="0"/>
                <a:ea typeface="黑体" pitchFamily="49" charset="-122"/>
              </a:rPr>
              <a:t>类线 </a:t>
            </a:r>
            <a:r>
              <a:rPr lang="en-US" altLang="zh-CN" sz="2400" smtClean="0">
                <a:solidFill>
                  <a:srgbClr val="333399"/>
                </a:solidFill>
                <a:latin typeface="Arial" pitchFamily="34" charset="0"/>
                <a:ea typeface="黑体" pitchFamily="49" charset="-122"/>
              </a:rPr>
              <a:t>UTP</a:t>
            </a:r>
            <a:r>
              <a:rPr lang="en-US" altLang="zh-CN" sz="2400" smtClean="0"/>
              <a:t> </a:t>
            </a:r>
            <a:r>
              <a:rPr lang="zh-CN" altLang="en-US" sz="2400" smtClean="0"/>
              <a:t>，</a:t>
            </a:r>
            <a:r>
              <a:rPr lang="zh-CN" altLang="en-US" sz="2400">
                <a:latin typeface="Arial" pitchFamily="34" charset="0"/>
                <a:ea typeface="黑体" pitchFamily="49" charset="-122"/>
              </a:rPr>
              <a:t>网</a:t>
            </a:r>
            <a:r>
              <a:rPr lang="zh-CN" altLang="en-US" sz="2400">
                <a:latin typeface="Arial" pitchFamily="34" charset="0"/>
                <a:ea typeface="黑体" pitchFamily="49" charset="-122"/>
              </a:rPr>
              <a:t>段</a:t>
            </a:r>
            <a:r>
              <a:rPr lang="zh-CN" altLang="en-US" sz="2400" smtClean="0">
                <a:latin typeface="Arial" pitchFamily="34" charset="0"/>
                <a:ea typeface="黑体" pitchFamily="49" charset="-122"/>
              </a:rPr>
              <a:t>最大长度</a:t>
            </a:r>
            <a:r>
              <a:rPr lang="en-US" altLang="zh-CN" sz="2400" smtClean="0">
                <a:latin typeface="Arial" pitchFamily="34" charset="0"/>
                <a:ea typeface="黑体" pitchFamily="49" charset="-122"/>
              </a:rPr>
              <a:t>100m</a:t>
            </a:r>
            <a:endParaRPr lang="zh-CN" altLang="en-US" sz="2400">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8"/>
          <p:cNvSpPr txBox="1">
            <a:spLocks noChangeArrowheads="1"/>
          </p:cNvSpPr>
          <p:nvPr/>
        </p:nvSpPr>
        <p:spPr bwMode="auto">
          <a:xfrm>
            <a:off x="1395215" y="1838327"/>
            <a:ext cx="7917552"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b="1">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110101</a:t>
            </a:r>
            <a:r>
              <a:rPr lang="en-US" altLang="zh-CN" sz="10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a:t>
            </a:r>
            <a:r>
              <a:rPr lang="en-US" altLang="zh-CN" sz="1000">
                <a:solidFill>
                  <a:schemeClr val="folHlink"/>
                </a:solidFill>
                <a:latin typeface="Arial" pitchFamily="34" charset="0"/>
                <a:ea typeface="黑体" pitchFamily="49" charset="-122"/>
              </a:rPr>
              <a:t> </a:t>
            </a:r>
            <a:r>
              <a:rPr lang="en-US" altLang="zh-CN" i="1">
                <a:solidFill>
                  <a:schemeClr val="folHlink"/>
                </a:solidFill>
                <a:latin typeface="Arial" pitchFamily="34" charset="0"/>
                <a:ea typeface="黑体" pitchFamily="49" charset="-122"/>
              </a:rPr>
              <a:t>Q</a:t>
            </a:r>
            <a:r>
              <a:rPr lang="en-US" altLang="zh-CN" b="1">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a:t>
            </a:r>
            <a:r>
              <a:rPr lang="zh-CN" altLang="en-US">
                <a:solidFill>
                  <a:schemeClr val="folHlink"/>
                </a:solidFill>
                <a:latin typeface="Arial" pitchFamily="34" charset="0"/>
                <a:ea typeface="黑体" pitchFamily="49" charset="-122"/>
              </a:rPr>
              <a:t>商</a:t>
            </a:r>
            <a:r>
              <a:rPr lang="en-US" altLang="zh-CN">
                <a:solidFill>
                  <a:schemeClr val="folHlink"/>
                </a:solidFill>
                <a:latin typeface="Arial" pitchFamily="34" charset="0"/>
                <a:ea typeface="黑体" pitchFamily="49" charset="-122"/>
              </a:rPr>
              <a:t>)</a:t>
            </a:r>
            <a:endParaRPr lang="en-US" altLang="zh-CN" b="1">
              <a:solidFill>
                <a:schemeClr val="folHlink"/>
              </a:solidFill>
              <a:latin typeface="Arial" pitchFamily="34" charset="0"/>
              <a:ea typeface="黑体" pitchFamily="49" charset="-122"/>
            </a:endParaRPr>
          </a:p>
          <a:p>
            <a:pPr eaLnBrk="1" hangingPunct="1"/>
            <a:r>
              <a:rPr lang="en-US" altLang="zh-CN" i="1">
                <a:solidFill>
                  <a:schemeClr val="folHlink"/>
                </a:solidFill>
                <a:latin typeface="Arial" pitchFamily="34" charset="0"/>
                <a:ea typeface="黑体" pitchFamily="49" charset="-122"/>
              </a:rPr>
              <a:t>    P </a:t>
            </a:r>
            <a:r>
              <a:rPr lang="en-US" altLang="zh-CN">
                <a:solidFill>
                  <a:schemeClr val="folHlink"/>
                </a:solidFill>
                <a:latin typeface="Arial" pitchFamily="34" charset="0"/>
                <a:ea typeface="黑体" pitchFamily="49" charset="-122"/>
              </a:rPr>
              <a:t>(</a:t>
            </a:r>
            <a:r>
              <a:rPr lang="zh-CN" altLang="zh-CN">
                <a:solidFill>
                  <a:schemeClr val="folHlink"/>
                </a:solidFill>
                <a:latin typeface="Arial" pitchFamily="34" charset="0"/>
                <a:ea typeface="黑体" pitchFamily="49" charset="-122"/>
              </a:rPr>
              <a:t>除数</a:t>
            </a:r>
            <a:r>
              <a:rPr lang="en-US" altLang="zh-CN">
                <a:solidFill>
                  <a:schemeClr val="folHlink"/>
                </a:solidFill>
                <a:latin typeface="Arial" pitchFamily="34" charset="0"/>
                <a:ea typeface="黑体" pitchFamily="49" charset="-122"/>
              </a:rPr>
              <a:t>) </a:t>
            </a:r>
            <a:r>
              <a:rPr lang="en-US" altLang="zh-CN" b="1">
                <a:solidFill>
                  <a:schemeClr val="folHlink"/>
                </a:solidFill>
                <a:latin typeface="Arial" pitchFamily="34" charset="0"/>
                <a:ea typeface="黑体" pitchFamily="49" charset="-122"/>
              </a:rPr>
              <a:t>→</a:t>
            </a:r>
            <a:r>
              <a:rPr lang="en-US" altLang="zh-CN" sz="1000" b="1">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1101 </a:t>
            </a:r>
            <a:r>
              <a:rPr lang="en-US" altLang="zh-CN">
                <a:solidFill>
                  <a:srgbClr val="FF0000"/>
                </a:solidFill>
                <a:latin typeface="Arial" pitchFamily="34" charset="0"/>
                <a:ea typeface="黑体" pitchFamily="49" charset="-122"/>
              </a:rPr>
              <a:t>101001</a:t>
            </a:r>
            <a:r>
              <a:rPr lang="en-US" altLang="zh-CN">
                <a:solidFill>
                  <a:schemeClr val="folHlink"/>
                </a:solidFill>
                <a:latin typeface="Arial" pitchFamily="34" charset="0"/>
                <a:ea typeface="黑体" pitchFamily="49" charset="-122"/>
              </a:rPr>
              <a:t>000</a:t>
            </a:r>
            <a:r>
              <a:rPr lang="en-US" altLang="zh-CN" sz="1000">
                <a:solidFill>
                  <a:schemeClr val="folHlink"/>
                </a:solidFill>
                <a:latin typeface="Arial" pitchFamily="34" charset="0"/>
                <a:ea typeface="黑体" pitchFamily="49" charset="-122"/>
              </a:rPr>
              <a:t> </a:t>
            </a:r>
            <a:r>
              <a:rPr lang="en-US" altLang="zh-CN" sz="1000" smtClean="0">
                <a:solidFill>
                  <a:schemeClr val="folHlink"/>
                </a:solidFill>
                <a:latin typeface="Arial" pitchFamily="34" charset="0"/>
                <a:ea typeface="黑体" pitchFamily="49" charset="-122"/>
              </a:rPr>
              <a:t> </a:t>
            </a:r>
            <a:r>
              <a:rPr lang="en-US" altLang="zh-CN" smtClean="0">
                <a:solidFill>
                  <a:schemeClr val="folHlink"/>
                </a:solidFill>
                <a:latin typeface="Arial" pitchFamily="34" charset="0"/>
                <a:ea typeface="黑体" pitchFamily="49" charset="-122"/>
              </a:rPr>
              <a:t>      </a:t>
            </a:r>
            <a:endParaRPr lang="en-US" altLang="zh-CN" b="1" smtClean="0">
              <a:solidFill>
                <a:schemeClr val="folHlink"/>
              </a:solidFill>
              <a:latin typeface="Arial" pitchFamily="34" charset="0"/>
              <a:ea typeface="黑体" pitchFamily="49" charset="-122"/>
            </a:endParaRPr>
          </a:p>
          <a:p>
            <a:pPr eaLnBrk="1" hangingPunct="1"/>
            <a:r>
              <a:rPr lang="en-US" altLang="zh-CN" sz="1000" b="1" smtClean="0">
                <a:solidFill>
                  <a:schemeClr val="folHlink"/>
                </a:solidFill>
                <a:latin typeface="Arial" pitchFamily="34" charset="0"/>
                <a:ea typeface="黑体" pitchFamily="49" charset="-122"/>
              </a:rPr>
              <a:t>                             </a:t>
            </a:r>
            <a:r>
              <a:rPr lang="en-US" altLang="zh-CN" b="1" smtClean="0">
                <a:solidFill>
                  <a:schemeClr val="folHlink"/>
                </a:solidFill>
                <a:latin typeface="Arial" pitchFamily="34" charset="0"/>
                <a:ea typeface="黑体" pitchFamily="49" charset="-122"/>
              </a:rPr>
              <a:t>                 </a:t>
            </a:r>
            <a:r>
              <a:rPr lang="en-US" altLang="zh-CN" smtClean="0">
                <a:solidFill>
                  <a:schemeClr val="folHlink"/>
                </a:solidFill>
                <a:latin typeface="Arial" pitchFamily="34" charset="0"/>
                <a:ea typeface="黑体" pitchFamily="49" charset="-122"/>
              </a:rPr>
              <a:t>1101</a:t>
            </a:r>
          </a:p>
          <a:p>
            <a:pPr eaLnBrk="1" hangingPunct="1"/>
            <a:r>
              <a:rPr lang="en-US" altLang="zh-CN" sz="1000" smtClean="0">
                <a:solidFill>
                  <a:schemeClr val="folHlink"/>
                </a:solidFill>
                <a:latin typeface="Arial" pitchFamily="34" charset="0"/>
                <a:ea typeface="黑体" pitchFamily="49" charset="-122"/>
              </a:rPr>
              <a:t>                                     </a:t>
            </a:r>
            <a:r>
              <a:rPr lang="en-US" altLang="zh-CN" smtClean="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1110</a:t>
            </a:r>
            <a:r>
              <a:rPr lang="en-US" altLang="zh-CN" sz="1000">
                <a:solidFill>
                  <a:schemeClr val="folHlink"/>
                </a:solidFill>
                <a:latin typeface="Arial" pitchFamily="34" charset="0"/>
                <a:ea typeface="黑体" pitchFamily="49" charset="-122"/>
              </a:rPr>
              <a:t> </a:t>
            </a:r>
            <a:endParaRPr lang="en-US" altLang="zh-CN">
              <a:solidFill>
                <a:schemeClr val="folHlink"/>
              </a:solidFill>
              <a:latin typeface="Arial" pitchFamily="34" charset="0"/>
              <a:ea typeface="黑体" pitchFamily="49" charset="-122"/>
            </a:endParaRPr>
          </a:p>
          <a:p>
            <a:pPr eaLnBrk="1" hangingPunct="1"/>
            <a:r>
              <a:rPr lang="en-US" altLang="zh-CN" sz="10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1101</a:t>
            </a:r>
          </a:p>
          <a:p>
            <a:pPr eaLnBrk="1" hangingPunct="1"/>
            <a:r>
              <a:rPr lang="en-US" altLang="zh-CN" sz="8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0111</a:t>
            </a:r>
          </a:p>
          <a:p>
            <a:pPr eaLnBrk="1" hangingPunct="1"/>
            <a:r>
              <a:rPr lang="en-US" altLang="zh-CN" sz="8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0000</a:t>
            </a:r>
          </a:p>
          <a:p>
            <a:pPr eaLnBrk="1" hangingPunct="1"/>
            <a:r>
              <a:rPr lang="en-US" altLang="zh-CN" sz="10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1110</a:t>
            </a:r>
          </a:p>
          <a:p>
            <a:pPr eaLnBrk="1" hangingPunct="1"/>
            <a:r>
              <a:rPr lang="en-US" altLang="zh-CN" sz="10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1101</a:t>
            </a:r>
          </a:p>
          <a:p>
            <a:pPr eaLnBrk="1" hangingPunct="1"/>
            <a:r>
              <a:rPr lang="en-US" altLang="zh-CN" sz="8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0110</a:t>
            </a:r>
          </a:p>
          <a:p>
            <a:pPr eaLnBrk="1" hangingPunct="1"/>
            <a:r>
              <a:rPr lang="en-US" altLang="zh-CN" sz="8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0000</a:t>
            </a:r>
          </a:p>
          <a:p>
            <a:pPr eaLnBrk="1" hangingPunct="1"/>
            <a:r>
              <a:rPr lang="en-US" altLang="zh-CN" sz="800">
                <a:solidFill>
                  <a:schemeClr val="folHlink"/>
                </a:solidFill>
                <a:latin typeface="Arial" pitchFamily="34" charset="0"/>
                <a:ea typeface="黑体" pitchFamily="49" charset="-122"/>
              </a:rPr>
              <a:t>                                                     </a:t>
            </a:r>
            <a:r>
              <a:rPr lang="en-US" altLang="zh-CN" sz="10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1100</a:t>
            </a:r>
          </a:p>
          <a:p>
            <a:pPr eaLnBrk="1" hangingPunct="1"/>
            <a:r>
              <a:rPr lang="en-US" altLang="zh-CN" sz="800">
                <a:solidFill>
                  <a:schemeClr val="folHlink"/>
                </a:solidFill>
                <a:latin typeface="Arial" pitchFamily="34" charset="0"/>
                <a:ea typeface="黑体" pitchFamily="49" charset="-122"/>
              </a:rPr>
              <a:t>                                                     </a:t>
            </a:r>
            <a:r>
              <a:rPr lang="en-US" altLang="zh-CN" sz="10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1101</a:t>
            </a:r>
          </a:p>
          <a:p>
            <a:pPr eaLnBrk="1" hangingPunct="1"/>
            <a:r>
              <a:rPr lang="en-US" altLang="zh-CN" sz="800">
                <a:solidFill>
                  <a:schemeClr val="folHlink"/>
                </a:solidFill>
                <a:latin typeface="Arial" pitchFamily="34" charset="0"/>
                <a:ea typeface="黑体" pitchFamily="49" charset="-122"/>
              </a:rPr>
              <a:t>                                                        </a:t>
            </a:r>
            <a:r>
              <a:rPr lang="en-US" altLang="zh-CN">
                <a:solidFill>
                  <a:schemeClr val="folHlink"/>
                </a:solidFill>
                <a:latin typeface="Arial" pitchFamily="34" charset="0"/>
                <a:ea typeface="黑体" pitchFamily="49" charset="-122"/>
              </a:rPr>
              <a:t>                     001 ← </a:t>
            </a:r>
            <a:r>
              <a:rPr lang="en-US" altLang="zh-CN" i="1">
                <a:solidFill>
                  <a:schemeClr val="folHlink"/>
                </a:solidFill>
                <a:latin typeface="Arial" pitchFamily="34" charset="0"/>
                <a:ea typeface="黑体" pitchFamily="49" charset="-122"/>
              </a:rPr>
              <a:t>R</a:t>
            </a:r>
            <a:r>
              <a:rPr lang="en-US" altLang="zh-CN">
                <a:solidFill>
                  <a:schemeClr val="folHlink"/>
                </a:solidFill>
                <a:latin typeface="Arial" pitchFamily="34" charset="0"/>
                <a:ea typeface="黑体" pitchFamily="49" charset="-122"/>
              </a:rPr>
              <a:t> (</a:t>
            </a:r>
            <a:r>
              <a:rPr lang="zh-CN" altLang="en-US">
                <a:solidFill>
                  <a:schemeClr val="folHlink"/>
                </a:solidFill>
                <a:latin typeface="Arial" pitchFamily="34" charset="0"/>
                <a:ea typeface="黑体" pitchFamily="49" charset="-122"/>
              </a:rPr>
              <a:t>余数</a:t>
            </a:r>
            <a:r>
              <a:rPr lang="en-US" altLang="zh-CN">
                <a:solidFill>
                  <a:schemeClr val="folHlink"/>
                </a:solidFill>
                <a:latin typeface="Arial" pitchFamily="34" charset="0"/>
                <a:ea typeface="黑体" pitchFamily="49" charset="-122"/>
              </a:rPr>
              <a:t>)</a:t>
            </a:r>
            <a:r>
              <a:rPr lang="zh-CN" altLang="en-US">
                <a:solidFill>
                  <a:schemeClr val="folHlink"/>
                </a:solidFill>
                <a:latin typeface="Arial" pitchFamily="34" charset="0"/>
                <a:ea typeface="黑体" pitchFamily="49" charset="-122"/>
              </a:rPr>
              <a:t>，作为 </a:t>
            </a:r>
            <a:r>
              <a:rPr lang="en-US" altLang="zh-CN">
                <a:solidFill>
                  <a:schemeClr val="folHlink"/>
                </a:solidFill>
                <a:latin typeface="Arial" pitchFamily="34" charset="0"/>
                <a:ea typeface="黑体" pitchFamily="49" charset="-122"/>
              </a:rPr>
              <a:t>FCS</a:t>
            </a:r>
            <a:r>
              <a:rPr lang="en-US" altLang="zh-CN" sz="1000" b="1">
                <a:solidFill>
                  <a:schemeClr val="folHlink"/>
                </a:solidFill>
                <a:latin typeface="Arial" pitchFamily="34" charset="0"/>
                <a:ea typeface="黑体" pitchFamily="49" charset="-122"/>
              </a:rPr>
              <a:t> </a:t>
            </a:r>
            <a:r>
              <a:rPr lang="en-US" altLang="zh-CN" b="1">
                <a:solidFill>
                  <a:schemeClr val="folHlink"/>
                </a:solidFill>
                <a:latin typeface="Arial" pitchFamily="34" charset="0"/>
                <a:ea typeface="黑体" pitchFamily="49" charset="-122"/>
              </a:rPr>
              <a:t>                     </a:t>
            </a:r>
          </a:p>
        </p:txBody>
      </p:sp>
      <p:sp>
        <p:nvSpPr>
          <p:cNvPr id="47107" name="Rectangle 2"/>
          <p:cNvSpPr>
            <a:spLocks noGrp="1" noChangeArrowheads="1"/>
          </p:cNvSpPr>
          <p:nvPr>
            <p:ph type="title"/>
          </p:nvPr>
        </p:nvSpPr>
        <p:spPr/>
        <p:txBody>
          <a:bodyPr/>
          <a:lstStyle/>
          <a:p>
            <a:pPr algn="ctr" eaLnBrk="1" hangingPunct="1"/>
            <a:r>
              <a:rPr lang="zh-CN" altLang="en-US" smtClean="0"/>
              <a:t>循环冗余检验的原理说明 </a:t>
            </a:r>
          </a:p>
        </p:txBody>
      </p:sp>
      <p:sp>
        <p:nvSpPr>
          <p:cNvPr id="47108" name="Freeform 29"/>
          <p:cNvSpPr>
            <a:spLocks noChangeArrowheads="1"/>
          </p:cNvSpPr>
          <p:nvPr/>
        </p:nvSpPr>
        <p:spPr bwMode="auto">
          <a:xfrm>
            <a:off x="3631432" y="2216150"/>
            <a:ext cx="3038466" cy="266700"/>
          </a:xfrm>
          <a:custGeom>
            <a:avLst/>
            <a:gdLst>
              <a:gd name="T0" fmla="*/ 0 w 1332"/>
              <a:gd name="T1" fmla="*/ 455954423 h 156"/>
              <a:gd name="T2" fmla="*/ 0 w 1332"/>
              <a:gd name="T3" fmla="*/ 0 h 156"/>
              <a:gd name="T4" fmla="*/ 2147483647 w 1332"/>
              <a:gd name="T5" fmla="*/ 2923442 h 156"/>
              <a:gd name="T6" fmla="*/ 0 60000 65536"/>
              <a:gd name="T7" fmla="*/ 0 60000 65536"/>
              <a:gd name="T8" fmla="*/ 0 60000 65536"/>
            </a:gdLst>
            <a:ahLst/>
            <a:cxnLst>
              <a:cxn ang="T6">
                <a:pos x="T0" y="T1"/>
              </a:cxn>
              <a:cxn ang="T7">
                <a:pos x="T2" y="T3"/>
              </a:cxn>
              <a:cxn ang="T8">
                <a:pos x="T4" y="T5"/>
              </a:cxn>
            </a:cxnLst>
            <a:rect l="0" t="0" r="r" b="b"/>
            <a:pathLst>
              <a:path w="1332" h="156">
                <a:moveTo>
                  <a:pt x="0" y="156"/>
                </a:moveTo>
                <a:lnTo>
                  <a:pt x="0" y="0"/>
                </a:lnTo>
                <a:lnTo>
                  <a:pt x="1332" y="1"/>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09" name="Freeform 30"/>
          <p:cNvSpPr>
            <a:spLocks noChangeArrowheads="1"/>
          </p:cNvSpPr>
          <p:nvPr/>
        </p:nvSpPr>
        <p:spPr bwMode="auto">
          <a:xfrm>
            <a:off x="4976265" y="2466975"/>
            <a:ext cx="1938" cy="369888"/>
          </a:xfrm>
          <a:custGeom>
            <a:avLst/>
            <a:gdLst>
              <a:gd name="T0" fmla="*/ 0 w 1"/>
              <a:gd name="T1" fmla="*/ 0 h 233"/>
              <a:gd name="T2" fmla="*/ 0 w 1"/>
              <a:gd name="T3" fmla="*/ 587197994 h 233"/>
              <a:gd name="T4" fmla="*/ 0 60000 65536"/>
              <a:gd name="T5" fmla="*/ 0 60000 65536"/>
            </a:gdLst>
            <a:ahLst/>
            <a:cxnLst>
              <a:cxn ang="T4">
                <a:pos x="T0" y="T1"/>
              </a:cxn>
              <a:cxn ang="T5">
                <a:pos x="T2" y="T3"/>
              </a:cxn>
            </a:cxnLst>
            <a:rect l="0" t="0" r="r" b="b"/>
            <a:pathLst>
              <a:path w="1" h="233">
                <a:moveTo>
                  <a:pt x="0" y="0"/>
                </a:moveTo>
                <a:lnTo>
                  <a:pt x="0" y="233"/>
                </a:lnTo>
              </a:path>
            </a:pathLst>
          </a:custGeom>
          <a:noFill/>
          <a:ln w="28575" cap="rnd">
            <a:solidFill>
              <a:schemeClr val="hlink"/>
            </a:solidFill>
            <a:prstDash val="sysDot"/>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0" name="Freeform 31"/>
          <p:cNvSpPr>
            <a:spLocks noChangeArrowheads="1"/>
          </p:cNvSpPr>
          <p:nvPr/>
        </p:nvSpPr>
        <p:spPr bwMode="auto">
          <a:xfrm>
            <a:off x="5139038" y="2466975"/>
            <a:ext cx="11627" cy="971550"/>
          </a:xfrm>
          <a:custGeom>
            <a:avLst/>
            <a:gdLst>
              <a:gd name="T0" fmla="*/ 0 w 6"/>
              <a:gd name="T1" fmla="*/ 0 h 612"/>
              <a:gd name="T2" fmla="*/ 15120938 w 6"/>
              <a:gd name="T3" fmla="*/ 1542335625 h 612"/>
              <a:gd name="T4" fmla="*/ 0 60000 65536"/>
              <a:gd name="T5" fmla="*/ 0 60000 65536"/>
            </a:gdLst>
            <a:ahLst/>
            <a:cxnLst>
              <a:cxn ang="T4">
                <a:pos x="T0" y="T1"/>
              </a:cxn>
              <a:cxn ang="T5">
                <a:pos x="T2" y="T3"/>
              </a:cxn>
            </a:cxnLst>
            <a:rect l="0" t="0" r="r" b="b"/>
            <a:pathLst>
              <a:path w="6" h="612">
                <a:moveTo>
                  <a:pt x="0" y="0"/>
                </a:moveTo>
                <a:lnTo>
                  <a:pt x="6" y="612"/>
                </a:lnTo>
              </a:path>
            </a:pathLst>
          </a:custGeom>
          <a:noFill/>
          <a:ln w="28575" cap="rnd">
            <a:solidFill>
              <a:schemeClr val="hlink"/>
            </a:solidFill>
            <a:prstDash val="sysDot"/>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1" name="Freeform 32"/>
          <p:cNvSpPr>
            <a:spLocks noChangeArrowheads="1"/>
          </p:cNvSpPr>
          <p:nvPr/>
        </p:nvSpPr>
        <p:spPr bwMode="auto">
          <a:xfrm>
            <a:off x="5315379" y="2462216"/>
            <a:ext cx="21316" cy="1538287"/>
          </a:xfrm>
          <a:custGeom>
            <a:avLst/>
            <a:gdLst>
              <a:gd name="T0" fmla="*/ 0 w 11"/>
              <a:gd name="T1" fmla="*/ 0 h 969"/>
              <a:gd name="T2" fmla="*/ 27720131 w 11"/>
              <a:gd name="T3" fmla="*/ 2147483647 h 969"/>
              <a:gd name="T4" fmla="*/ 0 60000 65536"/>
              <a:gd name="T5" fmla="*/ 0 60000 65536"/>
            </a:gdLst>
            <a:ahLst/>
            <a:cxnLst>
              <a:cxn ang="T4">
                <a:pos x="T0" y="T1"/>
              </a:cxn>
              <a:cxn ang="T5">
                <a:pos x="T2" y="T3"/>
              </a:cxn>
            </a:cxnLst>
            <a:rect l="0" t="0" r="r" b="b"/>
            <a:pathLst>
              <a:path w="11" h="969">
                <a:moveTo>
                  <a:pt x="0" y="0"/>
                </a:moveTo>
                <a:lnTo>
                  <a:pt x="11" y="969"/>
                </a:lnTo>
              </a:path>
            </a:pathLst>
          </a:custGeom>
          <a:noFill/>
          <a:ln w="28575" cap="rnd">
            <a:solidFill>
              <a:schemeClr val="hlink"/>
            </a:solidFill>
            <a:prstDash val="sysDot"/>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Freeform 33"/>
          <p:cNvSpPr>
            <a:spLocks noChangeArrowheads="1"/>
          </p:cNvSpPr>
          <p:nvPr/>
        </p:nvSpPr>
        <p:spPr bwMode="auto">
          <a:xfrm>
            <a:off x="5495595" y="2482850"/>
            <a:ext cx="3875" cy="2155825"/>
          </a:xfrm>
          <a:custGeom>
            <a:avLst/>
            <a:gdLst>
              <a:gd name="T0" fmla="*/ 0 w 2"/>
              <a:gd name="T1" fmla="*/ 0 h 1358"/>
              <a:gd name="T2" fmla="*/ 5040313 w 2"/>
              <a:gd name="T3" fmla="*/ 2147483647 h 1358"/>
              <a:gd name="T4" fmla="*/ 0 60000 65536"/>
              <a:gd name="T5" fmla="*/ 0 60000 65536"/>
            </a:gdLst>
            <a:ahLst/>
            <a:cxnLst>
              <a:cxn ang="T4">
                <a:pos x="T0" y="T1"/>
              </a:cxn>
              <a:cxn ang="T5">
                <a:pos x="T2" y="T3"/>
              </a:cxn>
            </a:cxnLst>
            <a:rect l="0" t="0" r="r" b="b"/>
            <a:pathLst>
              <a:path w="2" h="1358">
                <a:moveTo>
                  <a:pt x="0" y="0"/>
                </a:moveTo>
                <a:lnTo>
                  <a:pt x="2" y="1358"/>
                </a:lnTo>
              </a:path>
            </a:pathLst>
          </a:custGeom>
          <a:noFill/>
          <a:ln w="28575" cap="rnd">
            <a:solidFill>
              <a:schemeClr val="hlink"/>
            </a:solidFill>
            <a:prstDash val="sysDot"/>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3" name="Freeform 34"/>
          <p:cNvSpPr>
            <a:spLocks noChangeArrowheads="1"/>
          </p:cNvSpPr>
          <p:nvPr/>
        </p:nvSpPr>
        <p:spPr bwMode="auto">
          <a:xfrm>
            <a:off x="5675809" y="2482850"/>
            <a:ext cx="21316" cy="2755900"/>
          </a:xfrm>
          <a:custGeom>
            <a:avLst/>
            <a:gdLst>
              <a:gd name="T0" fmla="*/ 0 w 11"/>
              <a:gd name="T1" fmla="*/ 0 h 1736"/>
              <a:gd name="T2" fmla="*/ 27720131 w 11"/>
              <a:gd name="T3" fmla="*/ 2147483647 h 1736"/>
              <a:gd name="T4" fmla="*/ 0 60000 65536"/>
              <a:gd name="T5" fmla="*/ 0 60000 65536"/>
            </a:gdLst>
            <a:ahLst/>
            <a:cxnLst>
              <a:cxn ang="T4">
                <a:pos x="T0" y="T1"/>
              </a:cxn>
              <a:cxn ang="T5">
                <a:pos x="T2" y="T3"/>
              </a:cxn>
            </a:cxnLst>
            <a:rect l="0" t="0" r="r" b="b"/>
            <a:pathLst>
              <a:path w="11" h="1736">
                <a:moveTo>
                  <a:pt x="0" y="0"/>
                </a:moveTo>
                <a:lnTo>
                  <a:pt x="11" y="1736"/>
                </a:lnTo>
              </a:path>
            </a:pathLst>
          </a:custGeom>
          <a:noFill/>
          <a:ln w="28575" cap="rnd">
            <a:solidFill>
              <a:schemeClr val="hlink"/>
            </a:solidFill>
            <a:prstDash val="sysDot"/>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4" name="Line 35"/>
          <p:cNvSpPr>
            <a:spLocks noChangeShapeType="1"/>
          </p:cNvSpPr>
          <p:nvPr/>
        </p:nvSpPr>
        <p:spPr bwMode="auto">
          <a:xfrm flipV="1">
            <a:off x="5144854" y="5875341"/>
            <a:ext cx="608468" cy="1587"/>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5" name="Line 36"/>
          <p:cNvSpPr>
            <a:spLocks noChangeShapeType="1"/>
          </p:cNvSpPr>
          <p:nvPr/>
        </p:nvSpPr>
        <p:spPr bwMode="auto">
          <a:xfrm flipV="1">
            <a:off x="4982078" y="5253041"/>
            <a:ext cx="594904" cy="1587"/>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6" name="Line 37"/>
          <p:cNvSpPr>
            <a:spLocks noChangeShapeType="1"/>
          </p:cNvSpPr>
          <p:nvPr/>
        </p:nvSpPr>
        <p:spPr bwMode="auto">
          <a:xfrm>
            <a:off x="4786362" y="4641850"/>
            <a:ext cx="625908" cy="1588"/>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7" name="Line 38"/>
          <p:cNvSpPr>
            <a:spLocks noChangeShapeType="1"/>
          </p:cNvSpPr>
          <p:nvPr/>
        </p:nvSpPr>
        <p:spPr bwMode="auto">
          <a:xfrm>
            <a:off x="4654590" y="4000500"/>
            <a:ext cx="594905" cy="0"/>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8" name="Line 39"/>
          <p:cNvSpPr>
            <a:spLocks noChangeShapeType="1"/>
          </p:cNvSpPr>
          <p:nvPr/>
        </p:nvSpPr>
        <p:spPr bwMode="auto">
          <a:xfrm>
            <a:off x="4381361" y="3390900"/>
            <a:ext cx="672415" cy="0"/>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9" name="Line 40"/>
          <p:cNvSpPr>
            <a:spLocks noChangeShapeType="1"/>
          </p:cNvSpPr>
          <p:nvPr/>
        </p:nvSpPr>
        <p:spPr bwMode="auto">
          <a:xfrm>
            <a:off x="4263154" y="2768600"/>
            <a:ext cx="645287" cy="0"/>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1121987" y="214314"/>
            <a:ext cx="9907957" cy="1462087"/>
          </a:xfrm>
        </p:spPr>
        <p:txBody>
          <a:bodyPr/>
          <a:lstStyle/>
          <a:p>
            <a:pPr algn="ctr" eaLnBrk="1" hangingPunct="1"/>
            <a:r>
              <a:rPr lang="zh-CN" altLang="en-US" smtClean="0"/>
              <a:t>吉比特以太网的配置举例 </a:t>
            </a:r>
          </a:p>
        </p:txBody>
      </p:sp>
      <p:sp>
        <p:nvSpPr>
          <p:cNvPr id="236547" name="Line 3"/>
          <p:cNvSpPr>
            <a:spLocks noChangeShapeType="1"/>
          </p:cNvSpPr>
          <p:nvPr/>
        </p:nvSpPr>
        <p:spPr bwMode="auto">
          <a:xfrm flipH="1">
            <a:off x="1982367" y="4886325"/>
            <a:ext cx="968899" cy="68738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48" name="Line 4"/>
          <p:cNvSpPr>
            <a:spLocks noChangeShapeType="1"/>
          </p:cNvSpPr>
          <p:nvPr/>
        </p:nvSpPr>
        <p:spPr bwMode="auto">
          <a:xfrm flipH="1">
            <a:off x="2757489" y="4886325"/>
            <a:ext cx="288730" cy="68738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49" name="Line 5"/>
          <p:cNvSpPr>
            <a:spLocks noChangeShapeType="1"/>
          </p:cNvSpPr>
          <p:nvPr/>
        </p:nvSpPr>
        <p:spPr bwMode="auto">
          <a:xfrm>
            <a:off x="3336887" y="4886325"/>
            <a:ext cx="288733" cy="68738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50" name="Line 6"/>
          <p:cNvSpPr>
            <a:spLocks noChangeShapeType="1"/>
          </p:cNvSpPr>
          <p:nvPr/>
        </p:nvSpPr>
        <p:spPr bwMode="auto">
          <a:xfrm>
            <a:off x="3625621" y="4886325"/>
            <a:ext cx="870070" cy="68738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51" name="Line 7"/>
          <p:cNvSpPr>
            <a:spLocks noChangeShapeType="1"/>
          </p:cNvSpPr>
          <p:nvPr/>
        </p:nvSpPr>
        <p:spPr bwMode="auto">
          <a:xfrm flipH="1">
            <a:off x="6582699" y="4886325"/>
            <a:ext cx="966961" cy="68738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52" name="Line 8"/>
          <p:cNvSpPr>
            <a:spLocks noChangeShapeType="1"/>
          </p:cNvSpPr>
          <p:nvPr/>
        </p:nvSpPr>
        <p:spPr bwMode="auto">
          <a:xfrm flipH="1">
            <a:off x="7452769" y="4886325"/>
            <a:ext cx="288733" cy="68738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53" name="Line 9"/>
          <p:cNvSpPr>
            <a:spLocks noChangeShapeType="1"/>
          </p:cNvSpPr>
          <p:nvPr/>
        </p:nvSpPr>
        <p:spPr bwMode="auto">
          <a:xfrm>
            <a:off x="8032174" y="4886325"/>
            <a:ext cx="288730" cy="76358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54" name="Line 10"/>
          <p:cNvSpPr>
            <a:spLocks noChangeShapeType="1"/>
          </p:cNvSpPr>
          <p:nvPr/>
        </p:nvSpPr>
        <p:spPr bwMode="auto">
          <a:xfrm>
            <a:off x="8224012" y="4805363"/>
            <a:ext cx="1085167" cy="900112"/>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55" name="Line 11"/>
          <p:cNvSpPr>
            <a:spLocks noChangeShapeType="1"/>
          </p:cNvSpPr>
          <p:nvPr/>
        </p:nvSpPr>
        <p:spPr bwMode="auto">
          <a:xfrm>
            <a:off x="6043992" y="3278188"/>
            <a:ext cx="1740142"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56" name="Line 12"/>
          <p:cNvSpPr>
            <a:spLocks noChangeShapeType="1"/>
          </p:cNvSpPr>
          <p:nvPr/>
        </p:nvSpPr>
        <p:spPr bwMode="auto">
          <a:xfrm>
            <a:off x="6043992" y="2820988"/>
            <a:ext cx="966961"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36557"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808" y="5495925"/>
            <a:ext cx="742176"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58"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282" y="2132013"/>
            <a:ext cx="870071"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59" name="Text Box 15"/>
          <p:cNvSpPr txBox="1">
            <a:spLocks noChangeArrowheads="1"/>
          </p:cNvSpPr>
          <p:nvPr/>
        </p:nvSpPr>
        <p:spPr bwMode="auto">
          <a:xfrm>
            <a:off x="2445501" y="2960689"/>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 Gb/s </a:t>
            </a:r>
            <a:r>
              <a:rPr lang="zh-CN" altLang="en-US">
                <a:solidFill>
                  <a:srgbClr val="333399"/>
                </a:solidFill>
                <a:latin typeface="Arial" pitchFamily="34" charset="0"/>
                <a:ea typeface="黑体" pitchFamily="49" charset="-122"/>
              </a:rPr>
              <a:t>链路</a:t>
            </a:r>
          </a:p>
        </p:txBody>
      </p:sp>
      <p:sp>
        <p:nvSpPr>
          <p:cNvPr id="236560" name="AutoShape 16"/>
          <p:cNvSpPr>
            <a:spLocks noChangeArrowheads="1"/>
          </p:cNvSpPr>
          <p:nvPr/>
        </p:nvSpPr>
        <p:spPr bwMode="auto">
          <a:xfrm>
            <a:off x="4654589" y="2319341"/>
            <a:ext cx="1486292" cy="1189037"/>
          </a:xfrm>
          <a:prstGeom prst="cube">
            <a:avLst>
              <a:gd name="adj" fmla="val 12981"/>
            </a:avLst>
          </a:prstGeom>
          <a:solidFill>
            <a:srgbClr val="CCECFF"/>
          </a:solidFill>
          <a:ln w="9525">
            <a:solidFill>
              <a:schemeClr val="tx1"/>
            </a:solidFill>
            <a:miter lim="800000"/>
            <a:headEnd/>
            <a:tailEnd/>
          </a:ln>
        </p:spPr>
        <p:txBody>
          <a:bodyPr wrap="none" anchor="ctr"/>
          <a:lstStyle/>
          <a:p>
            <a:endParaRPr lang="zh-CN" altLang="en-US"/>
          </a:p>
        </p:txBody>
      </p:sp>
      <p:sp>
        <p:nvSpPr>
          <p:cNvPr id="236561" name="Text Box 17"/>
          <p:cNvSpPr txBox="1">
            <a:spLocks noChangeArrowheads="1"/>
          </p:cNvSpPr>
          <p:nvPr/>
        </p:nvSpPr>
        <p:spPr bwMode="auto">
          <a:xfrm>
            <a:off x="4811196" y="2465391"/>
            <a:ext cx="9541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a:solidFill>
                  <a:srgbClr val="333399"/>
                </a:solidFill>
                <a:latin typeface="Arial" pitchFamily="34" charset="0"/>
                <a:ea typeface="黑体" pitchFamily="49" charset="-122"/>
              </a:rPr>
              <a:t>吉比特</a:t>
            </a:r>
          </a:p>
          <a:p>
            <a:pPr algn="ctr" eaLnBrk="1" hangingPunct="1"/>
            <a:r>
              <a:rPr lang="zh-CN" altLang="en-US">
                <a:solidFill>
                  <a:srgbClr val="333399"/>
                </a:solidFill>
                <a:latin typeface="Arial" pitchFamily="34" charset="0"/>
                <a:ea typeface="黑体" pitchFamily="49" charset="-122"/>
              </a:rPr>
              <a:t>交换</a:t>
            </a:r>
          </a:p>
          <a:p>
            <a:pPr algn="ctr" eaLnBrk="1" hangingPunct="1"/>
            <a:r>
              <a:rPr lang="zh-CN" altLang="en-US">
                <a:solidFill>
                  <a:srgbClr val="333399"/>
                </a:solidFill>
                <a:latin typeface="Arial" pitchFamily="34" charset="0"/>
                <a:ea typeface="黑体" pitchFamily="49" charset="-122"/>
              </a:rPr>
              <a:t>集线器</a:t>
            </a:r>
          </a:p>
        </p:txBody>
      </p:sp>
      <p:pic>
        <p:nvPicPr>
          <p:cNvPr id="236562" name="Picture 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7244" y="2513016"/>
            <a:ext cx="872008"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63" name="AutoShape 19"/>
          <p:cNvSpPr>
            <a:spLocks noChangeArrowheads="1"/>
          </p:cNvSpPr>
          <p:nvPr/>
        </p:nvSpPr>
        <p:spPr bwMode="auto">
          <a:xfrm>
            <a:off x="2757487" y="4206878"/>
            <a:ext cx="965023" cy="765175"/>
          </a:xfrm>
          <a:prstGeom prst="cube">
            <a:avLst>
              <a:gd name="adj" fmla="val 12981"/>
            </a:avLst>
          </a:prstGeom>
          <a:solidFill>
            <a:srgbClr val="FFFF66"/>
          </a:solidFill>
          <a:ln w="9525">
            <a:solidFill>
              <a:schemeClr val="tx1"/>
            </a:solidFill>
            <a:miter lim="800000"/>
            <a:headEnd/>
            <a:tailEnd/>
          </a:ln>
        </p:spPr>
        <p:txBody>
          <a:bodyPr wrap="none" anchor="ctr"/>
          <a:lstStyle/>
          <a:p>
            <a:endParaRPr lang="zh-CN" altLang="en-US"/>
          </a:p>
        </p:txBody>
      </p:sp>
      <p:sp>
        <p:nvSpPr>
          <p:cNvPr id="236564" name="AutoShape 20"/>
          <p:cNvSpPr>
            <a:spLocks noChangeArrowheads="1"/>
          </p:cNvSpPr>
          <p:nvPr/>
        </p:nvSpPr>
        <p:spPr bwMode="auto">
          <a:xfrm>
            <a:off x="7452769" y="4206878"/>
            <a:ext cx="966962" cy="765175"/>
          </a:xfrm>
          <a:prstGeom prst="cube">
            <a:avLst>
              <a:gd name="adj" fmla="val 12981"/>
            </a:avLst>
          </a:prstGeom>
          <a:solidFill>
            <a:srgbClr val="FFFF66"/>
          </a:solidFill>
          <a:ln w="9525">
            <a:solidFill>
              <a:schemeClr val="tx1"/>
            </a:solidFill>
            <a:miter lim="800000"/>
            <a:headEnd/>
            <a:tailEnd/>
          </a:ln>
        </p:spPr>
        <p:txBody>
          <a:bodyPr wrap="none" anchor="ctr"/>
          <a:lstStyle/>
          <a:p>
            <a:endParaRPr lang="zh-CN" altLang="en-US"/>
          </a:p>
        </p:txBody>
      </p:sp>
      <p:sp>
        <p:nvSpPr>
          <p:cNvPr id="236565" name="Text Box 21"/>
          <p:cNvSpPr txBox="1">
            <a:spLocks noChangeArrowheads="1"/>
          </p:cNvSpPr>
          <p:nvPr/>
        </p:nvSpPr>
        <p:spPr bwMode="auto">
          <a:xfrm>
            <a:off x="3788395" y="4283076"/>
            <a:ext cx="3005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百兆比特或吉比特集线器</a:t>
            </a:r>
          </a:p>
        </p:txBody>
      </p:sp>
      <p:sp>
        <p:nvSpPr>
          <p:cNvPr id="236566" name="Freeform 22"/>
          <p:cNvSpPr>
            <a:spLocks noChangeArrowheads="1"/>
          </p:cNvSpPr>
          <p:nvPr/>
        </p:nvSpPr>
        <p:spPr bwMode="auto">
          <a:xfrm>
            <a:off x="3239999" y="3508376"/>
            <a:ext cx="1740142" cy="765175"/>
          </a:xfrm>
          <a:custGeom>
            <a:avLst/>
            <a:gdLst>
              <a:gd name="T0" fmla="*/ 0 w 768"/>
              <a:gd name="T1" fmla="*/ 1219776626 h 480"/>
              <a:gd name="T2" fmla="*/ 0 w 768"/>
              <a:gd name="T3" fmla="*/ 609889110 h 480"/>
              <a:gd name="T4" fmla="*/ 2147483647 w 768"/>
              <a:gd name="T5" fmla="*/ 609889110 h 480"/>
              <a:gd name="T6" fmla="*/ 2147483647 w 768"/>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480">
                <a:moveTo>
                  <a:pt x="0" y="480"/>
                </a:moveTo>
                <a:lnTo>
                  <a:pt x="0" y="240"/>
                </a:lnTo>
                <a:lnTo>
                  <a:pt x="768" y="240"/>
                </a:lnTo>
                <a:lnTo>
                  <a:pt x="768" y="0"/>
                </a:lnTo>
              </a:path>
            </a:pathLst>
          </a:custGeom>
          <a:noFill/>
          <a:ln w="76200">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6567" name="Freeform 23"/>
          <p:cNvSpPr>
            <a:spLocks noChangeArrowheads="1"/>
          </p:cNvSpPr>
          <p:nvPr/>
        </p:nvSpPr>
        <p:spPr bwMode="auto">
          <a:xfrm flipH="1">
            <a:off x="5850214" y="3508376"/>
            <a:ext cx="2081194" cy="765175"/>
          </a:xfrm>
          <a:custGeom>
            <a:avLst/>
            <a:gdLst>
              <a:gd name="T0" fmla="*/ 0 w 768"/>
              <a:gd name="T1" fmla="*/ 1219776626 h 480"/>
              <a:gd name="T2" fmla="*/ 0 w 768"/>
              <a:gd name="T3" fmla="*/ 609889110 h 480"/>
              <a:gd name="T4" fmla="*/ 2147483647 w 768"/>
              <a:gd name="T5" fmla="*/ 609889110 h 480"/>
              <a:gd name="T6" fmla="*/ 2147483647 w 768"/>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480">
                <a:moveTo>
                  <a:pt x="0" y="480"/>
                </a:moveTo>
                <a:lnTo>
                  <a:pt x="0" y="240"/>
                </a:lnTo>
                <a:lnTo>
                  <a:pt x="768" y="240"/>
                </a:lnTo>
                <a:lnTo>
                  <a:pt x="768" y="0"/>
                </a:lnTo>
              </a:path>
            </a:pathLst>
          </a:custGeom>
          <a:noFill/>
          <a:ln w="76200">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6568" name="Line 24"/>
          <p:cNvSpPr>
            <a:spLocks noChangeShapeType="1"/>
          </p:cNvSpPr>
          <p:nvPr/>
        </p:nvSpPr>
        <p:spPr bwMode="auto">
          <a:xfrm>
            <a:off x="8320901" y="4578350"/>
            <a:ext cx="968899"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69" name="Line 25"/>
          <p:cNvSpPr>
            <a:spLocks noChangeShapeType="1"/>
          </p:cNvSpPr>
          <p:nvPr/>
        </p:nvSpPr>
        <p:spPr bwMode="auto">
          <a:xfrm>
            <a:off x="1788587" y="4578350"/>
            <a:ext cx="968899"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36570" name="Picture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2912" y="3890963"/>
            <a:ext cx="870071"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71" name="Picture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186" y="3967163"/>
            <a:ext cx="87007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72" name="Picture 2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563" y="5495925"/>
            <a:ext cx="742176"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73" name="Picture 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320" y="5495925"/>
            <a:ext cx="740239"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74" name="Picture 3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073" y="5495925"/>
            <a:ext cx="742176"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75"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083" y="5495925"/>
            <a:ext cx="740239"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76" name="Picture 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153" y="5495925"/>
            <a:ext cx="742176"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77" name="Picture 3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285" y="5495925"/>
            <a:ext cx="7441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78" name="Picture 3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7817" y="5495925"/>
            <a:ext cx="740239"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79" name="Line 35"/>
          <p:cNvSpPr>
            <a:spLocks noChangeShapeType="1"/>
          </p:cNvSpPr>
          <p:nvPr/>
        </p:nvSpPr>
        <p:spPr bwMode="auto">
          <a:xfrm>
            <a:off x="1209187" y="2751138"/>
            <a:ext cx="106385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80" name="Line 36"/>
          <p:cNvSpPr>
            <a:spLocks noChangeShapeType="1"/>
          </p:cNvSpPr>
          <p:nvPr/>
        </p:nvSpPr>
        <p:spPr bwMode="auto">
          <a:xfrm>
            <a:off x="1209187" y="3133725"/>
            <a:ext cx="1063851"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81" name="Text Box 37"/>
          <p:cNvSpPr txBox="1">
            <a:spLocks noChangeArrowheads="1"/>
          </p:cNvSpPr>
          <p:nvPr/>
        </p:nvSpPr>
        <p:spPr bwMode="auto">
          <a:xfrm>
            <a:off x="2305979" y="2555876"/>
            <a:ext cx="18213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100 Mb/s </a:t>
            </a:r>
            <a:r>
              <a:rPr lang="zh-CN" altLang="en-US">
                <a:solidFill>
                  <a:srgbClr val="333399"/>
                </a:solidFill>
                <a:latin typeface="Arial" pitchFamily="34" charset="0"/>
                <a:ea typeface="黑体" pitchFamily="49" charset="-122"/>
              </a:rPr>
              <a:t>链路</a:t>
            </a:r>
          </a:p>
        </p:txBody>
      </p:sp>
      <p:sp>
        <p:nvSpPr>
          <p:cNvPr id="236582" name="Text Box 38"/>
          <p:cNvSpPr txBox="1">
            <a:spLocks noChangeArrowheads="1"/>
          </p:cNvSpPr>
          <p:nvPr/>
        </p:nvSpPr>
        <p:spPr bwMode="auto">
          <a:xfrm>
            <a:off x="7514778" y="2133601"/>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中央服务器</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121987" y="214314"/>
            <a:ext cx="9907957" cy="1462087"/>
          </a:xfrm>
        </p:spPr>
        <p:txBody>
          <a:bodyPr/>
          <a:lstStyle/>
          <a:p>
            <a:pPr algn="ctr" eaLnBrk="1" hangingPunct="1"/>
            <a:r>
              <a:rPr lang="en-US" altLang="zh-CN" smtClean="0"/>
              <a:t>3.5.3   </a:t>
            </a:r>
            <a:r>
              <a:rPr lang="en-US" altLang="zh-CN" smtClean="0"/>
              <a:t>10</a:t>
            </a:r>
            <a:r>
              <a:rPr lang="en-US" altLang="zh-CN" sz="2800" smtClean="0"/>
              <a:t> </a:t>
            </a:r>
            <a:r>
              <a:rPr lang="zh-CN" altLang="en-US" smtClean="0"/>
              <a:t>吉比特以太网</a:t>
            </a:r>
          </a:p>
        </p:txBody>
      </p:sp>
      <p:sp>
        <p:nvSpPr>
          <p:cNvPr id="490499" name="Rectangle 3"/>
          <p:cNvSpPr>
            <a:spLocks noGrp="1" noChangeArrowheads="1"/>
          </p:cNvSpPr>
          <p:nvPr>
            <p:ph idx="1"/>
          </p:nvPr>
        </p:nvSpPr>
        <p:spPr>
          <a:xfrm>
            <a:off x="1273135" y="1773238"/>
            <a:ext cx="9053389" cy="4608512"/>
          </a:xfrm>
        </p:spPr>
        <p:txBody>
          <a:bodyPr/>
          <a:lstStyle/>
          <a:p>
            <a:pPr eaLnBrk="1" hangingPunct="1"/>
            <a:r>
              <a:rPr lang="en-US" altLang="zh-CN" sz="2800" smtClean="0"/>
              <a:t>10 </a:t>
            </a:r>
            <a:r>
              <a:rPr lang="zh-CN" altLang="en-US" sz="2800" smtClean="0"/>
              <a:t>吉比特以太网与 </a:t>
            </a:r>
            <a:r>
              <a:rPr lang="en-US" altLang="zh-CN" sz="2800" smtClean="0"/>
              <a:t>10 Mb/s</a:t>
            </a:r>
            <a:r>
              <a:rPr lang="zh-CN" altLang="en-US" sz="2800" smtClean="0"/>
              <a:t>，</a:t>
            </a:r>
            <a:r>
              <a:rPr lang="en-US" altLang="zh-CN" sz="2800" smtClean="0"/>
              <a:t>100 Mb/s </a:t>
            </a:r>
            <a:r>
              <a:rPr lang="zh-CN" altLang="en-US" sz="2800" smtClean="0"/>
              <a:t>和 </a:t>
            </a:r>
            <a:r>
              <a:rPr lang="en-US" altLang="zh-CN" sz="2800" smtClean="0"/>
              <a:t>1 Gb/s </a:t>
            </a:r>
            <a:r>
              <a:rPr lang="zh-CN" altLang="en-US" sz="2800" smtClean="0"/>
              <a:t>以太网的帧格式完全相同。</a:t>
            </a:r>
          </a:p>
          <a:p>
            <a:pPr eaLnBrk="1" hangingPunct="1"/>
            <a:r>
              <a:rPr lang="en-US" altLang="zh-CN" sz="2800" smtClean="0"/>
              <a:t>10 </a:t>
            </a:r>
            <a:r>
              <a:rPr lang="zh-CN" altLang="en-US" sz="2800" smtClean="0"/>
              <a:t>吉比特以太网还保留了 </a:t>
            </a:r>
            <a:r>
              <a:rPr lang="en-US" altLang="zh-CN" sz="2800" smtClean="0"/>
              <a:t>802.3 </a:t>
            </a:r>
            <a:r>
              <a:rPr lang="zh-CN" altLang="en-US" sz="2800" smtClean="0"/>
              <a:t>标准规定的以太网最小和最大帧长，便于升级。</a:t>
            </a:r>
          </a:p>
          <a:p>
            <a:pPr eaLnBrk="1" hangingPunct="1"/>
            <a:r>
              <a:rPr lang="en-US" altLang="zh-CN" sz="2800" smtClean="0"/>
              <a:t>10 </a:t>
            </a:r>
            <a:r>
              <a:rPr lang="zh-CN" altLang="en-US" sz="2800" smtClean="0"/>
              <a:t>吉比特以太网不再使用铜线而只使用光纤作为传输媒体。</a:t>
            </a:r>
          </a:p>
          <a:p>
            <a:pPr eaLnBrk="1" hangingPunct="1"/>
            <a:r>
              <a:rPr lang="en-US" altLang="zh-CN" sz="2800" smtClean="0"/>
              <a:t>10 </a:t>
            </a:r>
            <a:r>
              <a:rPr lang="zh-CN" altLang="en-US" sz="2800" smtClean="0"/>
              <a:t>吉比特以太网</a:t>
            </a:r>
            <a:r>
              <a:rPr lang="zh-CN" altLang="en-US" sz="2800" smtClean="0">
                <a:solidFill>
                  <a:schemeClr val="hlink"/>
                </a:solidFill>
              </a:rPr>
              <a:t>只工作在全双工方式</a:t>
            </a:r>
            <a:r>
              <a:rPr lang="zh-CN" altLang="en-US" sz="2800" smtClean="0"/>
              <a:t>，因此没有争用问题，也不使用 </a:t>
            </a:r>
            <a:r>
              <a:rPr lang="en-US" altLang="zh-CN" sz="2800" smtClean="0"/>
              <a:t>CSMA/CD </a:t>
            </a:r>
            <a:r>
              <a:rPr lang="zh-CN" altLang="en-US" sz="2800" smtClean="0"/>
              <a:t>协议。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04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04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90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1121987" y="214314"/>
            <a:ext cx="9907957" cy="1462087"/>
          </a:xfrm>
        </p:spPr>
        <p:txBody>
          <a:bodyPr/>
          <a:lstStyle/>
          <a:p>
            <a:pPr algn="ctr" eaLnBrk="1" hangingPunct="1"/>
            <a:r>
              <a:rPr lang="zh-CN" altLang="en-US" smtClean="0"/>
              <a:t>以太网从 </a:t>
            </a:r>
            <a:r>
              <a:rPr lang="en-US" altLang="zh-CN" smtClean="0"/>
              <a:t>10 Mb/s </a:t>
            </a:r>
            <a:r>
              <a:rPr lang="zh-CN" altLang="en-US" smtClean="0"/>
              <a:t>到</a:t>
            </a:r>
            <a:r>
              <a:rPr lang="en-US" altLang="zh-CN" smtClean="0"/>
              <a:t>10 </a:t>
            </a:r>
            <a:r>
              <a:rPr lang="en-US" altLang="zh-CN" smtClean="0"/>
              <a:t>Gb/s </a:t>
            </a:r>
            <a:r>
              <a:rPr lang="zh-CN" altLang="en-US" smtClean="0"/>
              <a:t>的演进 </a:t>
            </a:r>
          </a:p>
        </p:txBody>
      </p:sp>
      <p:sp>
        <p:nvSpPr>
          <p:cNvPr id="493571" name="Rectangle 3"/>
          <p:cNvSpPr>
            <a:spLocks noGrp="1" noChangeArrowheads="1"/>
          </p:cNvSpPr>
          <p:nvPr>
            <p:ph idx="1"/>
          </p:nvPr>
        </p:nvSpPr>
        <p:spPr>
          <a:xfrm>
            <a:off x="1273135" y="1773238"/>
            <a:ext cx="9053389" cy="4114800"/>
          </a:xfrm>
        </p:spPr>
        <p:txBody>
          <a:bodyPr/>
          <a:lstStyle/>
          <a:p>
            <a:pPr eaLnBrk="1" hangingPunct="1"/>
            <a:r>
              <a:rPr lang="zh-CN" altLang="en-US" sz="2800" smtClean="0"/>
              <a:t>以太网从 </a:t>
            </a:r>
            <a:r>
              <a:rPr lang="en-US" altLang="zh-CN" sz="2800" smtClean="0"/>
              <a:t>10 Mb/s </a:t>
            </a:r>
            <a:r>
              <a:rPr lang="zh-CN" altLang="en-US" sz="2800" smtClean="0"/>
              <a:t>到 </a:t>
            </a:r>
            <a:r>
              <a:rPr lang="en-US" altLang="zh-CN" sz="2800" smtClean="0"/>
              <a:t>10 Gb/s </a:t>
            </a:r>
            <a:r>
              <a:rPr lang="zh-CN" altLang="en-US" sz="2800" smtClean="0"/>
              <a:t>的演进证明了以太网是：</a:t>
            </a:r>
          </a:p>
          <a:p>
            <a:pPr eaLnBrk="1" hangingPunct="1"/>
            <a:r>
              <a:rPr lang="zh-CN" altLang="en-US" sz="2800" smtClean="0"/>
              <a:t>可扩展的（从 </a:t>
            </a:r>
            <a:r>
              <a:rPr lang="en-US" altLang="zh-CN" sz="2800" smtClean="0"/>
              <a:t>10 Mb/s </a:t>
            </a:r>
            <a:r>
              <a:rPr lang="zh-CN" altLang="en-US" sz="2800" smtClean="0"/>
              <a:t>到 </a:t>
            </a:r>
            <a:r>
              <a:rPr lang="en-US" altLang="zh-CN" sz="2800" smtClean="0"/>
              <a:t>10 Gb/s</a:t>
            </a:r>
            <a:r>
              <a:rPr lang="zh-CN" altLang="en-US" sz="2800" smtClean="0"/>
              <a:t>）。</a:t>
            </a:r>
          </a:p>
          <a:p>
            <a:pPr eaLnBrk="1" hangingPunct="1"/>
            <a:r>
              <a:rPr lang="zh-CN" altLang="en-US" sz="2800" smtClean="0"/>
              <a:t>灵活的（多种传输媒体、全</a:t>
            </a:r>
            <a:r>
              <a:rPr lang="en-US" altLang="zh-CN" sz="2800" smtClean="0"/>
              <a:t>/</a:t>
            </a:r>
            <a:r>
              <a:rPr lang="zh-CN" altLang="en-US" sz="2800" smtClean="0"/>
              <a:t>半双工、共享</a:t>
            </a:r>
            <a:r>
              <a:rPr lang="en-US" altLang="zh-CN" sz="2800" smtClean="0"/>
              <a:t>/</a:t>
            </a:r>
            <a:r>
              <a:rPr lang="zh-CN" altLang="en-US" sz="2800" smtClean="0"/>
              <a:t>交换）。</a:t>
            </a:r>
          </a:p>
          <a:p>
            <a:pPr eaLnBrk="1" hangingPunct="1"/>
            <a:r>
              <a:rPr lang="zh-CN" altLang="en-US" sz="2800" smtClean="0"/>
              <a:t>易于安装。</a:t>
            </a:r>
          </a:p>
          <a:p>
            <a:pPr eaLnBrk="1" hangingPunct="1"/>
            <a:r>
              <a:rPr lang="zh-CN" altLang="en-US" sz="2800" smtClean="0"/>
              <a:t>稳健性好。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35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35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935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93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标题 1"/>
          <p:cNvSpPr>
            <a:spLocks noGrp="1" noChangeArrowheads="1"/>
          </p:cNvSpPr>
          <p:nvPr>
            <p:ph type="title"/>
          </p:nvPr>
        </p:nvSpPr>
        <p:spPr>
          <a:xfrm>
            <a:off x="1437847" y="214314"/>
            <a:ext cx="9512647" cy="1462087"/>
          </a:xfrm>
        </p:spPr>
        <p:txBody>
          <a:bodyPr/>
          <a:lstStyle/>
          <a:p>
            <a:r>
              <a:rPr lang="zh-CN" altLang="en-US" smtClean="0"/>
              <a:t>补充练习</a:t>
            </a:r>
          </a:p>
        </p:txBody>
      </p:sp>
      <p:sp>
        <p:nvSpPr>
          <p:cNvPr id="240643" name="内容占位符 2"/>
          <p:cNvSpPr>
            <a:spLocks noGrp="1" noChangeArrowheads="1"/>
          </p:cNvSpPr>
          <p:nvPr>
            <p:ph idx="1"/>
          </p:nvPr>
        </p:nvSpPr>
        <p:spPr/>
        <p:txBody>
          <a:bodyPr/>
          <a:lstStyle/>
          <a:p>
            <a:r>
              <a:rPr lang="zh-CN" altLang="en-US" smtClean="0"/>
              <a:t>一条总线传输速率为</a:t>
            </a:r>
            <a:r>
              <a:rPr lang="en-US" altLang="zh-CN" smtClean="0"/>
              <a:t>1Gbps,</a:t>
            </a:r>
            <a:r>
              <a:rPr lang="zh-CN" altLang="en-US" smtClean="0"/>
              <a:t>电磁波传播速率为</a:t>
            </a:r>
            <a:r>
              <a:rPr lang="en-US" altLang="zh-CN" smtClean="0"/>
              <a:t>2000 00000m/s</a:t>
            </a:r>
            <a:r>
              <a:rPr lang="zh-CN" altLang="en-US" smtClean="0"/>
              <a:t>，如果最小帧长为</a:t>
            </a:r>
            <a:r>
              <a:rPr lang="en-US" altLang="zh-CN" smtClean="0"/>
              <a:t>800bit</a:t>
            </a:r>
            <a:r>
              <a:rPr lang="zh-CN" altLang="en-US" smtClean="0"/>
              <a:t>，那么总线上的两台主机之间的距离至少为多少米？</a:t>
            </a:r>
            <a:endParaRPr lang="en-US" altLang="zh-CN"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标题 1"/>
          <p:cNvSpPr>
            <a:spLocks noGrp="1" noChangeArrowheads="1"/>
          </p:cNvSpPr>
          <p:nvPr>
            <p:ph type="title"/>
          </p:nvPr>
        </p:nvSpPr>
        <p:spPr/>
        <p:txBody>
          <a:bodyPr/>
          <a:lstStyle/>
          <a:p>
            <a:r>
              <a:rPr lang="zh-CN" altLang="en-US" smtClean="0"/>
              <a:t>补充练习</a:t>
            </a:r>
          </a:p>
        </p:txBody>
      </p:sp>
      <p:sp>
        <p:nvSpPr>
          <p:cNvPr id="3" name="内容占位符 2"/>
          <p:cNvSpPr>
            <a:spLocks noGrp="1"/>
          </p:cNvSpPr>
          <p:nvPr>
            <p:ph idx="1"/>
          </p:nvPr>
        </p:nvSpPr>
        <p:spPr>
          <a:xfrm>
            <a:off x="736363" y="1773238"/>
            <a:ext cx="10024226" cy="4114800"/>
          </a:xfrm>
        </p:spPr>
        <p:txBody>
          <a:bodyPr/>
          <a:lstStyle/>
          <a:p>
            <a:pPr>
              <a:defRPr/>
            </a:pPr>
            <a:r>
              <a:rPr lang="zh-CN" altLang="en-US" noProof="1"/>
              <a:t>主机</a:t>
            </a:r>
            <a:r>
              <a:rPr lang="en-US" altLang="zh-CN" noProof="1"/>
              <a:t>A</a:t>
            </a:r>
            <a:r>
              <a:rPr lang="zh-CN" altLang="en-US" noProof="1"/>
              <a:t>连接在总线长度为</a:t>
            </a:r>
            <a:r>
              <a:rPr lang="en-US" altLang="zh-CN" noProof="1"/>
              <a:t>1000</a:t>
            </a:r>
            <a:r>
              <a:rPr lang="zh-CN" altLang="en-US" noProof="1"/>
              <a:t>米的一段，发送速率为</a:t>
            </a:r>
            <a:r>
              <a:rPr lang="en-US" altLang="zh-CN" noProof="1"/>
              <a:t>100Mbps</a:t>
            </a:r>
            <a:r>
              <a:rPr lang="zh-CN" altLang="en-US" noProof="1"/>
              <a:t>。电磁波传输速率为</a:t>
            </a:r>
            <a:r>
              <a:rPr lang="en-US" altLang="zh-CN" noProof="1"/>
              <a:t>2000 00000m/s.</a:t>
            </a:r>
            <a:r>
              <a:rPr lang="zh-CN" altLang="en-US" noProof="1"/>
              <a:t>如果</a:t>
            </a:r>
            <a:r>
              <a:rPr lang="en-US" altLang="zh-CN" noProof="1"/>
              <a:t>A</a:t>
            </a:r>
            <a:r>
              <a:rPr lang="zh-CN" altLang="en-US" noProof="1"/>
              <a:t>先发数据，并且在检测到冲突发生时数据还没有发完。请问：</a:t>
            </a:r>
          </a:p>
          <a:p>
            <a:pPr marL="0" indent="0">
              <a:buFont typeface="Wingdings" pitchFamily="2" charset="2"/>
              <a:buNone/>
              <a:defRPr/>
            </a:pPr>
            <a:r>
              <a:rPr lang="zh-CN" altLang="en-US" noProof="1"/>
              <a:t>（</a:t>
            </a:r>
            <a:r>
              <a:rPr lang="en-US" altLang="zh-CN" noProof="1"/>
              <a:t>1</a:t>
            </a:r>
            <a:r>
              <a:rPr lang="zh-CN" altLang="en-US" noProof="1"/>
              <a:t>）主机</a:t>
            </a:r>
            <a:r>
              <a:rPr lang="en-US" altLang="zh-CN" noProof="1"/>
              <a:t>A </a:t>
            </a:r>
            <a:r>
              <a:rPr lang="zh-CN" altLang="en-US" noProof="1"/>
              <a:t>最多多长时间检测到冲突。</a:t>
            </a:r>
          </a:p>
          <a:p>
            <a:pPr marL="0" indent="0">
              <a:buFont typeface="Wingdings" pitchFamily="2" charset="2"/>
              <a:buNone/>
              <a:defRPr/>
            </a:pPr>
            <a:r>
              <a:rPr lang="zh-CN" altLang="en-US" noProof="1"/>
              <a:t>（</a:t>
            </a:r>
            <a:r>
              <a:rPr lang="en-US" altLang="zh-CN" noProof="1"/>
              <a:t>2</a:t>
            </a:r>
            <a:r>
              <a:rPr lang="zh-CN" altLang="en-US" noProof="1"/>
              <a:t>）当检测到冲突时，</a:t>
            </a:r>
            <a:r>
              <a:rPr lang="en-US" altLang="zh-CN" noProof="1"/>
              <a:t>A</a:t>
            </a:r>
            <a:r>
              <a:rPr lang="zh-CN" altLang="en-US" noProof="1"/>
              <a:t>发了多少位数据。</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098733" y="214314"/>
            <a:ext cx="10062982" cy="1462087"/>
          </a:xfrm>
        </p:spPr>
        <p:txBody>
          <a:bodyPr/>
          <a:lstStyle/>
          <a:p>
            <a:pPr algn="ctr" eaLnBrk="1" hangingPunct="1"/>
            <a:r>
              <a:rPr lang="zh-CN" altLang="en-US" smtClean="0"/>
              <a:t>帧检验序列 </a:t>
            </a:r>
            <a:r>
              <a:rPr lang="en-US" altLang="zh-CN" smtClean="0"/>
              <a:t>FCS </a:t>
            </a:r>
          </a:p>
        </p:txBody>
      </p:sp>
      <p:sp>
        <p:nvSpPr>
          <p:cNvPr id="47107" name="Rectangle 3"/>
          <p:cNvSpPr>
            <a:spLocks noGrp="1" noChangeArrowheads="1"/>
          </p:cNvSpPr>
          <p:nvPr>
            <p:ph idx="1"/>
          </p:nvPr>
        </p:nvSpPr>
        <p:spPr>
          <a:xfrm>
            <a:off x="1185932" y="1989138"/>
            <a:ext cx="9487457" cy="4392612"/>
          </a:xfrm>
        </p:spPr>
        <p:txBody>
          <a:bodyPr/>
          <a:lstStyle/>
          <a:p>
            <a:pPr eaLnBrk="1" hangingPunct="1"/>
            <a:r>
              <a:rPr lang="zh-CN" altLang="en-US" smtClean="0"/>
              <a:t>在数据后面添加上的冗余码称为</a:t>
            </a:r>
            <a:r>
              <a:rPr lang="zh-CN" altLang="en-US" smtClean="0">
                <a:solidFill>
                  <a:schemeClr val="hlink"/>
                </a:solidFill>
              </a:rPr>
              <a:t>帧检验序列</a:t>
            </a:r>
            <a:r>
              <a:rPr lang="zh-CN" altLang="en-US" smtClean="0"/>
              <a:t> </a:t>
            </a:r>
            <a:r>
              <a:rPr lang="en-US" altLang="zh-CN" smtClean="0"/>
              <a:t>FCS </a:t>
            </a:r>
          </a:p>
          <a:p>
            <a:pPr eaLnBrk="1" hangingPunct="1"/>
            <a:r>
              <a:rPr lang="zh-CN" altLang="en-US" smtClean="0"/>
              <a:t>循环冗余检验 </a:t>
            </a:r>
            <a:r>
              <a:rPr lang="en-US" altLang="zh-CN" smtClean="0"/>
              <a:t>CRC </a:t>
            </a:r>
            <a:r>
              <a:rPr lang="zh-CN" altLang="en-US" smtClean="0"/>
              <a:t>和帧检验序列 </a:t>
            </a:r>
            <a:r>
              <a:rPr lang="en-US" altLang="zh-CN" smtClean="0"/>
              <a:t>FCS</a:t>
            </a:r>
            <a:r>
              <a:rPr lang="zh-CN" altLang="en-US" smtClean="0"/>
              <a:t>并不等同。</a:t>
            </a:r>
          </a:p>
          <a:p>
            <a:pPr lvl="1" eaLnBrk="1" hangingPunct="1"/>
            <a:r>
              <a:rPr lang="en-US" altLang="zh-CN" smtClean="0">
                <a:solidFill>
                  <a:srgbClr val="333399"/>
                </a:solidFill>
                <a:latin typeface="Arial" pitchFamily="34" charset="0"/>
                <a:ea typeface="黑体" pitchFamily="49" charset="-122"/>
              </a:rPr>
              <a:t>CRC </a:t>
            </a:r>
            <a:r>
              <a:rPr lang="zh-CN" altLang="en-US" smtClean="0">
                <a:solidFill>
                  <a:srgbClr val="333399"/>
                </a:solidFill>
                <a:latin typeface="Arial" pitchFamily="34" charset="0"/>
                <a:ea typeface="黑体" pitchFamily="49" charset="-122"/>
              </a:rPr>
              <a:t>是一种常用的</a:t>
            </a:r>
            <a:r>
              <a:rPr lang="zh-CN" altLang="en-US" smtClean="0">
                <a:solidFill>
                  <a:srgbClr val="FF0000"/>
                </a:solidFill>
                <a:latin typeface="Arial" pitchFamily="34" charset="0"/>
                <a:ea typeface="黑体" pitchFamily="49" charset="-122"/>
              </a:rPr>
              <a:t>检错方法</a:t>
            </a:r>
            <a:r>
              <a:rPr lang="zh-CN" altLang="en-US" smtClean="0">
                <a:solidFill>
                  <a:srgbClr val="333399"/>
                </a:solidFill>
                <a:latin typeface="Arial" pitchFamily="34" charset="0"/>
                <a:ea typeface="黑体" pitchFamily="49" charset="-122"/>
              </a:rPr>
              <a:t>，而 </a:t>
            </a:r>
            <a:r>
              <a:rPr lang="en-US" altLang="zh-CN" smtClean="0">
                <a:solidFill>
                  <a:srgbClr val="333399"/>
                </a:solidFill>
                <a:latin typeface="Arial" pitchFamily="34" charset="0"/>
                <a:ea typeface="黑体" pitchFamily="49" charset="-122"/>
              </a:rPr>
              <a:t>FCS </a:t>
            </a:r>
            <a:r>
              <a:rPr lang="zh-CN" altLang="en-US" smtClean="0">
                <a:solidFill>
                  <a:srgbClr val="333399"/>
                </a:solidFill>
                <a:latin typeface="Arial" pitchFamily="34" charset="0"/>
                <a:ea typeface="黑体" pitchFamily="49" charset="-122"/>
              </a:rPr>
              <a:t>是添加在数据后面的</a:t>
            </a:r>
            <a:r>
              <a:rPr lang="zh-CN" altLang="en-US" smtClean="0">
                <a:solidFill>
                  <a:srgbClr val="FF0000"/>
                </a:solidFill>
                <a:latin typeface="Arial" pitchFamily="34" charset="0"/>
                <a:ea typeface="黑体" pitchFamily="49" charset="-122"/>
              </a:rPr>
              <a:t>冗余码</a:t>
            </a:r>
            <a:r>
              <a:rPr lang="zh-CN" altLang="en-US" smtClean="0">
                <a:solidFill>
                  <a:srgbClr val="333399"/>
                </a:solidFill>
                <a:latin typeface="Arial" pitchFamily="34" charset="0"/>
                <a:ea typeface="黑体" pitchFamily="49" charset="-122"/>
              </a:rPr>
              <a:t>。</a:t>
            </a:r>
          </a:p>
          <a:p>
            <a:pPr lvl="1" eaLnBrk="1" hangingPunct="1"/>
            <a:r>
              <a:rPr lang="en-US" altLang="zh-CN" smtClean="0">
                <a:solidFill>
                  <a:srgbClr val="333399"/>
                </a:solidFill>
                <a:latin typeface="Arial" pitchFamily="34" charset="0"/>
                <a:ea typeface="黑体" pitchFamily="49" charset="-122"/>
              </a:rPr>
              <a:t>FCS </a:t>
            </a:r>
            <a:r>
              <a:rPr lang="zh-CN" altLang="en-US" smtClean="0">
                <a:solidFill>
                  <a:srgbClr val="333399"/>
                </a:solidFill>
                <a:latin typeface="Arial" pitchFamily="34" charset="0"/>
                <a:ea typeface="黑体" pitchFamily="49" charset="-122"/>
              </a:rPr>
              <a:t>可以用 </a:t>
            </a:r>
            <a:r>
              <a:rPr lang="en-US" altLang="zh-CN" smtClean="0">
                <a:solidFill>
                  <a:srgbClr val="333399"/>
                </a:solidFill>
                <a:latin typeface="Arial" pitchFamily="34" charset="0"/>
                <a:ea typeface="黑体" pitchFamily="49" charset="-122"/>
              </a:rPr>
              <a:t>CRC </a:t>
            </a:r>
            <a:r>
              <a:rPr lang="zh-CN" altLang="en-US" smtClean="0">
                <a:solidFill>
                  <a:srgbClr val="333399"/>
                </a:solidFill>
                <a:latin typeface="Arial" pitchFamily="34" charset="0"/>
                <a:ea typeface="黑体" pitchFamily="49" charset="-122"/>
              </a:rPr>
              <a:t>这种方法得出，但 </a:t>
            </a:r>
            <a:r>
              <a:rPr lang="en-US" altLang="zh-CN" smtClean="0">
                <a:solidFill>
                  <a:srgbClr val="333399"/>
                </a:solidFill>
                <a:latin typeface="Arial" pitchFamily="34" charset="0"/>
                <a:ea typeface="黑体" pitchFamily="49" charset="-122"/>
              </a:rPr>
              <a:t>CRC </a:t>
            </a:r>
            <a:r>
              <a:rPr lang="zh-CN" altLang="en-US" smtClean="0">
                <a:solidFill>
                  <a:srgbClr val="333399"/>
                </a:solidFill>
                <a:latin typeface="Arial" pitchFamily="34" charset="0"/>
                <a:ea typeface="黑体" pitchFamily="49" charset="-122"/>
              </a:rPr>
              <a:t>并非用来获得 </a:t>
            </a:r>
            <a:r>
              <a:rPr lang="en-US" altLang="zh-CN" smtClean="0">
                <a:solidFill>
                  <a:srgbClr val="333399"/>
                </a:solidFill>
                <a:latin typeface="Arial" pitchFamily="34" charset="0"/>
                <a:ea typeface="黑体" pitchFamily="49" charset="-122"/>
              </a:rPr>
              <a:t>FCS </a:t>
            </a:r>
            <a:r>
              <a:rPr lang="zh-CN" altLang="en-US" smtClean="0">
                <a:solidFill>
                  <a:srgbClr val="333399"/>
                </a:solidFill>
                <a:latin typeface="Arial" pitchFamily="34" charset="0"/>
                <a:ea typeface="黑体" pitchFamily="49" charset="-122"/>
              </a:rPr>
              <a:t>的唯一方法。</a:t>
            </a:r>
            <a:r>
              <a:rPr lang="zh-CN" alt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098733" y="214314"/>
            <a:ext cx="10062982" cy="1462087"/>
          </a:xfrm>
        </p:spPr>
        <p:txBody>
          <a:bodyPr/>
          <a:lstStyle/>
          <a:p>
            <a:pPr algn="ctr" eaLnBrk="1" hangingPunct="1"/>
            <a:r>
              <a:rPr lang="zh-CN" altLang="en-US" sz="3600" smtClean="0"/>
              <a:t>接收端对收到的每一帧进行 </a:t>
            </a:r>
            <a:r>
              <a:rPr lang="en-US" altLang="zh-CN" sz="3600" smtClean="0"/>
              <a:t>CRC </a:t>
            </a:r>
            <a:r>
              <a:rPr lang="zh-CN" altLang="en-US" sz="3600" smtClean="0"/>
              <a:t>检验 </a:t>
            </a:r>
          </a:p>
        </p:txBody>
      </p:sp>
      <p:sp>
        <p:nvSpPr>
          <p:cNvPr id="150531" name="Rectangle 3"/>
          <p:cNvSpPr>
            <a:spLocks noGrp="1" noChangeArrowheads="1"/>
          </p:cNvSpPr>
          <p:nvPr>
            <p:ph idx="1"/>
          </p:nvPr>
        </p:nvSpPr>
        <p:spPr>
          <a:xfrm>
            <a:off x="1185932" y="1989138"/>
            <a:ext cx="9487457" cy="4392612"/>
          </a:xfrm>
        </p:spPr>
        <p:txBody>
          <a:bodyPr/>
          <a:lstStyle/>
          <a:p>
            <a:pPr algn="just" eaLnBrk="1" hangingPunct="1"/>
            <a:r>
              <a:rPr lang="zh-CN" altLang="en-US" sz="2800" smtClean="0"/>
              <a:t>若得出的余数 </a:t>
            </a:r>
            <a:r>
              <a:rPr lang="en-US" altLang="zh-CN" sz="2800" i="1" smtClean="0"/>
              <a:t>R</a:t>
            </a:r>
            <a:r>
              <a:rPr lang="en-US" altLang="zh-CN" sz="2800" smtClean="0"/>
              <a:t> = 0</a:t>
            </a:r>
            <a:r>
              <a:rPr lang="zh-CN" altLang="en-US" sz="2800" smtClean="0"/>
              <a:t>，则判定这个帧没有差错，就</a:t>
            </a:r>
            <a:r>
              <a:rPr lang="zh-CN" altLang="en-US" sz="2800" smtClean="0">
                <a:solidFill>
                  <a:schemeClr val="hlink"/>
                </a:solidFill>
              </a:rPr>
              <a:t>接受</a:t>
            </a:r>
            <a:r>
              <a:rPr lang="en-US" altLang="zh-CN" sz="2800" smtClean="0"/>
              <a:t>(accept)</a:t>
            </a:r>
            <a:r>
              <a:rPr lang="zh-CN" altLang="en-US" sz="2800" smtClean="0"/>
              <a:t>。</a:t>
            </a:r>
          </a:p>
          <a:p>
            <a:pPr algn="just" eaLnBrk="1" hangingPunct="1"/>
            <a:r>
              <a:rPr lang="zh-CN" altLang="en-US" sz="2800" smtClean="0"/>
              <a:t>若余数 </a:t>
            </a:r>
            <a:r>
              <a:rPr lang="en-US" altLang="zh-CN" sz="2800" i="1" smtClean="0"/>
              <a:t>R</a:t>
            </a:r>
            <a:r>
              <a:rPr lang="en-US" altLang="zh-CN" sz="2800" smtClean="0"/>
              <a:t> </a:t>
            </a:r>
            <a:r>
              <a:rPr lang="en-US" altLang="zh-CN" sz="2800" smtClean="0">
                <a:sym typeface="Symbol" pitchFamily="18" charset="2"/>
              </a:rPr>
              <a:t></a:t>
            </a:r>
            <a:r>
              <a:rPr lang="en-US" altLang="zh-CN" sz="2800" smtClean="0"/>
              <a:t> 0</a:t>
            </a:r>
            <a:r>
              <a:rPr lang="zh-CN" altLang="en-US" sz="2800" smtClean="0"/>
              <a:t>，则判定这个帧有差错，就</a:t>
            </a:r>
            <a:r>
              <a:rPr lang="zh-CN" altLang="en-US" sz="2800" smtClean="0">
                <a:solidFill>
                  <a:schemeClr val="hlink"/>
                </a:solidFill>
              </a:rPr>
              <a:t>丢弃</a:t>
            </a:r>
            <a:r>
              <a:rPr lang="zh-CN" altLang="en-US" sz="2800" smtClean="0"/>
              <a:t>。</a:t>
            </a:r>
          </a:p>
          <a:p>
            <a:pPr algn="just" eaLnBrk="1" hangingPunct="1"/>
            <a:r>
              <a:rPr lang="zh-CN" altLang="en-US" sz="2800" smtClean="0"/>
              <a:t>这种检测方法并不能确定究竟是哪个比特出现了差错。</a:t>
            </a:r>
          </a:p>
          <a:p>
            <a:pPr algn="just" eaLnBrk="1" hangingPunct="1"/>
            <a:r>
              <a:rPr lang="zh-CN" altLang="en-US" sz="2800" smtClean="0"/>
              <a:t>使用位数足够多的除数</a:t>
            </a:r>
            <a:r>
              <a:rPr lang="zh-CN" altLang="en-US" sz="900" smtClean="0"/>
              <a:t> </a:t>
            </a:r>
            <a:r>
              <a:rPr lang="en-US" altLang="zh-CN" sz="2800" i="1" smtClean="0"/>
              <a:t>P</a:t>
            </a:r>
            <a:r>
              <a:rPr lang="zh-CN" altLang="en-US" sz="2800" smtClean="0"/>
              <a:t>，那么出现检测不到的差错的概率就很小很小。就能以非常接近于</a:t>
            </a:r>
            <a:r>
              <a:rPr lang="zh-CN" altLang="en-US" sz="1800" smtClean="0"/>
              <a:t> </a:t>
            </a:r>
            <a:r>
              <a:rPr lang="en-US" altLang="zh-CN" sz="2800" smtClean="0"/>
              <a:t>1</a:t>
            </a:r>
            <a:r>
              <a:rPr lang="en-US" altLang="zh-CN" sz="1800" smtClean="0"/>
              <a:t> </a:t>
            </a:r>
            <a:r>
              <a:rPr lang="zh-CN" altLang="en-US" sz="2800" smtClean="0"/>
              <a:t>的概率认为这些帧在传输过程中没有产生差错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098733" y="214314"/>
            <a:ext cx="10062982" cy="1462087"/>
          </a:xfrm>
        </p:spPr>
        <p:txBody>
          <a:bodyPr/>
          <a:lstStyle/>
          <a:p>
            <a:pPr algn="ctr" eaLnBrk="1" hangingPunct="1"/>
            <a:r>
              <a:rPr lang="en-US" altLang="zh-CN" smtClean="0"/>
              <a:t>3.2  </a:t>
            </a:r>
            <a:r>
              <a:rPr lang="zh-CN" altLang="en-US" smtClean="0"/>
              <a:t>点对点协议 </a:t>
            </a:r>
            <a:r>
              <a:rPr lang="en-US" altLang="zh-CN" smtClean="0"/>
              <a:t>PPP </a:t>
            </a:r>
            <a:br>
              <a:rPr lang="en-US" altLang="zh-CN" smtClean="0"/>
            </a:br>
            <a:r>
              <a:rPr lang="en-US" altLang="zh-CN" sz="4000" smtClean="0"/>
              <a:t>3.2.1 PPP </a:t>
            </a:r>
            <a:r>
              <a:rPr lang="zh-CN" altLang="en-US" sz="4000" smtClean="0"/>
              <a:t>协议的特点 </a:t>
            </a:r>
          </a:p>
        </p:txBody>
      </p:sp>
      <p:sp>
        <p:nvSpPr>
          <p:cNvPr id="190467" name="Rectangle 3"/>
          <p:cNvSpPr>
            <a:spLocks noGrp="1" noChangeArrowheads="1"/>
          </p:cNvSpPr>
          <p:nvPr>
            <p:ph idx="1"/>
          </p:nvPr>
        </p:nvSpPr>
        <p:spPr>
          <a:xfrm>
            <a:off x="1185932" y="1989141"/>
            <a:ext cx="9487457" cy="4535487"/>
          </a:xfrm>
        </p:spPr>
        <p:txBody>
          <a:bodyPr/>
          <a:lstStyle/>
          <a:p>
            <a:pPr eaLnBrk="1" hangingPunct="1"/>
            <a:r>
              <a:rPr lang="zh-CN" altLang="en-US" smtClean="0"/>
              <a:t>现在全世界使用得最多的数据链路层协议是</a:t>
            </a:r>
            <a:r>
              <a:rPr lang="zh-CN" altLang="en-US" smtClean="0">
                <a:solidFill>
                  <a:schemeClr val="hlink"/>
                </a:solidFill>
              </a:rPr>
              <a:t>点对点协议</a:t>
            </a:r>
            <a:r>
              <a:rPr lang="zh-CN" altLang="en-US" smtClean="0"/>
              <a:t> </a:t>
            </a:r>
            <a:r>
              <a:rPr lang="en-US" altLang="zh-CN" smtClean="0"/>
              <a:t>PPP (Point-to-Point Protocol)</a:t>
            </a:r>
            <a:r>
              <a:rPr lang="zh-CN" altLang="en-US" smtClean="0"/>
              <a:t>。</a:t>
            </a:r>
          </a:p>
          <a:p>
            <a:pPr eaLnBrk="1" hangingPunct="1"/>
            <a:r>
              <a:rPr lang="zh-CN" altLang="en-US" smtClean="0"/>
              <a:t>用户使用拨号电话线接入因特网时，一般都是使用 </a:t>
            </a:r>
            <a:r>
              <a:rPr lang="en-US" altLang="zh-CN" smtClean="0"/>
              <a:t>PPP </a:t>
            </a:r>
            <a:r>
              <a:rPr lang="zh-CN" altLang="en-US" smtClean="0"/>
              <a:t>协议。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098733" y="214314"/>
            <a:ext cx="10062982" cy="1462087"/>
          </a:xfrm>
        </p:spPr>
        <p:txBody>
          <a:bodyPr/>
          <a:lstStyle/>
          <a:p>
            <a:pPr algn="ctr" eaLnBrk="1" hangingPunct="1"/>
            <a:r>
              <a:rPr lang="zh-CN" altLang="en-US" sz="3600" smtClean="0"/>
              <a:t>用户到 </a:t>
            </a:r>
            <a:r>
              <a:rPr lang="en-US" altLang="zh-CN" sz="3600" smtClean="0"/>
              <a:t>ISP </a:t>
            </a:r>
            <a:r>
              <a:rPr lang="zh-CN" altLang="en-US" sz="3600" smtClean="0"/>
              <a:t>的链路使用 </a:t>
            </a:r>
            <a:r>
              <a:rPr lang="en-US" altLang="zh-CN" sz="3600" smtClean="0"/>
              <a:t>PPP </a:t>
            </a:r>
            <a:r>
              <a:rPr lang="zh-CN" altLang="en-US" sz="3600" smtClean="0"/>
              <a:t>协议 </a:t>
            </a:r>
          </a:p>
        </p:txBody>
      </p:sp>
      <p:sp>
        <p:nvSpPr>
          <p:cNvPr id="53251" name="Line 53"/>
          <p:cNvSpPr>
            <a:spLocks noChangeShapeType="1"/>
          </p:cNvSpPr>
          <p:nvPr/>
        </p:nvSpPr>
        <p:spPr bwMode="auto">
          <a:xfrm>
            <a:off x="1185932" y="5000625"/>
            <a:ext cx="4922006" cy="0"/>
          </a:xfrm>
          <a:prstGeom prst="line">
            <a:avLst/>
          </a:prstGeom>
          <a:noFill/>
          <a:ln w="9525">
            <a:solidFill>
              <a:schemeClr val="folHlink"/>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2" name="Oval 54"/>
          <p:cNvSpPr>
            <a:spLocks noChangeArrowheads="1"/>
          </p:cNvSpPr>
          <p:nvPr/>
        </p:nvSpPr>
        <p:spPr bwMode="auto">
          <a:xfrm>
            <a:off x="3032655" y="2192338"/>
            <a:ext cx="1143300" cy="2520950"/>
          </a:xfrm>
          <a:prstGeom prst="ellipse">
            <a:avLst/>
          </a:prstGeom>
          <a:solidFill>
            <a:srgbClr val="CCFFFF">
              <a:alpha val="50195"/>
            </a:srgbClr>
          </a:solidFill>
          <a:ln w="9525">
            <a:solidFill>
              <a:schemeClr val="tx1"/>
            </a:solidFill>
            <a:round/>
            <a:headEnd/>
            <a:tailEnd/>
          </a:ln>
        </p:spPr>
        <p:txBody>
          <a:bodyPr wrap="none" anchor="ctr"/>
          <a:lstStyle/>
          <a:p>
            <a:endParaRPr lang="zh-CN" altLang="en-US"/>
          </a:p>
        </p:txBody>
      </p:sp>
      <p:sp>
        <p:nvSpPr>
          <p:cNvPr id="53253" name="Text Box 55"/>
          <p:cNvSpPr txBox="1">
            <a:spLocks noChangeArrowheads="1"/>
          </p:cNvSpPr>
          <p:nvPr/>
        </p:nvSpPr>
        <p:spPr bwMode="auto">
          <a:xfrm>
            <a:off x="218971" y="3068639"/>
            <a:ext cx="41549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1800">
                <a:solidFill>
                  <a:schemeClr val="folHlink"/>
                </a:solidFill>
                <a:latin typeface="Arial" pitchFamily="34" charset="0"/>
                <a:ea typeface="黑体" pitchFamily="49" charset="-122"/>
              </a:rPr>
              <a:t>用</a:t>
            </a:r>
          </a:p>
          <a:p>
            <a:pPr eaLnBrk="1" hangingPunct="1"/>
            <a:endParaRPr lang="zh-CN" altLang="en-US" sz="1800">
              <a:solidFill>
                <a:schemeClr val="folHlink"/>
              </a:solidFill>
              <a:latin typeface="Arial" pitchFamily="34" charset="0"/>
              <a:ea typeface="黑体" pitchFamily="49" charset="-122"/>
            </a:endParaRPr>
          </a:p>
          <a:p>
            <a:pPr eaLnBrk="1" hangingPunct="1"/>
            <a:r>
              <a:rPr lang="zh-CN" altLang="en-US" sz="1800">
                <a:solidFill>
                  <a:schemeClr val="folHlink"/>
                </a:solidFill>
                <a:latin typeface="Arial" pitchFamily="34" charset="0"/>
                <a:ea typeface="黑体" pitchFamily="49" charset="-122"/>
              </a:rPr>
              <a:t>户</a:t>
            </a:r>
          </a:p>
        </p:txBody>
      </p:sp>
      <p:sp>
        <p:nvSpPr>
          <p:cNvPr id="53254" name="Text Box 56"/>
          <p:cNvSpPr txBox="1">
            <a:spLocks noChangeArrowheads="1"/>
          </p:cNvSpPr>
          <p:nvPr/>
        </p:nvSpPr>
        <p:spPr bwMode="auto">
          <a:xfrm>
            <a:off x="9462265" y="31734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1800">
                <a:solidFill>
                  <a:schemeClr val="folHlink"/>
                </a:solidFill>
                <a:latin typeface="Arial" pitchFamily="34" charset="0"/>
                <a:ea typeface="黑体" pitchFamily="49" charset="-122"/>
              </a:rPr>
              <a:t>至因特网</a:t>
            </a:r>
          </a:p>
        </p:txBody>
      </p:sp>
      <p:pic>
        <p:nvPicPr>
          <p:cNvPr id="53255"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192" y="2336800"/>
            <a:ext cx="45925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Rectangle 58"/>
          <p:cNvSpPr>
            <a:spLocks noChangeArrowheads="1"/>
          </p:cNvSpPr>
          <p:nvPr/>
        </p:nvSpPr>
        <p:spPr bwMode="auto">
          <a:xfrm>
            <a:off x="6144757" y="2409828"/>
            <a:ext cx="2687725" cy="2232025"/>
          </a:xfrm>
          <a:prstGeom prst="rect">
            <a:avLst/>
          </a:prstGeom>
          <a:solidFill>
            <a:srgbClr val="FFCCFF"/>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53257" name="Text Box 59"/>
          <p:cNvSpPr txBox="1">
            <a:spLocks noChangeArrowheads="1"/>
          </p:cNvSpPr>
          <p:nvPr/>
        </p:nvSpPr>
        <p:spPr bwMode="auto">
          <a:xfrm>
            <a:off x="6385637" y="2449515"/>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1800">
                <a:solidFill>
                  <a:schemeClr val="folHlink"/>
                </a:solidFill>
                <a:latin typeface="Arial" pitchFamily="34" charset="0"/>
                <a:ea typeface="黑体" pitchFamily="49" charset="-122"/>
              </a:rPr>
              <a:t>已向因特网管理机构</a:t>
            </a:r>
          </a:p>
          <a:p>
            <a:pPr algn="ctr" eaLnBrk="1" hangingPunct="1"/>
            <a:r>
              <a:rPr lang="zh-CN" altLang="en-US" sz="1800">
                <a:solidFill>
                  <a:schemeClr val="folHlink"/>
                </a:solidFill>
                <a:latin typeface="Arial" pitchFamily="34" charset="0"/>
                <a:ea typeface="黑体" pitchFamily="49" charset="-122"/>
              </a:rPr>
              <a:t>申请到一批</a:t>
            </a:r>
            <a:r>
              <a:rPr lang="zh-CN" altLang="en-US" sz="1800" b="1">
                <a:solidFill>
                  <a:schemeClr val="folHlink"/>
                </a:solidFill>
                <a:latin typeface="Arial" pitchFamily="34" charset="0"/>
                <a:ea typeface="黑体" pitchFamily="49" charset="-122"/>
              </a:rPr>
              <a:t> </a:t>
            </a:r>
            <a:r>
              <a:rPr lang="en-US" altLang="zh-CN" sz="1800" b="1">
                <a:solidFill>
                  <a:schemeClr val="folHlink"/>
                </a:solidFill>
                <a:latin typeface="Arial" pitchFamily="34" charset="0"/>
                <a:ea typeface="黑体" pitchFamily="49" charset="-122"/>
              </a:rPr>
              <a:t>IP </a:t>
            </a:r>
            <a:r>
              <a:rPr lang="zh-CN" altLang="en-US" sz="1800">
                <a:solidFill>
                  <a:schemeClr val="folHlink"/>
                </a:solidFill>
                <a:latin typeface="Arial" pitchFamily="34" charset="0"/>
                <a:ea typeface="黑体" pitchFamily="49" charset="-122"/>
              </a:rPr>
              <a:t>地址</a:t>
            </a:r>
          </a:p>
        </p:txBody>
      </p:sp>
      <p:sp>
        <p:nvSpPr>
          <p:cNvPr id="53258" name="Text Box 60"/>
          <p:cNvSpPr txBox="1">
            <a:spLocks noChangeArrowheads="1"/>
          </p:cNvSpPr>
          <p:nvPr/>
        </p:nvSpPr>
        <p:spPr bwMode="auto">
          <a:xfrm>
            <a:off x="7196980" y="3332163"/>
            <a:ext cx="5565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sz="1800" b="1">
                <a:solidFill>
                  <a:schemeClr val="folHlink"/>
                </a:solidFill>
                <a:latin typeface="Arial" pitchFamily="34" charset="0"/>
                <a:ea typeface="黑体" pitchFamily="49" charset="-122"/>
              </a:rPr>
              <a:t>ISP</a:t>
            </a:r>
          </a:p>
        </p:txBody>
      </p:sp>
      <p:sp>
        <p:nvSpPr>
          <p:cNvPr id="53259" name="Freeform 61"/>
          <p:cNvSpPr>
            <a:spLocks noChangeArrowheads="1"/>
          </p:cNvSpPr>
          <p:nvPr/>
        </p:nvSpPr>
        <p:spPr bwMode="auto">
          <a:xfrm>
            <a:off x="8840232" y="3560763"/>
            <a:ext cx="1838970" cy="114300"/>
          </a:xfrm>
          <a:custGeom>
            <a:avLst/>
            <a:gdLst>
              <a:gd name="T0" fmla="*/ 0 w 949"/>
              <a:gd name="T1" fmla="*/ 0 h 72"/>
              <a:gd name="T2" fmla="*/ 955140329 w 949"/>
              <a:gd name="T3" fmla="*/ 0 h 72"/>
              <a:gd name="T4" fmla="*/ 748487448 w 949"/>
              <a:gd name="T5" fmla="*/ 181451250 h 72"/>
              <a:gd name="T6" fmla="*/ 2147483647 w 949"/>
              <a:gd name="T7" fmla="*/ 156249688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9" h="72">
                <a:moveTo>
                  <a:pt x="0" y="0"/>
                </a:moveTo>
                <a:lnTo>
                  <a:pt x="379" y="0"/>
                </a:lnTo>
                <a:lnTo>
                  <a:pt x="297" y="72"/>
                </a:lnTo>
                <a:lnTo>
                  <a:pt x="949" y="62"/>
                </a:lnTo>
              </a:path>
            </a:pathLst>
          </a:custGeom>
          <a:noFill/>
          <a:ln w="5715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3260"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192" y="2811466"/>
            <a:ext cx="45925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1"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192" y="3287713"/>
            <a:ext cx="45925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2" name="Picture 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192" y="3763966"/>
            <a:ext cx="45925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3"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192" y="4240216"/>
            <a:ext cx="45925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4" name="Line 66"/>
          <p:cNvSpPr>
            <a:spLocks noChangeShapeType="1"/>
          </p:cNvSpPr>
          <p:nvPr/>
        </p:nvSpPr>
        <p:spPr bwMode="auto">
          <a:xfrm>
            <a:off x="1185932" y="2552703"/>
            <a:ext cx="4922006" cy="288925"/>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5" name="Text Box 67"/>
          <p:cNvSpPr txBox="1">
            <a:spLocks noChangeArrowheads="1"/>
          </p:cNvSpPr>
          <p:nvPr/>
        </p:nvSpPr>
        <p:spPr bwMode="auto">
          <a:xfrm>
            <a:off x="3119855" y="3173413"/>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1800">
                <a:solidFill>
                  <a:schemeClr val="folHlink"/>
                </a:solidFill>
                <a:latin typeface="Arial" pitchFamily="34" charset="0"/>
                <a:ea typeface="黑体" pitchFamily="49" charset="-122"/>
              </a:rPr>
              <a:t>接入网</a:t>
            </a:r>
          </a:p>
        </p:txBody>
      </p:sp>
      <p:sp>
        <p:nvSpPr>
          <p:cNvPr id="53266" name="Line 68"/>
          <p:cNvSpPr>
            <a:spLocks noChangeShapeType="1"/>
          </p:cNvSpPr>
          <p:nvPr/>
        </p:nvSpPr>
        <p:spPr bwMode="auto">
          <a:xfrm>
            <a:off x="1185932" y="3057528"/>
            <a:ext cx="4922006" cy="142875"/>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7" name="Line 69"/>
          <p:cNvSpPr>
            <a:spLocks noChangeShapeType="1"/>
          </p:cNvSpPr>
          <p:nvPr/>
        </p:nvSpPr>
        <p:spPr bwMode="auto">
          <a:xfrm>
            <a:off x="1185932" y="3560763"/>
            <a:ext cx="4922006"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8" name="Line 70"/>
          <p:cNvSpPr>
            <a:spLocks noChangeShapeType="1"/>
          </p:cNvSpPr>
          <p:nvPr/>
        </p:nvSpPr>
        <p:spPr bwMode="auto">
          <a:xfrm flipV="1">
            <a:off x="1185932" y="3852863"/>
            <a:ext cx="4943322" cy="13970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9" name="Line 71"/>
          <p:cNvSpPr>
            <a:spLocks noChangeShapeType="1"/>
          </p:cNvSpPr>
          <p:nvPr/>
        </p:nvSpPr>
        <p:spPr bwMode="auto">
          <a:xfrm flipV="1">
            <a:off x="1185932" y="4208466"/>
            <a:ext cx="4922006" cy="288925"/>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70" name="Text Box 72"/>
          <p:cNvSpPr txBox="1">
            <a:spLocks noChangeArrowheads="1"/>
          </p:cNvSpPr>
          <p:nvPr/>
        </p:nvSpPr>
        <p:spPr bwMode="auto">
          <a:xfrm>
            <a:off x="3032653" y="4795838"/>
            <a:ext cx="117211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sz="1800" b="1">
                <a:solidFill>
                  <a:schemeClr val="folHlink"/>
                </a:solidFill>
                <a:latin typeface="Arial" pitchFamily="34" charset="0"/>
                <a:ea typeface="黑体" pitchFamily="49" charset="-122"/>
              </a:rPr>
              <a:t>PPP</a:t>
            </a:r>
            <a:r>
              <a:rPr lang="en-US" altLang="zh-CN" sz="1800">
                <a:solidFill>
                  <a:schemeClr val="folHlink"/>
                </a:solidFill>
                <a:latin typeface="Arial" pitchFamily="34" charset="0"/>
                <a:ea typeface="黑体" pitchFamily="49" charset="-122"/>
              </a:rPr>
              <a:t> </a:t>
            </a:r>
            <a:r>
              <a:rPr lang="zh-CN" altLang="en-US" sz="1800">
                <a:solidFill>
                  <a:schemeClr val="folHlink"/>
                </a:solidFill>
                <a:latin typeface="Arial" pitchFamily="34" charset="0"/>
                <a:ea typeface="黑体" pitchFamily="49" charset="-122"/>
              </a:rPr>
              <a:t>协议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a:t>概述</a:t>
            </a:r>
            <a:endParaRPr lang="zh-CN" altLang="en-US" smtClean="0"/>
          </a:p>
        </p:txBody>
      </p:sp>
      <p:sp>
        <p:nvSpPr>
          <p:cNvPr id="23555" name="Rectangle 3"/>
          <p:cNvSpPr>
            <a:spLocks noGrp="1" noChangeArrowheads="1"/>
          </p:cNvSpPr>
          <p:nvPr>
            <p:ph idx="1"/>
          </p:nvPr>
        </p:nvSpPr>
        <p:spPr/>
        <p:txBody>
          <a:bodyPr/>
          <a:lstStyle/>
          <a:p>
            <a:pPr eaLnBrk="1" hangingPunct="1">
              <a:lnSpc>
                <a:spcPct val="90000"/>
              </a:lnSpc>
            </a:pPr>
            <a:r>
              <a:rPr lang="zh-CN" altLang="en-US" smtClean="0"/>
              <a:t>数据链路层讨论的是：一个局域网中，分组怎么不经过路由器从一台主机传送到另一台主机。</a:t>
            </a:r>
            <a:endParaRPr lang="en-US" altLang="zh-CN" smtClean="0"/>
          </a:p>
          <a:p>
            <a:pPr marL="0" indent="0" eaLnBrk="1" hangingPunct="1">
              <a:lnSpc>
                <a:spcPct val="90000"/>
              </a:lnSpc>
              <a:buNone/>
            </a:pPr>
            <a:endParaRPr lang="en-US" altLang="zh-CN" smtClean="0"/>
          </a:p>
          <a:p>
            <a:pPr eaLnBrk="1" hangingPunct="1">
              <a:lnSpc>
                <a:spcPct val="90000"/>
              </a:lnSpc>
            </a:pPr>
            <a:r>
              <a:rPr lang="zh-CN" altLang="en-US" smtClean="0"/>
              <a:t>数据链路层使用的信道主要有以下两种类型：</a:t>
            </a:r>
          </a:p>
          <a:p>
            <a:pPr lvl="1" eaLnBrk="1" hangingPunct="1">
              <a:lnSpc>
                <a:spcPct val="90000"/>
              </a:lnSpc>
            </a:pPr>
            <a:r>
              <a:rPr lang="zh-CN" altLang="en-US">
                <a:solidFill>
                  <a:srgbClr val="333399"/>
                </a:solidFill>
                <a:latin typeface="+mn-lt"/>
                <a:ea typeface="+mn-ea"/>
                <a:cs typeface="+mn-cs"/>
              </a:rPr>
              <a:t>点对点</a:t>
            </a:r>
            <a:r>
              <a:rPr lang="zh-CN" altLang="en-US" smtClean="0">
                <a:solidFill>
                  <a:srgbClr val="333399"/>
                </a:solidFill>
                <a:latin typeface="+mn-lt"/>
                <a:ea typeface="+mn-ea"/>
                <a:cs typeface="+mn-cs"/>
              </a:rPr>
              <a:t>信道</a:t>
            </a:r>
            <a:r>
              <a:rPr lang="zh-CN" altLang="en-US">
                <a:solidFill>
                  <a:srgbClr val="333399"/>
                </a:solidFill>
                <a:latin typeface="+mn-lt"/>
                <a:ea typeface="+mn-ea"/>
                <a:cs typeface="+mn-cs"/>
              </a:rPr>
              <a:t>：</a:t>
            </a:r>
            <a:r>
              <a:rPr lang="zh-CN" altLang="en-US" smtClean="0">
                <a:solidFill>
                  <a:srgbClr val="333399"/>
                </a:solidFill>
                <a:latin typeface="+mn-lt"/>
                <a:ea typeface="+mn-ea"/>
                <a:cs typeface="+mn-cs"/>
              </a:rPr>
              <a:t>一对一通信</a:t>
            </a:r>
            <a:r>
              <a:rPr lang="zh-CN" altLang="en-US">
                <a:solidFill>
                  <a:srgbClr val="333399"/>
                </a:solidFill>
                <a:latin typeface="+mn-lt"/>
                <a:ea typeface="+mn-ea"/>
                <a:cs typeface="+mn-cs"/>
              </a:rPr>
              <a:t>方式。</a:t>
            </a:r>
          </a:p>
          <a:p>
            <a:pPr lvl="1" eaLnBrk="1" hangingPunct="1">
              <a:lnSpc>
                <a:spcPct val="90000"/>
              </a:lnSpc>
            </a:pPr>
            <a:r>
              <a:rPr lang="zh-CN" altLang="en-US" smtClean="0">
                <a:solidFill>
                  <a:srgbClr val="333399"/>
                </a:solidFill>
                <a:latin typeface="+mn-lt"/>
                <a:ea typeface="+mn-ea"/>
                <a:cs typeface="+mn-cs"/>
              </a:rPr>
              <a:t>广播信道</a:t>
            </a:r>
            <a:r>
              <a:rPr lang="zh-CN" altLang="en-US">
                <a:solidFill>
                  <a:srgbClr val="333399"/>
                </a:solidFill>
                <a:latin typeface="+mn-lt"/>
                <a:ea typeface="+mn-ea"/>
                <a:cs typeface="+mn-cs"/>
              </a:rPr>
              <a:t>：</a:t>
            </a:r>
            <a:r>
              <a:rPr lang="zh-CN" altLang="en-US" smtClean="0">
                <a:solidFill>
                  <a:srgbClr val="333399"/>
                </a:solidFill>
                <a:latin typeface="+mn-lt"/>
                <a:ea typeface="+mn-ea"/>
                <a:cs typeface="+mn-cs"/>
              </a:rPr>
              <a:t>一对多通信方式</a:t>
            </a:r>
            <a:endParaRPr lang="zh-CN" altLang="en-US">
              <a:solidFill>
                <a:srgbClr val="333399"/>
              </a:solidFill>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smtClean="0"/>
              <a:t>1. PPP </a:t>
            </a:r>
            <a:r>
              <a:rPr lang="zh-CN" altLang="en-US" smtClean="0"/>
              <a:t>协议应满足的需求 </a:t>
            </a:r>
          </a:p>
        </p:txBody>
      </p:sp>
      <p:sp>
        <p:nvSpPr>
          <p:cNvPr id="36867" name="Rectangle 3"/>
          <p:cNvSpPr>
            <a:spLocks noGrp="1" noChangeArrowheads="1"/>
          </p:cNvSpPr>
          <p:nvPr>
            <p:ph idx="1"/>
          </p:nvPr>
        </p:nvSpPr>
        <p:spPr>
          <a:xfrm>
            <a:off x="1273134" y="1906588"/>
            <a:ext cx="9487457" cy="4546600"/>
          </a:xfrm>
        </p:spPr>
        <p:txBody>
          <a:bodyPr/>
          <a:lstStyle/>
          <a:p>
            <a:pPr eaLnBrk="1" hangingPunct="1">
              <a:lnSpc>
                <a:spcPct val="80000"/>
              </a:lnSpc>
              <a:defRPr/>
            </a:pPr>
            <a:r>
              <a:rPr lang="zh-CN" altLang="en-US" sz="2800" dirty="0" smtClean="0">
                <a:solidFill>
                  <a:srgbClr val="FF0000"/>
                </a:solidFill>
              </a:rPr>
              <a:t>简单</a:t>
            </a:r>
            <a:r>
              <a:rPr lang="en-US" altLang="zh-CN" sz="2800" dirty="0" smtClean="0">
                <a:solidFill>
                  <a:srgbClr val="FF0000"/>
                </a:solidFill>
              </a:rPr>
              <a:t>——</a:t>
            </a:r>
            <a:r>
              <a:rPr lang="zh-CN" altLang="en-US" sz="2800" dirty="0" smtClean="0">
                <a:solidFill>
                  <a:srgbClr val="FF0000"/>
                </a:solidFill>
              </a:rPr>
              <a:t>这是</a:t>
            </a:r>
            <a:r>
              <a:rPr lang="zh-CN" altLang="en-US" sz="2800" dirty="0" smtClean="0">
                <a:solidFill>
                  <a:schemeClr val="accent6">
                    <a:lumMod val="75000"/>
                  </a:schemeClr>
                </a:solidFill>
              </a:rPr>
              <a:t>首要</a:t>
            </a:r>
            <a:r>
              <a:rPr lang="zh-CN" altLang="en-US" sz="2800" dirty="0" smtClean="0">
                <a:solidFill>
                  <a:schemeClr val="hlink"/>
                </a:solidFill>
              </a:rPr>
              <a:t>的要求</a:t>
            </a:r>
            <a:endParaRPr lang="en-US" altLang="zh-CN" sz="2800" dirty="0" smtClean="0">
              <a:solidFill>
                <a:schemeClr val="hlink"/>
              </a:solidFill>
            </a:endParaRPr>
          </a:p>
          <a:p>
            <a:pPr eaLnBrk="1" hangingPunct="1">
              <a:lnSpc>
                <a:spcPct val="80000"/>
              </a:lnSpc>
              <a:buFont typeface="Wingdings" pitchFamily="2" charset="2"/>
              <a:buNone/>
              <a:defRPr/>
            </a:pPr>
            <a:r>
              <a:rPr lang="zh-CN" altLang="en-US" sz="2800" dirty="0" smtClean="0"/>
              <a:t>           将最复杂的部分放到</a:t>
            </a:r>
            <a:r>
              <a:rPr lang="en-US" altLang="zh-CN" sz="2800" dirty="0" smtClean="0"/>
              <a:t>TCP</a:t>
            </a:r>
            <a:r>
              <a:rPr lang="zh-CN" altLang="en-US" sz="2800" dirty="0" smtClean="0"/>
              <a:t>协议中，</a:t>
            </a:r>
            <a:r>
              <a:rPr lang="en-US" altLang="zh-CN" sz="2800" dirty="0" smtClean="0"/>
              <a:t>IP</a:t>
            </a:r>
            <a:r>
              <a:rPr lang="zh-CN" altLang="en-US" sz="2800" dirty="0" smtClean="0"/>
              <a:t>数据报只提供不可靠的服务，数据链路层只需要做一次</a:t>
            </a:r>
            <a:r>
              <a:rPr lang="en-US" altLang="zh-CN" sz="2800" dirty="0" smtClean="0"/>
              <a:t>CRC</a:t>
            </a:r>
            <a:r>
              <a:rPr lang="zh-CN" altLang="en-US" sz="2800" dirty="0" smtClean="0"/>
              <a:t>校验，这样也可以提高不同厂商间的互操作行。</a:t>
            </a:r>
            <a:endParaRPr lang="zh-CN" altLang="en-US" sz="2800" dirty="0" smtClean="0">
              <a:solidFill>
                <a:schemeClr val="hlink"/>
              </a:solidFill>
            </a:endParaRPr>
          </a:p>
          <a:p>
            <a:pPr eaLnBrk="1" hangingPunct="1">
              <a:lnSpc>
                <a:spcPct val="80000"/>
              </a:lnSpc>
              <a:defRPr/>
            </a:pPr>
            <a:r>
              <a:rPr lang="zh-CN" altLang="en-US" sz="2800" dirty="0" smtClean="0">
                <a:solidFill>
                  <a:srgbClr val="FF0000"/>
                </a:solidFill>
              </a:rPr>
              <a:t>封装成帧 </a:t>
            </a:r>
            <a:endParaRPr lang="en-US" altLang="zh-CN" sz="2800" dirty="0" smtClean="0">
              <a:solidFill>
                <a:srgbClr val="FF0000"/>
              </a:solidFill>
            </a:endParaRPr>
          </a:p>
          <a:p>
            <a:pPr eaLnBrk="1" hangingPunct="1">
              <a:lnSpc>
                <a:spcPct val="80000"/>
              </a:lnSpc>
              <a:buFont typeface="Wingdings" pitchFamily="2" charset="2"/>
              <a:buNone/>
              <a:defRPr/>
            </a:pPr>
            <a:r>
              <a:rPr lang="zh-CN" altLang="en-US" sz="2800" dirty="0" smtClean="0"/>
              <a:t>           规定特殊的字符作为帧定界符</a:t>
            </a:r>
            <a:endParaRPr lang="zh-CN" altLang="en-US" sz="2800" dirty="0" smtClean="0">
              <a:solidFill>
                <a:srgbClr val="FF0000"/>
              </a:solidFill>
            </a:endParaRPr>
          </a:p>
          <a:p>
            <a:pPr eaLnBrk="1" hangingPunct="1">
              <a:lnSpc>
                <a:spcPct val="80000"/>
              </a:lnSpc>
              <a:defRPr/>
            </a:pPr>
            <a:r>
              <a:rPr lang="zh-CN" altLang="en-US" sz="2800" dirty="0" smtClean="0">
                <a:solidFill>
                  <a:srgbClr val="FF0000"/>
                </a:solidFill>
              </a:rPr>
              <a:t>透明性</a:t>
            </a:r>
            <a:r>
              <a:rPr lang="zh-CN" altLang="en-US" sz="2800" dirty="0" smtClean="0"/>
              <a:t> </a:t>
            </a:r>
            <a:endParaRPr lang="en-US" altLang="zh-CN" sz="2800" dirty="0" smtClean="0"/>
          </a:p>
          <a:p>
            <a:pPr eaLnBrk="1" hangingPunct="1">
              <a:lnSpc>
                <a:spcPct val="80000"/>
              </a:lnSpc>
              <a:buFont typeface="Wingdings" pitchFamily="2" charset="2"/>
              <a:buNone/>
              <a:defRPr/>
            </a:pPr>
            <a:r>
              <a:rPr lang="zh-CN" altLang="en-US" sz="2800" dirty="0" smtClean="0"/>
              <a:t>           传输中出现了和定界符一样的数据，要有能力处理</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smtClean="0"/>
              <a:t>1. PPP </a:t>
            </a:r>
            <a:r>
              <a:rPr lang="zh-CN" altLang="en-US" smtClean="0"/>
              <a:t>协议应满足的需求 </a:t>
            </a:r>
          </a:p>
        </p:txBody>
      </p:sp>
      <p:sp>
        <p:nvSpPr>
          <p:cNvPr id="55299" name="Rectangle 3"/>
          <p:cNvSpPr>
            <a:spLocks noGrp="1" noChangeArrowheads="1"/>
          </p:cNvSpPr>
          <p:nvPr>
            <p:ph idx="1"/>
          </p:nvPr>
        </p:nvSpPr>
        <p:spPr>
          <a:xfrm>
            <a:off x="1273134" y="1906588"/>
            <a:ext cx="9487457" cy="4546600"/>
          </a:xfrm>
        </p:spPr>
        <p:txBody>
          <a:bodyPr/>
          <a:lstStyle/>
          <a:p>
            <a:pPr eaLnBrk="1" hangingPunct="1">
              <a:lnSpc>
                <a:spcPct val="80000"/>
              </a:lnSpc>
            </a:pPr>
            <a:r>
              <a:rPr lang="zh-CN" altLang="en-US" sz="2800" smtClean="0">
                <a:solidFill>
                  <a:srgbClr val="FF0000"/>
                </a:solidFill>
              </a:rPr>
              <a:t>多种网络层协议 </a:t>
            </a:r>
            <a:endParaRPr lang="en-US" altLang="zh-CN" sz="2800" smtClean="0">
              <a:solidFill>
                <a:srgbClr val="FF0000"/>
              </a:solidFill>
            </a:endParaRPr>
          </a:p>
          <a:p>
            <a:pPr eaLnBrk="1" hangingPunct="1">
              <a:lnSpc>
                <a:spcPct val="80000"/>
              </a:lnSpc>
              <a:buFont typeface="Wingdings" pitchFamily="2" charset="2"/>
              <a:buNone/>
            </a:pPr>
            <a:r>
              <a:rPr lang="zh-CN" altLang="en-US" sz="2800" smtClean="0"/>
              <a:t>           </a:t>
            </a:r>
            <a:r>
              <a:rPr lang="en-US" altLang="zh-CN" sz="2800" smtClean="0"/>
              <a:t>PPP</a:t>
            </a:r>
            <a:r>
              <a:rPr lang="zh-CN" altLang="en-US" sz="2800" smtClean="0"/>
              <a:t>协议必须保证在同一条物理链路上，可以为上层的多种网络层协议提供服务</a:t>
            </a:r>
          </a:p>
          <a:p>
            <a:pPr eaLnBrk="1" hangingPunct="1">
              <a:lnSpc>
                <a:spcPct val="80000"/>
              </a:lnSpc>
            </a:pPr>
            <a:r>
              <a:rPr lang="zh-CN" altLang="en-US" sz="2800" smtClean="0">
                <a:solidFill>
                  <a:srgbClr val="FF0000"/>
                </a:solidFill>
              </a:rPr>
              <a:t>多种类型链路 </a:t>
            </a:r>
            <a:endParaRPr lang="en-US" altLang="zh-CN" sz="2800" smtClean="0">
              <a:solidFill>
                <a:srgbClr val="FF0000"/>
              </a:solidFill>
            </a:endParaRPr>
          </a:p>
          <a:p>
            <a:pPr eaLnBrk="1" hangingPunct="1">
              <a:lnSpc>
                <a:spcPct val="80000"/>
              </a:lnSpc>
              <a:buFont typeface="Wingdings" pitchFamily="2" charset="2"/>
              <a:buNone/>
            </a:pPr>
            <a:r>
              <a:rPr lang="en-US" altLang="zh-CN" sz="2800" smtClean="0"/>
              <a:t>           PPP</a:t>
            </a:r>
            <a:r>
              <a:rPr lang="zh-CN" altLang="en-US" sz="2800" smtClean="0"/>
              <a:t>必须适应多种链路，例如</a:t>
            </a:r>
            <a:r>
              <a:rPr lang="en-US" altLang="zh-CN" sz="2800" smtClean="0"/>
              <a:t>PPPoE</a:t>
            </a:r>
            <a:r>
              <a:rPr lang="zh-CN" altLang="en-US" sz="2800" smtClean="0"/>
              <a:t>就是</a:t>
            </a:r>
            <a:r>
              <a:rPr lang="en-US" altLang="zh-CN" sz="2800" smtClean="0"/>
              <a:t>PPP</a:t>
            </a:r>
            <a:r>
              <a:rPr lang="zh-CN" altLang="en-US" sz="2800" smtClean="0"/>
              <a:t>在</a:t>
            </a:r>
            <a:r>
              <a:rPr lang="en-US" altLang="zh-CN" sz="2800" smtClean="0"/>
              <a:t>Ethernet</a:t>
            </a:r>
            <a:r>
              <a:rPr lang="zh-CN" altLang="en-US" sz="2800" smtClean="0"/>
              <a:t>上的应用</a:t>
            </a:r>
          </a:p>
          <a:p>
            <a:pPr eaLnBrk="1" hangingPunct="1">
              <a:lnSpc>
                <a:spcPct val="80000"/>
              </a:lnSpc>
            </a:pPr>
            <a:r>
              <a:rPr lang="zh-CN" altLang="en-US" sz="2800" smtClean="0">
                <a:solidFill>
                  <a:srgbClr val="FF0000"/>
                </a:solidFill>
              </a:rPr>
              <a:t>差错检测 </a:t>
            </a:r>
            <a:endParaRPr lang="en-US" altLang="zh-CN" sz="2800" smtClean="0">
              <a:solidFill>
                <a:srgbClr val="FF0000"/>
              </a:solidFill>
            </a:endParaRPr>
          </a:p>
          <a:p>
            <a:pPr eaLnBrk="1" hangingPunct="1">
              <a:lnSpc>
                <a:spcPct val="80000"/>
              </a:lnSpc>
              <a:buFont typeface="Wingdings" pitchFamily="2" charset="2"/>
              <a:buNone/>
            </a:pPr>
            <a:r>
              <a:rPr lang="zh-CN" altLang="en-US" sz="2800" smtClean="0"/>
              <a:t>           要能够识别错误的帧，并进行处理</a:t>
            </a:r>
            <a:endParaRPr lang="zh-CN" altLang="en-US" sz="2800" smtClean="0">
              <a:solidFill>
                <a:srgbClr val="FF0000"/>
              </a:solidFill>
            </a:endParaRPr>
          </a:p>
          <a:p>
            <a:pPr eaLnBrk="1" hangingPunct="1">
              <a:lnSpc>
                <a:spcPct val="80000"/>
              </a:lnSpc>
            </a:pPr>
            <a:r>
              <a:rPr lang="zh-CN" altLang="en-US" sz="2800" smtClean="0">
                <a:solidFill>
                  <a:srgbClr val="FF0000"/>
                </a:solidFill>
              </a:rPr>
              <a:t>检测连接状态 </a:t>
            </a:r>
            <a:endParaRPr lang="en-US" altLang="zh-CN" sz="2800" smtClean="0">
              <a:solidFill>
                <a:srgbClr val="FF0000"/>
              </a:solidFill>
            </a:endParaRPr>
          </a:p>
          <a:p>
            <a:pPr eaLnBrk="1" hangingPunct="1">
              <a:lnSpc>
                <a:spcPct val="80000"/>
              </a:lnSpc>
              <a:buFont typeface="Wingdings" pitchFamily="2" charset="2"/>
              <a:buNone/>
            </a:pPr>
            <a:r>
              <a:rPr lang="zh-CN" altLang="en-US" sz="2800" smtClean="0"/>
              <a:t>           必须能够识别协议在某个时刻是否能够正常运行</a:t>
            </a:r>
            <a:endParaRPr lang="zh-CN" altLang="en-US" sz="2800" smtClean="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mtClean="0"/>
              <a:t>1. PPP </a:t>
            </a:r>
            <a:r>
              <a:rPr lang="zh-CN" altLang="en-US" smtClean="0"/>
              <a:t>协议应满足的需求 </a:t>
            </a:r>
          </a:p>
        </p:txBody>
      </p:sp>
      <p:sp>
        <p:nvSpPr>
          <p:cNvPr id="56323" name="Rectangle 3"/>
          <p:cNvSpPr>
            <a:spLocks noGrp="1" noChangeArrowheads="1"/>
          </p:cNvSpPr>
          <p:nvPr>
            <p:ph idx="1"/>
          </p:nvPr>
        </p:nvSpPr>
        <p:spPr>
          <a:xfrm>
            <a:off x="1273134" y="1906588"/>
            <a:ext cx="9487457" cy="4691062"/>
          </a:xfrm>
        </p:spPr>
        <p:txBody>
          <a:bodyPr/>
          <a:lstStyle/>
          <a:p>
            <a:pPr eaLnBrk="1" hangingPunct="1">
              <a:lnSpc>
                <a:spcPct val="80000"/>
              </a:lnSpc>
            </a:pPr>
            <a:r>
              <a:rPr lang="zh-CN" altLang="en-US" sz="2800" smtClean="0">
                <a:solidFill>
                  <a:srgbClr val="FF0000"/>
                </a:solidFill>
              </a:rPr>
              <a:t>最大传送单元 </a:t>
            </a:r>
            <a:endParaRPr lang="en-US" altLang="zh-CN" sz="2800" smtClean="0">
              <a:solidFill>
                <a:srgbClr val="FF0000"/>
              </a:solidFill>
            </a:endParaRPr>
          </a:p>
          <a:p>
            <a:pPr eaLnBrk="1" hangingPunct="1">
              <a:lnSpc>
                <a:spcPct val="80000"/>
              </a:lnSpc>
              <a:buFont typeface="Wingdings" pitchFamily="2" charset="2"/>
              <a:buNone/>
            </a:pPr>
            <a:r>
              <a:rPr lang="en-US" altLang="zh-CN" sz="2800" smtClean="0"/>
              <a:t>           MTU</a:t>
            </a:r>
            <a:r>
              <a:rPr lang="zh-CN" altLang="en-US" sz="2800" smtClean="0"/>
              <a:t>的出现可以使不同帧长的信息得以互相传播，尤其在不同的协议之间。</a:t>
            </a:r>
            <a:endParaRPr lang="zh-CN" altLang="en-US" sz="2800" smtClean="0">
              <a:solidFill>
                <a:srgbClr val="FF0000"/>
              </a:solidFill>
            </a:endParaRPr>
          </a:p>
          <a:p>
            <a:pPr eaLnBrk="1" hangingPunct="1">
              <a:lnSpc>
                <a:spcPct val="80000"/>
              </a:lnSpc>
            </a:pPr>
            <a:r>
              <a:rPr lang="zh-CN" altLang="en-US" sz="2800" smtClean="0">
                <a:solidFill>
                  <a:srgbClr val="FF0000"/>
                </a:solidFill>
              </a:rPr>
              <a:t>网络层地址协商 </a:t>
            </a:r>
            <a:endParaRPr lang="en-US" altLang="zh-CN" sz="2800" smtClean="0">
              <a:solidFill>
                <a:srgbClr val="FF0000"/>
              </a:solidFill>
            </a:endParaRPr>
          </a:p>
          <a:p>
            <a:pPr eaLnBrk="1" hangingPunct="1">
              <a:lnSpc>
                <a:spcPct val="80000"/>
              </a:lnSpc>
              <a:buFont typeface="Wingdings" pitchFamily="2" charset="2"/>
              <a:buNone/>
            </a:pPr>
            <a:r>
              <a:rPr lang="zh-CN" altLang="en-US" sz="2800" smtClean="0"/>
              <a:t>           数据链路应该可以为网络层提供一种机制，使彼此的设备知道网络层地址。</a:t>
            </a:r>
            <a:endParaRPr lang="zh-CN" altLang="en-US" sz="2800" smtClean="0">
              <a:solidFill>
                <a:srgbClr val="FF0000"/>
              </a:solidFill>
            </a:endParaRPr>
          </a:p>
          <a:p>
            <a:pPr eaLnBrk="1" hangingPunct="1">
              <a:lnSpc>
                <a:spcPct val="80000"/>
              </a:lnSpc>
            </a:pPr>
            <a:r>
              <a:rPr lang="zh-CN" altLang="en-US" sz="2800" smtClean="0">
                <a:solidFill>
                  <a:srgbClr val="FF0000"/>
                </a:solidFill>
              </a:rPr>
              <a:t>数据压缩协商  </a:t>
            </a:r>
            <a:endParaRPr lang="en-US" altLang="zh-CN" sz="2800" smtClean="0">
              <a:solidFill>
                <a:srgbClr val="FF0000"/>
              </a:solidFill>
            </a:endParaRPr>
          </a:p>
          <a:p>
            <a:pPr eaLnBrk="1" hangingPunct="1">
              <a:lnSpc>
                <a:spcPct val="80000"/>
              </a:lnSpc>
              <a:buFont typeface="Wingdings" pitchFamily="2" charset="2"/>
              <a:buNone/>
            </a:pPr>
            <a:r>
              <a:rPr lang="zh-CN" altLang="en-US" sz="2800" smtClean="0"/>
              <a:t>           </a:t>
            </a:r>
            <a:r>
              <a:rPr lang="en-US" altLang="zh-CN" sz="2800" smtClean="0"/>
              <a:t>PPP</a:t>
            </a:r>
            <a:r>
              <a:rPr lang="zh-CN" altLang="en-US" sz="2800" smtClean="0"/>
              <a:t>协议必须提供一种方法来协商使用数据压缩算法，但并不要求将压缩算法标准化。</a:t>
            </a:r>
            <a:endParaRPr lang="en-US" altLang="zh-CN" sz="2800" smtClean="0"/>
          </a:p>
          <a:p>
            <a:pPr eaLnBrk="1" hangingPunct="1">
              <a:lnSpc>
                <a:spcPct val="80000"/>
              </a:lnSpc>
              <a:buFont typeface="Wingdings" pitchFamily="2" charset="2"/>
              <a:buNone/>
            </a:pPr>
            <a:r>
              <a:rPr lang="en-US" altLang="zh-CN" sz="2800" smtClean="0"/>
              <a:t>		  </a:t>
            </a:r>
            <a:r>
              <a:rPr lang="zh-CN" altLang="en-US" sz="2800" smtClean="0"/>
              <a:t>好的数据压缩方法不仅可以节省传输数据量，还可以保证信息的安全到达，甚至对数据加密。</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404903" y="214314"/>
            <a:ext cx="8921620" cy="1462087"/>
          </a:xfrm>
        </p:spPr>
        <p:txBody>
          <a:bodyPr/>
          <a:lstStyle/>
          <a:p>
            <a:pPr algn="ctr" eaLnBrk="1" hangingPunct="1"/>
            <a:r>
              <a:rPr lang="en-US" altLang="zh-CN" smtClean="0"/>
              <a:t>2. PPP </a:t>
            </a:r>
            <a:r>
              <a:rPr lang="zh-CN" altLang="en-US" smtClean="0"/>
              <a:t>协议不需要的功能</a:t>
            </a:r>
          </a:p>
        </p:txBody>
      </p:sp>
      <p:sp>
        <p:nvSpPr>
          <p:cNvPr id="57347" name="Rectangle 3"/>
          <p:cNvSpPr>
            <a:spLocks noGrp="1" noChangeArrowheads="1"/>
          </p:cNvSpPr>
          <p:nvPr>
            <p:ph idx="1"/>
          </p:nvPr>
        </p:nvSpPr>
        <p:spPr/>
        <p:txBody>
          <a:bodyPr/>
          <a:lstStyle/>
          <a:p>
            <a:pPr eaLnBrk="1" hangingPunct="1"/>
            <a:r>
              <a:rPr lang="zh-CN" altLang="en-US" smtClean="0">
                <a:solidFill>
                  <a:srgbClr val="FF0000"/>
                </a:solidFill>
              </a:rPr>
              <a:t>纠错 </a:t>
            </a:r>
            <a:endParaRPr lang="en-US" altLang="zh-CN" smtClean="0">
              <a:solidFill>
                <a:srgbClr val="FF0000"/>
              </a:solidFill>
            </a:endParaRPr>
          </a:p>
          <a:p>
            <a:pPr eaLnBrk="1" hangingPunct="1"/>
            <a:r>
              <a:rPr lang="en-US" altLang="zh-CN" smtClean="0"/>
              <a:t>PPP</a:t>
            </a:r>
            <a:r>
              <a:rPr lang="zh-CN" altLang="en-US" smtClean="0"/>
              <a:t>只提供了校验功能，但是把纠错放到了</a:t>
            </a:r>
            <a:r>
              <a:rPr lang="en-US" altLang="zh-CN" smtClean="0"/>
              <a:t>TCP</a:t>
            </a:r>
            <a:r>
              <a:rPr lang="zh-CN" altLang="en-US" smtClean="0"/>
              <a:t>协议中，也就是说，</a:t>
            </a:r>
            <a:r>
              <a:rPr lang="en-US" altLang="zh-CN" smtClean="0"/>
              <a:t>PPP</a:t>
            </a:r>
            <a:r>
              <a:rPr lang="zh-CN" altLang="en-US" smtClean="0"/>
              <a:t>协议是一种不可靠的传输协议；</a:t>
            </a:r>
          </a:p>
          <a:p>
            <a:pPr eaLnBrk="1" hangingPunct="1"/>
            <a:r>
              <a:rPr lang="zh-CN" altLang="en-US" smtClean="0">
                <a:solidFill>
                  <a:srgbClr val="FF0000"/>
                </a:solidFill>
              </a:rPr>
              <a:t>流量控制</a:t>
            </a:r>
            <a:endParaRPr lang="en-US" altLang="zh-CN" smtClean="0">
              <a:solidFill>
                <a:srgbClr val="FF0000"/>
              </a:solidFill>
            </a:endParaRPr>
          </a:p>
          <a:p>
            <a:pPr eaLnBrk="1" hangingPunct="1"/>
            <a:r>
              <a:rPr lang="zh-CN" altLang="en-US" smtClean="0"/>
              <a:t>端到端的流量交给</a:t>
            </a:r>
            <a:r>
              <a:rPr lang="en-US" altLang="zh-CN" smtClean="0"/>
              <a:t>TCP</a:t>
            </a:r>
            <a:r>
              <a:rPr lang="zh-CN" altLang="en-US" smtClean="0"/>
              <a:t>协议管理，</a:t>
            </a:r>
            <a:r>
              <a:rPr lang="en-US" altLang="zh-CN" smtClean="0"/>
              <a:t>PPP</a:t>
            </a:r>
            <a:r>
              <a:rPr lang="zh-CN" altLang="en-US" smtClean="0"/>
              <a:t>协议不需要重复管理；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404903" y="214314"/>
            <a:ext cx="8921620" cy="1462087"/>
          </a:xfrm>
        </p:spPr>
        <p:txBody>
          <a:bodyPr/>
          <a:lstStyle/>
          <a:p>
            <a:pPr algn="ctr" eaLnBrk="1" hangingPunct="1"/>
            <a:r>
              <a:rPr lang="en-US" altLang="zh-CN" smtClean="0"/>
              <a:t>2. PPP </a:t>
            </a:r>
            <a:r>
              <a:rPr lang="zh-CN" altLang="en-US" smtClean="0"/>
              <a:t>协议不需要的功能</a:t>
            </a:r>
          </a:p>
        </p:txBody>
      </p:sp>
      <p:sp>
        <p:nvSpPr>
          <p:cNvPr id="38915" name="Rectangle 3"/>
          <p:cNvSpPr>
            <a:spLocks noGrp="1" noChangeArrowheads="1"/>
          </p:cNvSpPr>
          <p:nvPr>
            <p:ph idx="1"/>
          </p:nvPr>
        </p:nvSpPr>
        <p:spPr>
          <a:xfrm>
            <a:off x="1273134" y="1773238"/>
            <a:ext cx="9487457" cy="4679950"/>
          </a:xfrm>
        </p:spPr>
        <p:txBody>
          <a:bodyPr/>
          <a:lstStyle/>
          <a:p>
            <a:pPr eaLnBrk="1" hangingPunct="1">
              <a:defRPr/>
            </a:pPr>
            <a:r>
              <a:rPr lang="zh-CN" altLang="en-US" dirty="0" smtClean="0">
                <a:solidFill>
                  <a:srgbClr val="FF0000"/>
                </a:solidFill>
              </a:rPr>
              <a:t>序号 </a:t>
            </a:r>
            <a:endParaRPr lang="en-US" altLang="zh-CN" dirty="0" smtClean="0">
              <a:solidFill>
                <a:srgbClr val="FF0000"/>
              </a:solidFill>
            </a:endParaRPr>
          </a:p>
          <a:p>
            <a:pPr eaLnBrk="1" hangingPunct="1">
              <a:defRPr/>
            </a:pPr>
            <a:r>
              <a:rPr lang="zh-CN" altLang="en-US" dirty="0" smtClean="0"/>
              <a:t>在噪声较大的无线网络中经常使用序号，但是</a:t>
            </a:r>
            <a:r>
              <a:rPr lang="en-US" altLang="zh-CN" dirty="0" smtClean="0"/>
              <a:t>PPP</a:t>
            </a:r>
            <a:r>
              <a:rPr lang="zh-CN" altLang="en-US" dirty="0" smtClean="0"/>
              <a:t>协议不需要；</a:t>
            </a:r>
            <a:endParaRPr lang="zh-CN" altLang="en-US" dirty="0" smtClean="0">
              <a:solidFill>
                <a:srgbClr val="FF0000"/>
              </a:solidFill>
            </a:endParaRPr>
          </a:p>
          <a:p>
            <a:pPr eaLnBrk="1" hangingPunct="1">
              <a:defRPr/>
            </a:pPr>
            <a:r>
              <a:rPr lang="zh-CN" altLang="en-US" dirty="0" smtClean="0">
                <a:solidFill>
                  <a:srgbClr val="FF0000"/>
                </a:solidFill>
              </a:rPr>
              <a:t>多点线路 </a:t>
            </a:r>
            <a:endParaRPr lang="en-US" altLang="zh-CN" dirty="0" smtClean="0">
              <a:solidFill>
                <a:srgbClr val="FF0000"/>
              </a:solidFill>
            </a:endParaRPr>
          </a:p>
          <a:p>
            <a:pPr eaLnBrk="1" hangingPunct="1">
              <a:defRPr/>
            </a:pPr>
            <a:r>
              <a:rPr lang="zh-CN" altLang="en-US" dirty="0" smtClean="0"/>
              <a:t>一个主机不需要和链路上任意的主机通信，而只是需要保持点对点的通信即可；</a:t>
            </a:r>
            <a:endParaRPr lang="zh-CN" altLang="en-US" dirty="0" smtClean="0">
              <a:solidFill>
                <a:srgbClr val="FF0000"/>
              </a:solidFill>
            </a:endParaRPr>
          </a:p>
          <a:p>
            <a:pPr eaLnBrk="1" hangingPunct="1">
              <a:defRPr/>
            </a:pPr>
            <a:r>
              <a:rPr lang="zh-CN" altLang="en-US" dirty="0" smtClean="0">
                <a:solidFill>
                  <a:srgbClr val="FF0000"/>
                </a:solidFill>
              </a:rPr>
              <a:t>半双工或单工链路 </a:t>
            </a:r>
            <a:endParaRPr lang="en-US" altLang="zh-CN" dirty="0" smtClean="0">
              <a:solidFill>
                <a:srgbClr val="FF0000"/>
              </a:solidFill>
            </a:endParaRPr>
          </a:p>
          <a:p>
            <a:pPr eaLnBrk="1" hangingPunct="1">
              <a:defRPr/>
            </a:pPr>
            <a:r>
              <a:rPr lang="en-US" altLang="zh-CN" b="1" dirty="0" smtClean="0">
                <a:solidFill>
                  <a:schemeClr val="accent1">
                    <a:lumMod val="75000"/>
                  </a:schemeClr>
                </a:solidFill>
              </a:rPr>
              <a:t>PPP</a:t>
            </a:r>
            <a:r>
              <a:rPr lang="zh-CN" altLang="en-US" b="1" dirty="0" smtClean="0">
                <a:solidFill>
                  <a:schemeClr val="accent1">
                    <a:lumMod val="75000"/>
                  </a:schemeClr>
                </a:solidFill>
              </a:rPr>
              <a:t>只支持全双工通信</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098733" y="214314"/>
            <a:ext cx="10062982" cy="1462087"/>
          </a:xfrm>
        </p:spPr>
        <p:txBody>
          <a:bodyPr/>
          <a:lstStyle/>
          <a:p>
            <a:pPr algn="ctr" eaLnBrk="1" hangingPunct="1"/>
            <a:r>
              <a:rPr lang="en-US" altLang="zh-CN" smtClean="0"/>
              <a:t>3.  PPP </a:t>
            </a:r>
            <a:r>
              <a:rPr lang="zh-CN" altLang="en-US" smtClean="0"/>
              <a:t>协议的组成 </a:t>
            </a:r>
          </a:p>
        </p:txBody>
      </p:sp>
      <p:sp>
        <p:nvSpPr>
          <p:cNvPr id="193539" name="Rectangle 3"/>
          <p:cNvSpPr>
            <a:spLocks noGrp="1" noChangeArrowheads="1"/>
          </p:cNvSpPr>
          <p:nvPr>
            <p:ph idx="1"/>
          </p:nvPr>
        </p:nvSpPr>
        <p:spPr>
          <a:xfrm>
            <a:off x="571652" y="1989141"/>
            <a:ext cx="10101737" cy="4535487"/>
          </a:xfrm>
        </p:spPr>
        <p:txBody>
          <a:bodyPr/>
          <a:lstStyle/>
          <a:p>
            <a:pPr eaLnBrk="1" hangingPunct="1"/>
            <a:r>
              <a:rPr lang="en-US" altLang="zh-CN" smtClean="0"/>
              <a:t>1992 </a:t>
            </a:r>
            <a:r>
              <a:rPr lang="zh-CN" altLang="en-US" smtClean="0"/>
              <a:t>年制订了 </a:t>
            </a:r>
            <a:r>
              <a:rPr lang="en-US" altLang="zh-CN" smtClean="0"/>
              <a:t>PPP </a:t>
            </a:r>
            <a:r>
              <a:rPr lang="zh-CN" altLang="en-US" smtClean="0"/>
              <a:t>协议。经过 </a:t>
            </a:r>
            <a:r>
              <a:rPr lang="en-US" altLang="zh-CN" smtClean="0"/>
              <a:t>1993 </a:t>
            </a:r>
            <a:r>
              <a:rPr lang="zh-CN" altLang="en-US" smtClean="0"/>
              <a:t>年和 </a:t>
            </a:r>
            <a:r>
              <a:rPr lang="en-US" altLang="zh-CN" smtClean="0"/>
              <a:t>1994 </a:t>
            </a:r>
            <a:r>
              <a:rPr lang="zh-CN" altLang="en-US" smtClean="0"/>
              <a:t>年的修订，现在的 </a:t>
            </a:r>
            <a:r>
              <a:rPr lang="en-US" altLang="zh-CN" smtClean="0"/>
              <a:t>PPP </a:t>
            </a:r>
            <a:r>
              <a:rPr lang="zh-CN" altLang="en-US" smtClean="0"/>
              <a:t>协议已成为因特网的正式标准</a:t>
            </a:r>
            <a:r>
              <a:rPr lang="en-US" altLang="zh-CN" smtClean="0"/>
              <a:t>[RFC 1661]</a:t>
            </a:r>
            <a:r>
              <a:rPr lang="zh-CN" altLang="en-US" smtClean="0"/>
              <a:t>。 </a:t>
            </a:r>
            <a:endParaRPr lang="zh-CN" altLang="en-US" sz="3600" smtClean="0"/>
          </a:p>
          <a:p>
            <a:pPr eaLnBrk="1" hangingPunct="1"/>
            <a:r>
              <a:rPr lang="en-US" altLang="zh-CN" smtClean="0"/>
              <a:t>PPP </a:t>
            </a:r>
            <a:r>
              <a:rPr lang="zh-CN" altLang="en-US" smtClean="0"/>
              <a:t>协议有三个组成部分 </a:t>
            </a:r>
          </a:p>
          <a:p>
            <a:pPr lvl="1" eaLnBrk="1" hangingPunct="1"/>
            <a:r>
              <a:rPr lang="zh-CN" altLang="en-US" smtClean="0">
                <a:solidFill>
                  <a:srgbClr val="333399"/>
                </a:solidFill>
                <a:latin typeface="Arial" pitchFamily="34" charset="0"/>
                <a:ea typeface="黑体" pitchFamily="49" charset="-122"/>
              </a:rPr>
              <a:t>一个将 </a:t>
            </a:r>
            <a:r>
              <a:rPr lang="en-US" altLang="zh-CN" smtClean="0">
                <a:solidFill>
                  <a:srgbClr val="333399"/>
                </a:solidFill>
                <a:latin typeface="Arial" pitchFamily="34" charset="0"/>
                <a:ea typeface="黑体" pitchFamily="49" charset="-122"/>
              </a:rPr>
              <a:t>IP </a:t>
            </a:r>
            <a:r>
              <a:rPr lang="zh-CN" altLang="en-US" smtClean="0">
                <a:solidFill>
                  <a:srgbClr val="333399"/>
                </a:solidFill>
                <a:latin typeface="Arial" pitchFamily="34" charset="0"/>
                <a:ea typeface="黑体" pitchFamily="49" charset="-122"/>
              </a:rPr>
              <a:t>数据报封装到串行链路的方法。</a:t>
            </a:r>
          </a:p>
          <a:p>
            <a:pPr lvl="1" eaLnBrk="1" hangingPunct="1"/>
            <a:r>
              <a:rPr lang="zh-CN" altLang="en-US" smtClean="0">
                <a:solidFill>
                  <a:schemeClr val="hlink"/>
                </a:solidFill>
                <a:latin typeface="Arial" pitchFamily="34" charset="0"/>
                <a:ea typeface="黑体" pitchFamily="49" charset="-122"/>
              </a:rPr>
              <a:t>一个链路控制协议</a:t>
            </a:r>
            <a:r>
              <a:rPr lang="zh-CN" altLang="en-US" smtClean="0">
                <a:solidFill>
                  <a:srgbClr val="333399"/>
                </a:solidFill>
                <a:latin typeface="Arial" pitchFamily="34" charset="0"/>
                <a:ea typeface="黑体" pitchFamily="49" charset="-122"/>
              </a:rPr>
              <a:t> </a:t>
            </a:r>
            <a:r>
              <a:rPr lang="en-US" altLang="zh-CN" smtClean="0">
                <a:solidFill>
                  <a:srgbClr val="333399"/>
                </a:solidFill>
                <a:latin typeface="Arial" pitchFamily="34" charset="0"/>
                <a:ea typeface="黑体" pitchFamily="49" charset="-122"/>
              </a:rPr>
              <a:t>LCP (Link Control Protocol)</a:t>
            </a:r>
            <a:r>
              <a:rPr lang="zh-CN" altLang="en-US" smtClean="0">
                <a:solidFill>
                  <a:srgbClr val="333399"/>
                </a:solidFill>
                <a:latin typeface="Arial" pitchFamily="34" charset="0"/>
                <a:ea typeface="黑体" pitchFamily="49" charset="-122"/>
              </a:rPr>
              <a:t>。</a:t>
            </a:r>
          </a:p>
          <a:p>
            <a:pPr lvl="1" eaLnBrk="1" hangingPunct="1"/>
            <a:r>
              <a:rPr lang="zh-CN" altLang="en-US" smtClean="0">
                <a:solidFill>
                  <a:schemeClr val="hlink"/>
                </a:solidFill>
                <a:latin typeface="Arial" pitchFamily="34" charset="0"/>
                <a:ea typeface="黑体" pitchFamily="49" charset="-122"/>
              </a:rPr>
              <a:t>一套网络控制协议</a:t>
            </a:r>
            <a:r>
              <a:rPr lang="zh-CN" altLang="en-US" smtClean="0">
                <a:solidFill>
                  <a:srgbClr val="333399"/>
                </a:solidFill>
                <a:latin typeface="Arial" pitchFamily="34" charset="0"/>
                <a:ea typeface="黑体" pitchFamily="49" charset="-122"/>
              </a:rPr>
              <a:t> </a:t>
            </a:r>
            <a:r>
              <a:rPr lang="en-US" altLang="zh-CN" smtClean="0">
                <a:solidFill>
                  <a:srgbClr val="333399"/>
                </a:solidFill>
                <a:latin typeface="Arial" pitchFamily="34" charset="0"/>
                <a:ea typeface="黑体" pitchFamily="49" charset="-122"/>
              </a:rPr>
              <a:t>NCP (Network Control Protocol)</a:t>
            </a:r>
            <a:r>
              <a:rPr lang="zh-CN" altLang="en-US" smtClean="0">
                <a:solidFill>
                  <a:srgbClr val="333399"/>
                </a:solidFill>
                <a:latin typeface="Arial" pitchFamily="34" charset="0"/>
                <a:ea typeface="黑体" pitchFamily="49" charset="-122"/>
              </a:rPr>
              <a:t>。</a:t>
            </a:r>
            <a:r>
              <a:rPr lang="zh-CN" alt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53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353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5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35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endParaRPr lang="zh-CN" altLang="zh-CN" smtClean="0"/>
          </a:p>
        </p:txBody>
      </p:sp>
      <p:sp>
        <p:nvSpPr>
          <p:cNvPr id="60419" name="Rectangle 3"/>
          <p:cNvSpPr>
            <a:spLocks noGrp="1" noChangeArrowheads="1"/>
          </p:cNvSpPr>
          <p:nvPr>
            <p:ph idx="1"/>
          </p:nvPr>
        </p:nvSpPr>
        <p:spPr/>
        <p:txBody>
          <a:bodyPr/>
          <a:lstStyle/>
          <a:p>
            <a:pPr eaLnBrk="1" hangingPunct="1"/>
            <a:r>
              <a:rPr lang="en-US" altLang="zh-CN" smtClean="0"/>
              <a:t>1</a:t>
            </a:r>
            <a:r>
              <a:rPr lang="zh-CN" altLang="en-US" smtClean="0"/>
              <a:t>，将</a:t>
            </a:r>
            <a:r>
              <a:rPr lang="en-US" altLang="zh-CN" smtClean="0"/>
              <a:t>IP</a:t>
            </a:r>
            <a:r>
              <a:rPr lang="zh-CN" altLang="en-US" smtClean="0"/>
              <a:t>数据报封装在帧中的数据部分</a:t>
            </a:r>
            <a:r>
              <a:rPr lang="en-US" altLang="zh-CN" smtClean="0"/>
              <a:t>(</a:t>
            </a:r>
            <a:r>
              <a:rPr lang="zh-CN" altLang="en-US" smtClean="0"/>
              <a:t>没有开始和结束部分</a:t>
            </a:r>
            <a:r>
              <a:rPr lang="en-US" altLang="zh-CN" smtClean="0"/>
              <a:t>)</a:t>
            </a:r>
            <a:r>
              <a:rPr lang="zh-CN" altLang="en-US" smtClean="0"/>
              <a:t>，并保持</a:t>
            </a:r>
            <a:r>
              <a:rPr lang="en-US" altLang="zh-CN" smtClean="0"/>
              <a:t>MTU</a:t>
            </a:r>
            <a:r>
              <a:rPr lang="zh-CN" altLang="en-US" smtClean="0"/>
              <a:t>要求；</a:t>
            </a:r>
            <a:endParaRPr lang="en-US" altLang="zh-CN" smtClean="0"/>
          </a:p>
          <a:p>
            <a:pPr eaLnBrk="1" hangingPunct="1"/>
            <a:r>
              <a:rPr lang="en-US" altLang="zh-CN" smtClean="0"/>
              <a:t>2</a:t>
            </a:r>
            <a:r>
              <a:rPr lang="zh-CN" altLang="en-US" smtClean="0"/>
              <a:t>，一个用来建立、配置和测试数据链路连接的链路控制协议</a:t>
            </a:r>
            <a:r>
              <a:rPr lang="en-US" altLang="zh-CN" smtClean="0">
                <a:solidFill>
                  <a:srgbClr val="FF0000"/>
                </a:solidFill>
              </a:rPr>
              <a:t>LCP</a:t>
            </a:r>
            <a:r>
              <a:rPr lang="zh-CN" altLang="en-US" smtClean="0"/>
              <a:t>；</a:t>
            </a:r>
            <a:endParaRPr lang="en-US" altLang="zh-CN" smtClean="0"/>
          </a:p>
          <a:p>
            <a:pPr eaLnBrk="1" hangingPunct="1"/>
            <a:r>
              <a:rPr lang="en-US" altLang="zh-CN" smtClean="0"/>
              <a:t>3</a:t>
            </a:r>
            <a:r>
              <a:rPr lang="zh-CN" altLang="en-US" smtClean="0"/>
              <a:t>，一套网络控制协议</a:t>
            </a:r>
            <a:r>
              <a:rPr lang="en-US" altLang="zh-CN" smtClean="0">
                <a:solidFill>
                  <a:srgbClr val="FF0000"/>
                </a:solidFill>
              </a:rPr>
              <a:t>NCP</a:t>
            </a:r>
            <a:r>
              <a:rPr lang="zh-CN" altLang="en-US" smtClean="0"/>
              <a:t>，其中的每个协议可以分别支持不同的网络层协议。</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098733" y="214314"/>
            <a:ext cx="10062982" cy="1462087"/>
          </a:xfrm>
        </p:spPr>
        <p:txBody>
          <a:bodyPr/>
          <a:lstStyle/>
          <a:p>
            <a:pPr algn="ctr" eaLnBrk="1" hangingPunct="1"/>
            <a:r>
              <a:rPr lang="en-US" altLang="zh-CN" smtClean="0"/>
              <a:t>3.2.2   PPP </a:t>
            </a:r>
            <a:r>
              <a:rPr lang="zh-CN" altLang="en-US" smtClean="0"/>
              <a:t>协议的帧格式</a:t>
            </a:r>
          </a:p>
        </p:txBody>
      </p:sp>
      <p:sp>
        <p:nvSpPr>
          <p:cNvPr id="195587" name="Rectangle 3"/>
          <p:cNvSpPr>
            <a:spLocks noGrp="1" noChangeArrowheads="1"/>
          </p:cNvSpPr>
          <p:nvPr>
            <p:ph idx="1"/>
          </p:nvPr>
        </p:nvSpPr>
        <p:spPr>
          <a:xfrm>
            <a:off x="1185932" y="1989141"/>
            <a:ext cx="9487457" cy="4535487"/>
          </a:xfrm>
        </p:spPr>
        <p:txBody>
          <a:bodyPr/>
          <a:lstStyle/>
          <a:p>
            <a:pPr eaLnBrk="1" hangingPunct="1"/>
            <a:r>
              <a:rPr lang="zh-CN" altLang="en-US" smtClean="0"/>
              <a:t>标志字段</a:t>
            </a:r>
            <a:r>
              <a:rPr lang="zh-CN" altLang="en-US" sz="2000" smtClean="0"/>
              <a:t> </a:t>
            </a:r>
            <a:r>
              <a:rPr lang="en-US" altLang="zh-CN" smtClean="0"/>
              <a:t>F</a:t>
            </a:r>
            <a:r>
              <a:rPr lang="en-US" altLang="zh-CN" sz="2000" smtClean="0"/>
              <a:t> </a:t>
            </a:r>
            <a:r>
              <a:rPr lang="en-US" altLang="zh-CN" smtClean="0"/>
              <a:t>= 0x7E </a:t>
            </a:r>
            <a:r>
              <a:rPr lang="zh-CN" altLang="en-US" smtClean="0"/>
              <a:t>（符号“</a:t>
            </a:r>
            <a:r>
              <a:rPr lang="en-US" altLang="zh-CN" smtClean="0"/>
              <a:t>0x”</a:t>
            </a:r>
            <a:r>
              <a:rPr lang="zh-CN" altLang="en-US" smtClean="0"/>
              <a:t>表示后面的字符是用十六进制表示。十六进制的</a:t>
            </a:r>
            <a:r>
              <a:rPr lang="zh-CN" altLang="en-US" sz="2000" smtClean="0"/>
              <a:t> </a:t>
            </a:r>
            <a:r>
              <a:rPr lang="en-US" altLang="zh-CN" smtClean="0"/>
              <a:t>7E</a:t>
            </a:r>
            <a:r>
              <a:rPr lang="en-US" altLang="zh-CN" sz="2000" smtClean="0"/>
              <a:t> </a:t>
            </a:r>
            <a:r>
              <a:rPr lang="zh-CN" altLang="en-US" smtClean="0"/>
              <a:t>的二进制表示是 </a:t>
            </a:r>
            <a:r>
              <a:rPr lang="en-US" altLang="zh-CN" smtClean="0"/>
              <a:t>01111110</a:t>
            </a:r>
            <a:r>
              <a:rPr lang="zh-CN" altLang="en-US" smtClean="0"/>
              <a:t>）。</a:t>
            </a:r>
          </a:p>
          <a:p>
            <a:pPr eaLnBrk="1" hangingPunct="1"/>
            <a:r>
              <a:rPr lang="zh-CN" altLang="en-US" smtClean="0"/>
              <a:t>地址字段</a:t>
            </a:r>
            <a:r>
              <a:rPr lang="zh-CN" altLang="en-US" sz="2000" smtClean="0"/>
              <a:t> </a:t>
            </a:r>
            <a:r>
              <a:rPr lang="en-US" altLang="zh-CN" smtClean="0"/>
              <a:t>A</a:t>
            </a:r>
            <a:r>
              <a:rPr lang="en-US" altLang="zh-CN" sz="2000" smtClean="0"/>
              <a:t> </a:t>
            </a:r>
            <a:r>
              <a:rPr lang="zh-CN" altLang="en-US" smtClean="0"/>
              <a:t>只置为 </a:t>
            </a:r>
            <a:r>
              <a:rPr lang="en-US" altLang="zh-CN" smtClean="0"/>
              <a:t>0xFF</a:t>
            </a:r>
            <a:r>
              <a:rPr lang="zh-CN" altLang="en-US" smtClean="0"/>
              <a:t>。地址字段实际上并不起作用。</a:t>
            </a:r>
          </a:p>
          <a:p>
            <a:pPr eaLnBrk="1" hangingPunct="1"/>
            <a:r>
              <a:rPr lang="zh-CN" altLang="en-US" smtClean="0"/>
              <a:t>控制字段</a:t>
            </a:r>
            <a:r>
              <a:rPr lang="zh-CN" altLang="en-US" sz="2000" smtClean="0"/>
              <a:t> </a:t>
            </a:r>
            <a:r>
              <a:rPr lang="en-US" altLang="zh-CN" smtClean="0"/>
              <a:t>C</a:t>
            </a:r>
            <a:r>
              <a:rPr lang="en-US" altLang="zh-CN" sz="2000" smtClean="0"/>
              <a:t> </a:t>
            </a:r>
            <a:r>
              <a:rPr lang="zh-CN" altLang="en-US" smtClean="0"/>
              <a:t>通常置为 </a:t>
            </a:r>
            <a:r>
              <a:rPr lang="en-US" altLang="zh-CN" smtClean="0"/>
              <a:t>0x03</a:t>
            </a:r>
            <a:r>
              <a:rPr lang="zh-CN" altLang="en-US" smtClean="0"/>
              <a:t>。</a:t>
            </a:r>
          </a:p>
          <a:p>
            <a:pPr eaLnBrk="1" hangingPunct="1"/>
            <a:r>
              <a:rPr lang="zh-CN" altLang="en-US" smtClean="0"/>
              <a:t>所有的 </a:t>
            </a:r>
            <a:r>
              <a:rPr lang="en-US" altLang="zh-CN" smtClean="0"/>
              <a:t>PPP</a:t>
            </a:r>
            <a:r>
              <a:rPr lang="en-US" altLang="zh-CN" b="1" smtClean="0"/>
              <a:t> </a:t>
            </a:r>
            <a:r>
              <a:rPr lang="zh-CN" altLang="en-US" smtClean="0"/>
              <a:t>帧的长度都是整数字节。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55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5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55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098733" y="214314"/>
            <a:ext cx="10062982" cy="1462087"/>
          </a:xfrm>
        </p:spPr>
        <p:txBody>
          <a:bodyPr/>
          <a:lstStyle/>
          <a:p>
            <a:pPr algn="ctr" eaLnBrk="1" hangingPunct="1"/>
            <a:r>
              <a:rPr lang="en-US" altLang="zh-CN" smtClean="0"/>
              <a:t>PPP </a:t>
            </a:r>
            <a:r>
              <a:rPr lang="zh-CN" altLang="en-US" smtClean="0"/>
              <a:t>协议的帧格式</a:t>
            </a:r>
          </a:p>
        </p:txBody>
      </p:sp>
      <p:sp>
        <p:nvSpPr>
          <p:cNvPr id="194563" name="Rectangle 3"/>
          <p:cNvSpPr>
            <a:spLocks noGrp="1" noChangeArrowheads="1"/>
          </p:cNvSpPr>
          <p:nvPr>
            <p:ph idx="1"/>
          </p:nvPr>
        </p:nvSpPr>
        <p:spPr>
          <a:xfrm>
            <a:off x="1185932" y="4149728"/>
            <a:ext cx="9487457" cy="2232025"/>
          </a:xfrm>
          <a:ln>
            <a:solidFill>
              <a:srgbClr val="333399"/>
            </a:solidFill>
            <a:miter lim="800000"/>
            <a:headEnd/>
            <a:tailEnd/>
          </a:ln>
        </p:spPr>
        <p:txBody>
          <a:bodyPr/>
          <a:lstStyle/>
          <a:p>
            <a:pPr eaLnBrk="1" hangingPunct="1"/>
            <a:r>
              <a:rPr lang="en-US" altLang="zh-CN" sz="2800" smtClean="0"/>
              <a:t>PPP </a:t>
            </a:r>
            <a:r>
              <a:rPr lang="zh-CN" altLang="en-US" sz="2800" smtClean="0"/>
              <a:t>有一个 </a:t>
            </a:r>
            <a:r>
              <a:rPr lang="en-US" altLang="zh-CN" sz="2800" smtClean="0"/>
              <a:t>2 </a:t>
            </a:r>
            <a:r>
              <a:rPr lang="zh-CN" altLang="en-US" sz="2800" smtClean="0"/>
              <a:t>个字节的协议字段。</a:t>
            </a:r>
          </a:p>
          <a:p>
            <a:pPr lvl="1" eaLnBrk="1" hangingPunct="1"/>
            <a:r>
              <a:rPr lang="zh-CN" altLang="en-US" sz="2400" smtClean="0">
                <a:solidFill>
                  <a:srgbClr val="333399"/>
                </a:solidFill>
                <a:latin typeface="Arial" pitchFamily="34" charset="0"/>
                <a:ea typeface="黑体" pitchFamily="49" charset="-122"/>
              </a:rPr>
              <a:t>当协议字段为 </a:t>
            </a:r>
            <a:r>
              <a:rPr lang="en-US" altLang="zh-CN" sz="2400" smtClean="0">
                <a:solidFill>
                  <a:srgbClr val="333399"/>
                </a:solidFill>
                <a:latin typeface="Arial" pitchFamily="34" charset="0"/>
                <a:ea typeface="黑体" pitchFamily="49" charset="-122"/>
              </a:rPr>
              <a:t>0x0021 </a:t>
            </a:r>
            <a:r>
              <a:rPr lang="zh-CN" altLang="en-US" sz="2400" smtClean="0">
                <a:solidFill>
                  <a:srgbClr val="333399"/>
                </a:solidFill>
                <a:latin typeface="Arial" pitchFamily="34" charset="0"/>
                <a:ea typeface="黑体" pitchFamily="49" charset="-122"/>
              </a:rPr>
              <a:t>时，</a:t>
            </a:r>
            <a:r>
              <a:rPr lang="en-US" altLang="zh-CN" sz="2400" smtClean="0">
                <a:solidFill>
                  <a:srgbClr val="333399"/>
                </a:solidFill>
                <a:latin typeface="Arial" pitchFamily="34" charset="0"/>
                <a:ea typeface="黑体" pitchFamily="49" charset="-122"/>
              </a:rPr>
              <a:t>PPP </a:t>
            </a:r>
            <a:r>
              <a:rPr lang="zh-CN" altLang="en-US" sz="2400" smtClean="0">
                <a:solidFill>
                  <a:srgbClr val="333399"/>
                </a:solidFill>
                <a:latin typeface="Arial" pitchFamily="34" charset="0"/>
                <a:ea typeface="黑体" pitchFamily="49" charset="-122"/>
              </a:rPr>
              <a:t>帧的信息字段就是</a:t>
            </a:r>
            <a:r>
              <a:rPr lang="en-US" altLang="zh-CN" sz="2400" smtClean="0">
                <a:solidFill>
                  <a:srgbClr val="333399"/>
                </a:solidFill>
                <a:latin typeface="Arial" pitchFamily="34" charset="0"/>
                <a:ea typeface="黑体" pitchFamily="49" charset="-122"/>
              </a:rPr>
              <a:t>IP </a:t>
            </a:r>
            <a:r>
              <a:rPr lang="zh-CN" altLang="en-US" sz="2400" smtClean="0">
                <a:solidFill>
                  <a:srgbClr val="333399"/>
                </a:solidFill>
                <a:latin typeface="Arial" pitchFamily="34" charset="0"/>
                <a:ea typeface="黑体" pitchFamily="49" charset="-122"/>
              </a:rPr>
              <a:t>数据报。</a:t>
            </a:r>
          </a:p>
          <a:p>
            <a:pPr lvl="1" eaLnBrk="1" hangingPunct="1"/>
            <a:r>
              <a:rPr lang="zh-CN" altLang="en-US" sz="2400" smtClean="0">
                <a:solidFill>
                  <a:srgbClr val="333399"/>
                </a:solidFill>
                <a:latin typeface="Arial" pitchFamily="34" charset="0"/>
                <a:ea typeface="黑体" pitchFamily="49" charset="-122"/>
              </a:rPr>
              <a:t>若为 </a:t>
            </a:r>
            <a:r>
              <a:rPr lang="en-US" altLang="zh-CN" sz="2400" smtClean="0">
                <a:solidFill>
                  <a:srgbClr val="333399"/>
                </a:solidFill>
                <a:latin typeface="Arial" pitchFamily="34" charset="0"/>
                <a:ea typeface="黑体" pitchFamily="49" charset="-122"/>
              </a:rPr>
              <a:t>0xC021, </a:t>
            </a:r>
            <a:r>
              <a:rPr lang="zh-CN" altLang="en-US" sz="2400" smtClean="0">
                <a:solidFill>
                  <a:srgbClr val="333399"/>
                </a:solidFill>
                <a:latin typeface="Arial" pitchFamily="34" charset="0"/>
                <a:ea typeface="黑体" pitchFamily="49" charset="-122"/>
              </a:rPr>
              <a:t>则信息字段是 </a:t>
            </a:r>
            <a:r>
              <a:rPr lang="en-US" altLang="zh-CN" sz="2400" smtClean="0">
                <a:solidFill>
                  <a:srgbClr val="333399"/>
                </a:solidFill>
                <a:latin typeface="Arial" pitchFamily="34" charset="0"/>
                <a:ea typeface="黑体" pitchFamily="49" charset="-122"/>
              </a:rPr>
              <a:t>PPP </a:t>
            </a:r>
            <a:r>
              <a:rPr lang="zh-CN" altLang="en-US" sz="2400" smtClean="0">
                <a:solidFill>
                  <a:srgbClr val="333399"/>
                </a:solidFill>
                <a:latin typeface="Arial" pitchFamily="34" charset="0"/>
                <a:ea typeface="黑体" pitchFamily="49" charset="-122"/>
              </a:rPr>
              <a:t>链路控制数据。</a:t>
            </a:r>
          </a:p>
          <a:p>
            <a:pPr lvl="1" eaLnBrk="1" hangingPunct="1"/>
            <a:r>
              <a:rPr lang="zh-CN" altLang="en-US" sz="2400" smtClean="0">
                <a:solidFill>
                  <a:srgbClr val="333399"/>
                </a:solidFill>
                <a:latin typeface="Arial" pitchFamily="34" charset="0"/>
                <a:ea typeface="黑体" pitchFamily="49" charset="-122"/>
              </a:rPr>
              <a:t>若为 </a:t>
            </a:r>
            <a:r>
              <a:rPr lang="en-US" altLang="zh-CN" sz="2400" smtClean="0">
                <a:solidFill>
                  <a:srgbClr val="333399"/>
                </a:solidFill>
                <a:latin typeface="Arial" pitchFamily="34" charset="0"/>
                <a:ea typeface="黑体" pitchFamily="49" charset="-122"/>
              </a:rPr>
              <a:t>0x8021</a:t>
            </a:r>
            <a:r>
              <a:rPr lang="zh-CN" altLang="en-US" sz="2400" smtClean="0">
                <a:solidFill>
                  <a:srgbClr val="333399"/>
                </a:solidFill>
                <a:latin typeface="Arial" pitchFamily="34" charset="0"/>
                <a:ea typeface="黑体" pitchFamily="49" charset="-122"/>
              </a:rPr>
              <a:t>，则表示这是网络控制数据。</a:t>
            </a:r>
            <a:r>
              <a:rPr lang="zh-CN" altLang="en-US" sz="2400" smtClean="0"/>
              <a:t>  </a:t>
            </a:r>
          </a:p>
        </p:txBody>
      </p:sp>
      <p:sp>
        <p:nvSpPr>
          <p:cNvPr id="62468" name="Rectangle 4"/>
          <p:cNvSpPr>
            <a:spLocks noChangeArrowheads="1"/>
          </p:cNvSpPr>
          <p:nvPr/>
        </p:nvSpPr>
        <p:spPr bwMode="auto">
          <a:xfrm>
            <a:off x="4759231" y="1928816"/>
            <a:ext cx="3538418" cy="465137"/>
          </a:xfrm>
          <a:prstGeom prst="rect">
            <a:avLst/>
          </a:prstGeom>
          <a:solidFill>
            <a:srgbClr val="FFCCFF"/>
          </a:solidFill>
          <a:ln w="9525">
            <a:solidFill>
              <a:schemeClr val="folHlink"/>
            </a:solidFill>
            <a:miter lim="800000"/>
            <a:headEnd/>
            <a:tailEnd/>
          </a:ln>
          <a:effectLst>
            <a:outerShdw dist="35921" dir="2700000" algn="ctr" rotWithShape="0">
              <a:schemeClr val="bg2"/>
            </a:outerShdw>
          </a:effectLst>
        </p:spPr>
        <p:txBody>
          <a:bodyPr wrap="none" anchor="ctr"/>
          <a:lstStyle/>
          <a:p>
            <a:pPr algn="ctr"/>
            <a:r>
              <a:rPr lang="en-US" altLang="zh-CN">
                <a:solidFill>
                  <a:srgbClr val="333399"/>
                </a:solidFill>
                <a:latin typeface="Arial" pitchFamily="34" charset="0"/>
                <a:ea typeface="黑体" pitchFamily="49" charset="-122"/>
              </a:rPr>
              <a:t>IP </a:t>
            </a:r>
            <a:r>
              <a:rPr lang="zh-CN" altLang="en-US">
                <a:solidFill>
                  <a:srgbClr val="333399"/>
                </a:solidFill>
                <a:latin typeface="Arial" pitchFamily="34" charset="0"/>
                <a:ea typeface="黑体" pitchFamily="49" charset="-122"/>
              </a:rPr>
              <a:t>数据报</a:t>
            </a:r>
          </a:p>
        </p:txBody>
      </p:sp>
      <p:sp>
        <p:nvSpPr>
          <p:cNvPr id="62469" name="Text Box 9"/>
          <p:cNvSpPr txBox="1">
            <a:spLocks noChangeArrowheads="1"/>
          </p:cNvSpPr>
          <p:nvPr/>
        </p:nvSpPr>
        <p:spPr bwMode="auto">
          <a:xfrm>
            <a:off x="1552177" y="336391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a:t>
            </a:r>
          </a:p>
        </p:txBody>
      </p:sp>
      <p:sp>
        <p:nvSpPr>
          <p:cNvPr id="62470" name="Text Box 10"/>
          <p:cNvSpPr txBox="1">
            <a:spLocks noChangeArrowheads="1"/>
          </p:cNvSpPr>
          <p:nvPr/>
        </p:nvSpPr>
        <p:spPr bwMode="auto">
          <a:xfrm>
            <a:off x="3986051" y="336391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2</a:t>
            </a:r>
          </a:p>
        </p:txBody>
      </p:sp>
      <p:sp>
        <p:nvSpPr>
          <p:cNvPr id="62471" name="Text Box 11"/>
          <p:cNvSpPr txBox="1">
            <a:spLocks noChangeArrowheads="1"/>
          </p:cNvSpPr>
          <p:nvPr/>
        </p:nvSpPr>
        <p:spPr bwMode="auto">
          <a:xfrm>
            <a:off x="2216840" y="336391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a:t>
            </a:r>
          </a:p>
        </p:txBody>
      </p:sp>
      <p:sp>
        <p:nvSpPr>
          <p:cNvPr id="62472" name="Text Box 12"/>
          <p:cNvSpPr txBox="1">
            <a:spLocks noChangeArrowheads="1"/>
          </p:cNvSpPr>
          <p:nvPr/>
        </p:nvSpPr>
        <p:spPr bwMode="auto">
          <a:xfrm>
            <a:off x="9844010" y="336391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a:t>
            </a:r>
          </a:p>
        </p:txBody>
      </p:sp>
      <p:sp>
        <p:nvSpPr>
          <p:cNvPr id="62473" name="Text Box 13"/>
          <p:cNvSpPr txBox="1">
            <a:spLocks noChangeArrowheads="1"/>
          </p:cNvSpPr>
          <p:nvPr/>
        </p:nvSpPr>
        <p:spPr bwMode="auto">
          <a:xfrm>
            <a:off x="558087" y="33639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字节</a:t>
            </a:r>
          </a:p>
        </p:txBody>
      </p:sp>
      <p:sp>
        <p:nvSpPr>
          <p:cNvPr id="62474" name="Text Box 18"/>
          <p:cNvSpPr txBox="1">
            <a:spLocks noChangeArrowheads="1"/>
          </p:cNvSpPr>
          <p:nvPr/>
        </p:nvSpPr>
        <p:spPr bwMode="auto">
          <a:xfrm>
            <a:off x="2879567" y="336391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1</a:t>
            </a:r>
          </a:p>
        </p:txBody>
      </p:sp>
      <p:sp>
        <p:nvSpPr>
          <p:cNvPr id="62475" name="Text Box 23"/>
          <p:cNvSpPr txBox="1">
            <a:spLocks noChangeArrowheads="1"/>
          </p:cNvSpPr>
          <p:nvPr/>
        </p:nvSpPr>
        <p:spPr bwMode="auto">
          <a:xfrm>
            <a:off x="8739467" y="336391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2</a:t>
            </a:r>
          </a:p>
        </p:txBody>
      </p:sp>
      <p:sp>
        <p:nvSpPr>
          <p:cNvPr id="62476" name="Line 26"/>
          <p:cNvSpPr>
            <a:spLocks noChangeShapeType="1"/>
          </p:cNvSpPr>
          <p:nvPr/>
        </p:nvSpPr>
        <p:spPr bwMode="auto">
          <a:xfrm>
            <a:off x="4759231" y="1916116"/>
            <a:ext cx="21317" cy="9239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7" name="Line 27"/>
          <p:cNvSpPr>
            <a:spLocks noChangeShapeType="1"/>
          </p:cNvSpPr>
          <p:nvPr/>
        </p:nvSpPr>
        <p:spPr bwMode="auto">
          <a:xfrm>
            <a:off x="8297648" y="1916113"/>
            <a:ext cx="0" cy="889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8" name="Text Box 31"/>
          <p:cNvSpPr txBox="1">
            <a:spLocks noChangeArrowheads="1"/>
          </p:cNvSpPr>
          <p:nvPr/>
        </p:nvSpPr>
        <p:spPr bwMode="auto">
          <a:xfrm>
            <a:off x="5201049" y="3363913"/>
            <a:ext cx="21788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不超过 </a:t>
            </a:r>
            <a:r>
              <a:rPr lang="en-US" altLang="zh-CN">
                <a:solidFill>
                  <a:srgbClr val="333399"/>
                </a:solidFill>
                <a:latin typeface="Arial" pitchFamily="34" charset="0"/>
                <a:ea typeface="黑体" pitchFamily="49" charset="-122"/>
              </a:rPr>
              <a:t>1500 </a:t>
            </a:r>
            <a:r>
              <a:rPr lang="zh-CN" altLang="en-US">
                <a:solidFill>
                  <a:srgbClr val="333399"/>
                </a:solidFill>
                <a:latin typeface="Arial" pitchFamily="34" charset="0"/>
                <a:ea typeface="黑体" pitchFamily="49" charset="-122"/>
              </a:rPr>
              <a:t>字节</a:t>
            </a:r>
          </a:p>
        </p:txBody>
      </p:sp>
      <p:sp>
        <p:nvSpPr>
          <p:cNvPr id="62479" name="Line 32"/>
          <p:cNvSpPr>
            <a:spLocks noChangeShapeType="1"/>
          </p:cNvSpPr>
          <p:nvPr/>
        </p:nvSpPr>
        <p:spPr bwMode="auto">
          <a:xfrm>
            <a:off x="1461100" y="3913188"/>
            <a:ext cx="8954562"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480" name="Text Box 33"/>
          <p:cNvSpPr txBox="1">
            <a:spLocks noChangeArrowheads="1"/>
          </p:cNvSpPr>
          <p:nvPr/>
        </p:nvSpPr>
        <p:spPr bwMode="auto">
          <a:xfrm>
            <a:off x="5154541" y="3690939"/>
            <a:ext cx="1021626"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PPP </a:t>
            </a:r>
            <a:r>
              <a:rPr lang="zh-CN" altLang="en-US">
                <a:solidFill>
                  <a:srgbClr val="333399"/>
                </a:solidFill>
                <a:latin typeface="Arial" pitchFamily="34" charset="0"/>
                <a:ea typeface="黑体" pitchFamily="49" charset="-122"/>
              </a:rPr>
              <a:t>帧</a:t>
            </a:r>
          </a:p>
        </p:txBody>
      </p:sp>
      <p:sp>
        <p:nvSpPr>
          <p:cNvPr id="62481" name="Text Box 39"/>
          <p:cNvSpPr txBox="1">
            <a:spLocks noChangeArrowheads="1"/>
          </p:cNvSpPr>
          <p:nvPr/>
        </p:nvSpPr>
        <p:spPr bwMode="auto">
          <a:xfrm>
            <a:off x="306173" y="2178051"/>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先发送</a:t>
            </a:r>
          </a:p>
        </p:txBody>
      </p:sp>
      <p:sp>
        <p:nvSpPr>
          <p:cNvPr id="62482" name="Rectangle 5"/>
          <p:cNvSpPr>
            <a:spLocks noChangeArrowheads="1"/>
          </p:cNvSpPr>
          <p:nvPr/>
        </p:nvSpPr>
        <p:spPr bwMode="auto">
          <a:xfrm>
            <a:off x="1441721" y="2763841"/>
            <a:ext cx="8954562" cy="566737"/>
          </a:xfrm>
          <a:prstGeom prst="rect">
            <a:avLst/>
          </a:prstGeom>
          <a:solidFill>
            <a:srgbClr val="FFFFCC"/>
          </a:solidFill>
          <a:ln w="9525">
            <a:solidFill>
              <a:schemeClr val="folHlink"/>
            </a:solidFill>
            <a:miter lim="800000"/>
            <a:headEnd/>
            <a:tailEnd/>
          </a:ln>
          <a:effectLst>
            <a:outerShdw dist="35921" dir="2700000" algn="ctr" rotWithShape="0">
              <a:schemeClr val="bg2"/>
            </a:outerShdw>
          </a:effectLst>
        </p:spPr>
        <p:txBody>
          <a:bodyPr wrap="none" anchor="ctr"/>
          <a:lstStyle/>
          <a:p>
            <a:pPr algn="ctr"/>
            <a:endParaRPr lang="zh-CN" altLang="zh-CN">
              <a:solidFill>
                <a:srgbClr val="333399"/>
              </a:solidFill>
              <a:latin typeface="Arial" pitchFamily="34" charset="0"/>
              <a:ea typeface="黑体" pitchFamily="49" charset="-122"/>
            </a:endParaRPr>
          </a:p>
        </p:txBody>
      </p:sp>
      <p:sp>
        <p:nvSpPr>
          <p:cNvPr id="62483" name="Line 6"/>
          <p:cNvSpPr>
            <a:spLocks noChangeShapeType="1"/>
          </p:cNvSpPr>
          <p:nvPr/>
        </p:nvSpPr>
        <p:spPr bwMode="auto">
          <a:xfrm>
            <a:off x="2106387" y="2763841"/>
            <a:ext cx="0" cy="5667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4" name="Line 7"/>
          <p:cNvSpPr>
            <a:spLocks noChangeShapeType="1"/>
          </p:cNvSpPr>
          <p:nvPr/>
        </p:nvSpPr>
        <p:spPr bwMode="auto">
          <a:xfrm>
            <a:off x="9623102" y="2774953"/>
            <a:ext cx="0" cy="555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5" name="Text Box 8"/>
          <p:cNvSpPr txBox="1">
            <a:spLocks noChangeArrowheads="1"/>
          </p:cNvSpPr>
          <p:nvPr/>
        </p:nvSpPr>
        <p:spPr bwMode="auto">
          <a:xfrm>
            <a:off x="1437846" y="2967039"/>
            <a:ext cx="498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b="1">
                <a:solidFill>
                  <a:srgbClr val="333399"/>
                </a:solidFill>
                <a:latin typeface="Arial" pitchFamily="34" charset="0"/>
                <a:ea typeface="黑体" pitchFamily="49" charset="-122"/>
              </a:rPr>
              <a:t>7E</a:t>
            </a:r>
          </a:p>
        </p:txBody>
      </p:sp>
      <p:sp>
        <p:nvSpPr>
          <p:cNvPr id="62486" name="Line 14"/>
          <p:cNvSpPr>
            <a:spLocks noChangeShapeType="1"/>
          </p:cNvSpPr>
          <p:nvPr/>
        </p:nvSpPr>
        <p:spPr bwMode="auto">
          <a:xfrm>
            <a:off x="2769113" y="2774953"/>
            <a:ext cx="0" cy="555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7" name="Line 15"/>
          <p:cNvSpPr>
            <a:spLocks noChangeShapeType="1"/>
          </p:cNvSpPr>
          <p:nvPr/>
        </p:nvSpPr>
        <p:spPr bwMode="auto">
          <a:xfrm>
            <a:off x="3431840" y="2763841"/>
            <a:ext cx="0" cy="5667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8" name="Text Box 16"/>
          <p:cNvSpPr txBox="1">
            <a:spLocks noChangeArrowheads="1"/>
          </p:cNvSpPr>
          <p:nvPr/>
        </p:nvSpPr>
        <p:spPr bwMode="auto">
          <a:xfrm>
            <a:off x="2100574" y="2967039"/>
            <a:ext cx="498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b="1">
                <a:solidFill>
                  <a:srgbClr val="333399"/>
                </a:solidFill>
                <a:latin typeface="Arial" pitchFamily="34" charset="0"/>
                <a:ea typeface="黑体" pitchFamily="49" charset="-122"/>
              </a:rPr>
              <a:t>FF</a:t>
            </a:r>
          </a:p>
        </p:txBody>
      </p:sp>
      <p:sp>
        <p:nvSpPr>
          <p:cNvPr id="62489" name="Text Box 17"/>
          <p:cNvSpPr txBox="1">
            <a:spLocks noChangeArrowheads="1"/>
          </p:cNvSpPr>
          <p:nvPr/>
        </p:nvSpPr>
        <p:spPr bwMode="auto">
          <a:xfrm>
            <a:off x="2755549" y="2967039"/>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b="1">
                <a:solidFill>
                  <a:srgbClr val="333399"/>
                </a:solidFill>
                <a:latin typeface="Arial" pitchFamily="34" charset="0"/>
                <a:ea typeface="黑体" pitchFamily="49" charset="-122"/>
              </a:rPr>
              <a:t>03</a:t>
            </a:r>
          </a:p>
        </p:txBody>
      </p:sp>
      <p:sp>
        <p:nvSpPr>
          <p:cNvPr id="62490" name="Text Box 19"/>
          <p:cNvSpPr txBox="1">
            <a:spLocks noChangeArrowheads="1"/>
          </p:cNvSpPr>
          <p:nvPr/>
        </p:nvSpPr>
        <p:spPr bwMode="auto">
          <a:xfrm>
            <a:off x="1530860" y="2730501"/>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F</a:t>
            </a:r>
          </a:p>
        </p:txBody>
      </p:sp>
      <p:sp>
        <p:nvSpPr>
          <p:cNvPr id="62491" name="Text Box 20"/>
          <p:cNvSpPr txBox="1">
            <a:spLocks noChangeArrowheads="1"/>
          </p:cNvSpPr>
          <p:nvPr/>
        </p:nvSpPr>
        <p:spPr bwMode="auto">
          <a:xfrm>
            <a:off x="2150956" y="2728914"/>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A</a:t>
            </a:r>
          </a:p>
        </p:txBody>
      </p:sp>
      <p:sp>
        <p:nvSpPr>
          <p:cNvPr id="62492" name="Text Box 21"/>
          <p:cNvSpPr txBox="1">
            <a:spLocks noChangeArrowheads="1"/>
          </p:cNvSpPr>
          <p:nvPr/>
        </p:nvSpPr>
        <p:spPr bwMode="auto">
          <a:xfrm>
            <a:off x="2772988" y="2730501"/>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C</a:t>
            </a:r>
          </a:p>
        </p:txBody>
      </p:sp>
      <p:sp>
        <p:nvSpPr>
          <p:cNvPr id="62493" name="Text Box 22"/>
          <p:cNvSpPr txBox="1">
            <a:spLocks noChangeArrowheads="1"/>
          </p:cNvSpPr>
          <p:nvPr/>
        </p:nvSpPr>
        <p:spPr bwMode="auto">
          <a:xfrm>
            <a:off x="8541811" y="2828926"/>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FCS</a:t>
            </a:r>
          </a:p>
        </p:txBody>
      </p:sp>
      <p:sp>
        <p:nvSpPr>
          <p:cNvPr id="62494" name="Text Box 24"/>
          <p:cNvSpPr txBox="1">
            <a:spLocks noChangeArrowheads="1"/>
          </p:cNvSpPr>
          <p:nvPr/>
        </p:nvSpPr>
        <p:spPr bwMode="auto">
          <a:xfrm>
            <a:off x="9766499" y="2751139"/>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Arial" pitchFamily="34" charset="0"/>
                <a:ea typeface="黑体" pitchFamily="49" charset="-122"/>
              </a:rPr>
              <a:t>F</a:t>
            </a:r>
          </a:p>
        </p:txBody>
      </p:sp>
      <p:sp>
        <p:nvSpPr>
          <p:cNvPr id="62495" name="Text Box 25"/>
          <p:cNvSpPr txBox="1">
            <a:spLocks noChangeArrowheads="1"/>
          </p:cNvSpPr>
          <p:nvPr/>
        </p:nvSpPr>
        <p:spPr bwMode="auto">
          <a:xfrm>
            <a:off x="9692864" y="2967039"/>
            <a:ext cx="498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b="1">
                <a:solidFill>
                  <a:srgbClr val="333399"/>
                </a:solidFill>
                <a:latin typeface="Arial" pitchFamily="34" charset="0"/>
                <a:ea typeface="黑体" pitchFamily="49" charset="-122"/>
              </a:rPr>
              <a:t>7E</a:t>
            </a:r>
          </a:p>
        </p:txBody>
      </p:sp>
      <p:sp>
        <p:nvSpPr>
          <p:cNvPr id="62496" name="Rectangle 28"/>
          <p:cNvSpPr>
            <a:spLocks noChangeArrowheads="1"/>
          </p:cNvSpPr>
          <p:nvPr/>
        </p:nvSpPr>
        <p:spPr bwMode="auto">
          <a:xfrm>
            <a:off x="4759231" y="2790828"/>
            <a:ext cx="3538418" cy="51911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2497" name="Text Box 29"/>
          <p:cNvSpPr txBox="1">
            <a:spLocks noChangeArrowheads="1"/>
          </p:cNvSpPr>
          <p:nvPr/>
        </p:nvSpPr>
        <p:spPr bwMode="auto">
          <a:xfrm>
            <a:off x="3612056" y="28130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协议</a:t>
            </a:r>
          </a:p>
        </p:txBody>
      </p:sp>
      <p:sp>
        <p:nvSpPr>
          <p:cNvPr id="62498" name="Text Box 30"/>
          <p:cNvSpPr txBox="1">
            <a:spLocks noChangeArrowheads="1"/>
          </p:cNvSpPr>
          <p:nvPr/>
        </p:nvSpPr>
        <p:spPr bwMode="auto">
          <a:xfrm>
            <a:off x="5201051" y="2836864"/>
            <a:ext cx="20569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信    息    部    分</a:t>
            </a:r>
          </a:p>
        </p:txBody>
      </p:sp>
      <p:sp>
        <p:nvSpPr>
          <p:cNvPr id="62499" name="AutoShape 34"/>
          <p:cNvSpPr>
            <a:spLocks/>
          </p:cNvSpPr>
          <p:nvPr/>
        </p:nvSpPr>
        <p:spPr bwMode="auto">
          <a:xfrm rot="5400000">
            <a:off x="3009639" y="1016185"/>
            <a:ext cx="177800" cy="3317509"/>
          </a:xfrm>
          <a:prstGeom prst="leftBrace">
            <a:avLst>
              <a:gd name="adj1" fmla="val 126532"/>
              <a:gd name="adj2" fmla="val 50069"/>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00" name="AutoShape 35"/>
          <p:cNvSpPr>
            <a:spLocks/>
          </p:cNvSpPr>
          <p:nvPr/>
        </p:nvSpPr>
        <p:spPr bwMode="auto">
          <a:xfrm rot="5400000">
            <a:off x="9263099" y="1631355"/>
            <a:ext cx="161925" cy="2096697"/>
          </a:xfrm>
          <a:prstGeom prst="leftBrace">
            <a:avLst>
              <a:gd name="adj1" fmla="val 8780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01" name="Text Box 36"/>
          <p:cNvSpPr txBox="1">
            <a:spLocks noChangeArrowheads="1"/>
          </p:cNvSpPr>
          <p:nvPr/>
        </p:nvSpPr>
        <p:spPr bwMode="auto">
          <a:xfrm>
            <a:off x="2658659" y="225901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首部</a:t>
            </a:r>
          </a:p>
        </p:txBody>
      </p:sp>
      <p:sp>
        <p:nvSpPr>
          <p:cNvPr id="62502" name="Text Box 37"/>
          <p:cNvSpPr txBox="1">
            <a:spLocks noChangeArrowheads="1"/>
          </p:cNvSpPr>
          <p:nvPr/>
        </p:nvSpPr>
        <p:spPr bwMode="auto">
          <a:xfrm>
            <a:off x="8913869" y="225901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a:solidFill>
                  <a:srgbClr val="333399"/>
                </a:solidFill>
                <a:latin typeface="Arial" pitchFamily="34" charset="0"/>
                <a:ea typeface="黑体" pitchFamily="49" charset="-122"/>
              </a:rPr>
              <a:t>尾部</a:t>
            </a:r>
          </a:p>
        </p:txBody>
      </p:sp>
      <p:sp>
        <p:nvSpPr>
          <p:cNvPr id="62503" name="Line 38"/>
          <p:cNvSpPr>
            <a:spLocks noChangeShapeType="1"/>
          </p:cNvSpPr>
          <p:nvPr/>
        </p:nvSpPr>
        <p:spPr bwMode="auto">
          <a:xfrm>
            <a:off x="1441721" y="2195516"/>
            <a:ext cx="0" cy="485775"/>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04" name="Line 40"/>
          <p:cNvSpPr>
            <a:spLocks noChangeShapeType="1"/>
          </p:cNvSpPr>
          <p:nvPr/>
        </p:nvSpPr>
        <p:spPr bwMode="auto">
          <a:xfrm>
            <a:off x="8297648" y="2735263"/>
            <a:ext cx="0" cy="595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5" name="Line 41"/>
          <p:cNvSpPr>
            <a:spLocks noChangeShapeType="1"/>
          </p:cNvSpPr>
          <p:nvPr/>
        </p:nvSpPr>
        <p:spPr bwMode="auto">
          <a:xfrm>
            <a:off x="4759230" y="2774953"/>
            <a:ext cx="0" cy="555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6" name="AutoShape 42"/>
          <p:cNvSpPr>
            <a:spLocks noChangeArrowheads="1"/>
          </p:cNvSpPr>
          <p:nvPr/>
        </p:nvSpPr>
        <p:spPr bwMode="auto">
          <a:xfrm>
            <a:off x="6307531" y="2332041"/>
            <a:ext cx="331363" cy="566737"/>
          </a:xfrm>
          <a:prstGeom prst="downArrow">
            <a:avLst>
              <a:gd name="adj1" fmla="val 50000"/>
              <a:gd name="adj2" fmla="val 78174"/>
            </a:avLst>
          </a:prstGeom>
          <a:solidFill>
            <a:schemeClr val="accent1"/>
          </a:solidFill>
          <a:ln w="19050">
            <a:solidFill>
              <a:schemeClr val="tx1"/>
            </a:solidFill>
            <a:miter lim="800000"/>
            <a:headEnd/>
            <a:tailEnd/>
          </a:ln>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63">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6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6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endParaRPr lang="zh-CN" altLang="zh-CN" smtClean="0"/>
          </a:p>
        </p:txBody>
      </p:sp>
      <p:sp>
        <p:nvSpPr>
          <p:cNvPr id="63491" name="Rectangle 3"/>
          <p:cNvSpPr>
            <a:spLocks noGrp="1" noChangeArrowheads="1"/>
          </p:cNvSpPr>
          <p:nvPr>
            <p:ph idx="1"/>
          </p:nvPr>
        </p:nvSpPr>
        <p:spPr/>
        <p:txBody>
          <a:bodyPr/>
          <a:lstStyle/>
          <a:p>
            <a:pPr eaLnBrk="1" hangingPunct="1"/>
            <a:r>
              <a:rPr lang="en-US" altLang="zh-CN" smtClean="0"/>
              <a:t>F</a:t>
            </a:r>
            <a:r>
              <a:rPr lang="zh-CN" altLang="en-US" smtClean="0"/>
              <a:t>为标志字段，即定界符。</a:t>
            </a:r>
            <a:endParaRPr lang="en-US" altLang="zh-CN" smtClean="0"/>
          </a:p>
          <a:p>
            <a:pPr eaLnBrk="1" hangingPunct="1"/>
            <a:r>
              <a:rPr lang="en-US" altLang="zh-CN" smtClean="0"/>
              <a:t>A</a:t>
            </a:r>
            <a:r>
              <a:rPr lang="zh-CN" altLang="en-US" smtClean="0"/>
              <a:t>为地址字段。</a:t>
            </a:r>
            <a:r>
              <a:rPr lang="en-US" altLang="zh-CN" smtClean="0"/>
              <a:t>C</a:t>
            </a:r>
            <a:r>
              <a:rPr lang="zh-CN" altLang="en-US" smtClean="0"/>
              <a:t>为控制字段。</a:t>
            </a:r>
            <a:endParaRPr lang="en-US" altLang="zh-CN" smtClean="0"/>
          </a:p>
          <a:p>
            <a:pPr eaLnBrk="1" hangingPunct="1"/>
            <a:r>
              <a:rPr lang="zh-CN" altLang="en-US" smtClean="0"/>
              <a:t>信息部分长度可变，但是不超过</a:t>
            </a:r>
            <a:r>
              <a:rPr lang="en-US" altLang="zh-CN" smtClean="0"/>
              <a:t>1500</a:t>
            </a:r>
            <a:r>
              <a:rPr lang="zh-CN" altLang="en-US" smtClean="0"/>
              <a:t>字节。</a:t>
            </a:r>
            <a:endParaRPr lang="en-US" altLang="zh-CN" smtClean="0"/>
          </a:p>
          <a:p>
            <a:pPr eaLnBrk="1" hangingPunct="1"/>
            <a:r>
              <a:rPr lang="en-US" altLang="zh-CN" smtClean="0"/>
              <a:t>FCS</a:t>
            </a:r>
            <a:r>
              <a:rPr lang="zh-CN" altLang="en-US" smtClean="0"/>
              <a:t>为帧检测序列。</a:t>
            </a:r>
            <a:endParaRPr lang="en-US" altLang="zh-CN" smtClean="0"/>
          </a:p>
          <a:p>
            <a:pPr eaLnBrk="1" hangingPunct="1"/>
            <a:r>
              <a:rPr lang="en-US" altLang="zh-CN" smtClean="0"/>
              <a:t>PPP</a:t>
            </a:r>
            <a:r>
              <a:rPr lang="zh-CN" altLang="en-US" smtClean="0"/>
              <a:t>协议</a:t>
            </a:r>
            <a:r>
              <a:rPr lang="zh-CN" altLang="en-US" smtClean="0">
                <a:solidFill>
                  <a:srgbClr val="FF0000"/>
                </a:solidFill>
              </a:rPr>
              <a:t>没有</a:t>
            </a:r>
            <a:r>
              <a:rPr lang="en-US" altLang="zh-CN" smtClean="0">
                <a:solidFill>
                  <a:srgbClr val="FF0000"/>
                </a:solidFill>
              </a:rPr>
              <a:t>SOH</a:t>
            </a:r>
            <a:r>
              <a:rPr lang="zh-CN" altLang="en-US" smtClean="0">
                <a:solidFill>
                  <a:srgbClr val="FF0000"/>
                </a:solidFill>
              </a:rPr>
              <a:t>和</a:t>
            </a:r>
            <a:r>
              <a:rPr lang="en-US" altLang="zh-CN" smtClean="0">
                <a:solidFill>
                  <a:srgbClr val="FF0000"/>
                </a:solidFill>
              </a:rPr>
              <a:t>EOT</a:t>
            </a:r>
            <a:r>
              <a:rPr lang="zh-CN" altLang="en-US" smtClean="0">
                <a:solidFill>
                  <a:srgbClr val="FF0000"/>
                </a:solidFill>
              </a:rPr>
              <a:t>的定界符</a:t>
            </a:r>
            <a:r>
              <a:rPr lang="zh-CN" altLang="en-US" smtClean="0"/>
              <a:t>，因为</a:t>
            </a:r>
            <a:r>
              <a:rPr lang="en-US" altLang="zh-CN" smtClean="0"/>
              <a:t>PPP</a:t>
            </a:r>
            <a:r>
              <a:rPr lang="zh-CN" altLang="en-US" smtClean="0"/>
              <a:t>采取</a:t>
            </a:r>
            <a:r>
              <a:rPr lang="en-US" altLang="zh-CN" smtClean="0"/>
              <a:t>HDLC</a:t>
            </a:r>
            <a:r>
              <a:rPr lang="zh-CN" altLang="en-US" smtClean="0"/>
              <a:t>类似的编码方式</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931863"/>
            <a:ext cx="10590063" cy="768350"/>
          </a:xfrm>
        </p:spPr>
        <p:txBody>
          <a:bodyPr/>
          <a:lstStyle/>
          <a:p>
            <a:pPr algn="ctr" eaLnBrk="1" hangingPunct="1"/>
            <a:r>
              <a:rPr lang="en-US" altLang="zh-CN" sz="4000" smtClean="0"/>
              <a:t>3.1 </a:t>
            </a:r>
            <a:r>
              <a:rPr lang="zh-CN" altLang="en-US" sz="4000" smtClean="0"/>
              <a:t>使用点对点信道的数据链路层</a:t>
            </a:r>
            <a:br>
              <a:rPr lang="zh-CN" altLang="en-US" sz="4000" smtClean="0"/>
            </a:br>
            <a:r>
              <a:rPr lang="en-US" altLang="zh-CN" sz="3600" smtClean="0"/>
              <a:t>3.1.1  </a:t>
            </a:r>
            <a:r>
              <a:rPr lang="zh-CN" altLang="en-US" sz="3600" smtClean="0"/>
              <a:t>数据链路和帧</a:t>
            </a:r>
            <a:r>
              <a:rPr lang="zh-CN" altLang="en-US" sz="4000" smtClean="0"/>
              <a:t>  </a:t>
            </a:r>
          </a:p>
        </p:txBody>
      </p:sp>
      <p:sp>
        <p:nvSpPr>
          <p:cNvPr id="123907" name="Rectangle 3"/>
          <p:cNvSpPr>
            <a:spLocks noGrp="1" noChangeArrowheads="1"/>
          </p:cNvSpPr>
          <p:nvPr>
            <p:ph idx="1"/>
          </p:nvPr>
        </p:nvSpPr>
        <p:spPr>
          <a:xfrm>
            <a:off x="1260496" y="2017712"/>
            <a:ext cx="9487457" cy="3787486"/>
          </a:xfrm>
        </p:spPr>
        <p:txBody>
          <a:bodyPr/>
          <a:lstStyle/>
          <a:p>
            <a:pPr eaLnBrk="1" hangingPunct="1">
              <a:lnSpc>
                <a:spcPct val="100000"/>
              </a:lnSpc>
            </a:pPr>
            <a:r>
              <a:rPr lang="zh-CN" altLang="en-US" sz="3600" smtClean="0">
                <a:solidFill>
                  <a:schemeClr val="hlink"/>
                </a:solidFill>
              </a:rPr>
              <a:t>链路</a:t>
            </a:r>
            <a:r>
              <a:rPr lang="en-US" altLang="zh-CN" sz="3600" smtClean="0"/>
              <a:t>(link)</a:t>
            </a:r>
            <a:r>
              <a:rPr lang="zh-CN" altLang="en-US" sz="3600" smtClean="0"/>
              <a:t>是一条无源的点到点的物理线路</a:t>
            </a:r>
            <a:r>
              <a:rPr lang="zh-CN" altLang="en-US" sz="3600"/>
              <a:t>段</a:t>
            </a:r>
            <a:r>
              <a:rPr lang="zh-CN" altLang="en-US" sz="3600" smtClean="0"/>
              <a:t>，中间没有任何其他的交换结点。</a:t>
            </a:r>
          </a:p>
          <a:p>
            <a:pPr eaLnBrk="1" hangingPunct="1">
              <a:lnSpc>
                <a:spcPct val="100000"/>
              </a:lnSpc>
            </a:pPr>
            <a:r>
              <a:rPr lang="zh-CN" altLang="en-US" smtClean="0">
                <a:solidFill>
                  <a:schemeClr val="hlink"/>
                </a:solidFill>
              </a:rPr>
              <a:t>数据链路</a:t>
            </a:r>
            <a:r>
              <a:rPr lang="en-US" altLang="zh-CN" smtClean="0"/>
              <a:t>(data link) </a:t>
            </a:r>
            <a:r>
              <a:rPr lang="zh-CN" altLang="en-US" smtClean="0"/>
              <a:t>除了物理线路外，还必须有通信协议来控制这些数据的传输。若把实现这些协议的硬件和软件加到链路上，就构成了数据链路。</a:t>
            </a:r>
            <a:endParaRPr lang="en-US" altLang="zh-CN" smtClean="0"/>
          </a:p>
          <a:p>
            <a:pPr eaLnBrk="1" hangingPunct="1">
              <a:lnSpc>
                <a:spcPct val="100000"/>
              </a:lnSpc>
            </a:pPr>
            <a:r>
              <a:rPr lang="zh-CN" altLang="en-US" smtClean="0">
                <a:solidFill>
                  <a:srgbClr val="FF0000"/>
                </a:solidFill>
              </a:rPr>
              <a:t>帧：</a:t>
            </a:r>
            <a:r>
              <a:rPr lang="zh-CN" altLang="en-US"/>
              <a:t>数据链路层的数据单元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098733" y="214314"/>
            <a:ext cx="10062982" cy="1462087"/>
          </a:xfrm>
        </p:spPr>
        <p:txBody>
          <a:bodyPr/>
          <a:lstStyle/>
          <a:p>
            <a:pPr algn="ctr" eaLnBrk="1" hangingPunct="1"/>
            <a:r>
              <a:rPr lang="zh-CN" altLang="en-US" sz="4800" smtClean="0"/>
              <a:t>透明传输问题 </a:t>
            </a:r>
          </a:p>
        </p:txBody>
      </p:sp>
      <p:sp>
        <p:nvSpPr>
          <p:cNvPr id="196611" name="Rectangle 3"/>
          <p:cNvSpPr>
            <a:spLocks noGrp="1" noChangeArrowheads="1"/>
          </p:cNvSpPr>
          <p:nvPr>
            <p:ph idx="1"/>
          </p:nvPr>
        </p:nvSpPr>
        <p:spPr>
          <a:xfrm>
            <a:off x="1185932" y="1989141"/>
            <a:ext cx="9487457" cy="4535487"/>
          </a:xfrm>
        </p:spPr>
        <p:txBody>
          <a:bodyPr/>
          <a:lstStyle/>
          <a:p>
            <a:pPr eaLnBrk="1" hangingPunct="1"/>
            <a:r>
              <a:rPr lang="zh-CN" altLang="en-US" sz="2800" smtClean="0"/>
              <a:t>当 </a:t>
            </a:r>
            <a:r>
              <a:rPr lang="en-US" altLang="zh-CN" sz="2800" smtClean="0"/>
              <a:t>PPP </a:t>
            </a:r>
            <a:r>
              <a:rPr lang="zh-CN" altLang="en-US" sz="2800" smtClean="0"/>
              <a:t>用在异步传输时，就使用一种特殊的</a:t>
            </a:r>
            <a:r>
              <a:rPr lang="zh-CN" altLang="en-US" sz="2800" smtClean="0">
                <a:solidFill>
                  <a:schemeClr val="hlink"/>
                </a:solidFill>
              </a:rPr>
              <a:t>字符填充法</a:t>
            </a:r>
            <a:r>
              <a:rPr lang="zh-CN" altLang="en-US" sz="2800" smtClean="0"/>
              <a:t>。同步传输是以同步的时钟节拍来发送数据信号的，因此在一个串行的数据流中，各信号</a:t>
            </a:r>
            <a:r>
              <a:rPr lang="zh-CN" altLang="en-US" sz="2800" smtClean="0">
                <a:hlinkClick r:id="rId3"/>
              </a:rPr>
              <a:t>码元</a:t>
            </a:r>
            <a:r>
              <a:rPr lang="zh-CN" altLang="en-US" sz="2800" smtClean="0"/>
              <a:t>之间的相对位置都是固定的（即同步的）。异步传输将比特分成小组进行传送，小组可以是</a:t>
            </a:r>
            <a:r>
              <a:rPr lang="en-US" altLang="zh-CN" sz="2800" smtClean="0"/>
              <a:t>8</a:t>
            </a:r>
            <a:r>
              <a:rPr lang="zh-CN" altLang="en-US" sz="2800" smtClean="0"/>
              <a:t>位的</a:t>
            </a:r>
            <a:r>
              <a:rPr lang="en-US" altLang="zh-CN" sz="2800" smtClean="0"/>
              <a:t>1</a:t>
            </a:r>
            <a:r>
              <a:rPr lang="zh-CN" altLang="en-US" sz="2800" smtClean="0"/>
              <a:t>个字符或更长。发送方可以在任何时刻发送这些比特组，而接收方从不知道它们会在什么时候到达。对于时间精确度，同步要求高，异步没有同步要求那么高。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098733" y="549276"/>
            <a:ext cx="10062982" cy="911225"/>
          </a:xfrm>
        </p:spPr>
        <p:txBody>
          <a:bodyPr/>
          <a:lstStyle/>
          <a:p>
            <a:pPr algn="ctr" eaLnBrk="1" hangingPunct="1"/>
            <a:r>
              <a:rPr lang="zh-CN" altLang="en-US" smtClean="0"/>
              <a:t>字符填充</a:t>
            </a:r>
            <a:r>
              <a:rPr lang="en-US" altLang="zh-CN" smtClean="0"/>
              <a:t>——</a:t>
            </a:r>
            <a:r>
              <a:rPr lang="zh-CN" altLang="en-US" smtClean="0"/>
              <a:t>方法 （异步传输）</a:t>
            </a:r>
          </a:p>
        </p:txBody>
      </p:sp>
      <p:sp>
        <p:nvSpPr>
          <p:cNvPr id="197635" name="Rectangle 3"/>
          <p:cNvSpPr>
            <a:spLocks noGrp="1" noChangeArrowheads="1"/>
          </p:cNvSpPr>
          <p:nvPr>
            <p:ph idx="1"/>
          </p:nvPr>
        </p:nvSpPr>
        <p:spPr>
          <a:xfrm>
            <a:off x="835192" y="1701800"/>
            <a:ext cx="9838197" cy="4535488"/>
          </a:xfrm>
        </p:spPr>
        <p:txBody>
          <a:bodyPr/>
          <a:lstStyle/>
          <a:p>
            <a:pPr eaLnBrk="1" hangingPunct="1"/>
            <a:r>
              <a:rPr lang="zh-CN" altLang="en-US" smtClean="0"/>
              <a:t>将信息字段中出现的每一个 </a:t>
            </a:r>
            <a:r>
              <a:rPr lang="en-US" altLang="zh-CN" smtClean="0"/>
              <a:t>0x7E </a:t>
            </a:r>
            <a:r>
              <a:rPr lang="zh-CN" altLang="en-US" smtClean="0"/>
              <a:t>字节转变成为 </a:t>
            </a:r>
            <a:r>
              <a:rPr lang="en-US" altLang="zh-CN" smtClean="0"/>
              <a:t>2 </a:t>
            </a:r>
            <a:r>
              <a:rPr lang="zh-CN" altLang="en-US" smtClean="0"/>
              <a:t>字节序列</a:t>
            </a:r>
            <a:r>
              <a:rPr lang="en-US" altLang="zh-CN" smtClean="0"/>
              <a:t>(0x7D, 0x5E)</a:t>
            </a:r>
            <a:r>
              <a:rPr lang="zh-CN" altLang="en-US" smtClean="0"/>
              <a:t>。 </a:t>
            </a:r>
            <a:endParaRPr lang="zh-CN" altLang="en-US" sz="3600" smtClean="0"/>
          </a:p>
          <a:p>
            <a:pPr eaLnBrk="1" hangingPunct="1"/>
            <a:r>
              <a:rPr lang="zh-CN" altLang="en-US" smtClean="0"/>
              <a:t>若信息字段中出现一个 </a:t>
            </a:r>
            <a:r>
              <a:rPr lang="en-US" altLang="zh-CN" smtClean="0"/>
              <a:t>0x7D </a:t>
            </a:r>
            <a:r>
              <a:rPr lang="zh-CN" altLang="en-US" smtClean="0"/>
              <a:t>的字节</a:t>
            </a:r>
            <a:r>
              <a:rPr lang="en-US" altLang="zh-CN" smtClean="0"/>
              <a:t>, </a:t>
            </a:r>
            <a:r>
              <a:rPr lang="zh-CN" altLang="en-US" smtClean="0"/>
              <a:t>则将其转变成为 </a:t>
            </a:r>
            <a:r>
              <a:rPr lang="en-US" altLang="zh-CN" smtClean="0"/>
              <a:t>2 </a:t>
            </a:r>
            <a:r>
              <a:rPr lang="zh-CN" altLang="en-US" smtClean="0"/>
              <a:t>字节序列</a:t>
            </a:r>
            <a:r>
              <a:rPr lang="en-US" altLang="zh-CN" smtClean="0"/>
              <a:t>(0x7D, 0x5D)</a:t>
            </a:r>
            <a:r>
              <a:rPr lang="zh-CN" altLang="en-US" smtClean="0"/>
              <a:t>。</a:t>
            </a:r>
          </a:p>
          <a:p>
            <a:pPr eaLnBrk="1" hangingPunct="1"/>
            <a:r>
              <a:rPr lang="zh-CN" altLang="en-US" smtClean="0"/>
              <a:t>若信息字段中出现 </a:t>
            </a:r>
            <a:r>
              <a:rPr lang="en-US" altLang="zh-CN" smtClean="0"/>
              <a:t>ASCII </a:t>
            </a:r>
            <a:r>
              <a:rPr lang="zh-CN" altLang="en-US" smtClean="0"/>
              <a:t>码的控制字符（即数值小于 </a:t>
            </a:r>
            <a:r>
              <a:rPr lang="en-US" altLang="zh-CN" smtClean="0"/>
              <a:t>0x20 </a:t>
            </a:r>
            <a:r>
              <a:rPr lang="zh-CN" altLang="en-US" smtClean="0"/>
              <a:t>的字符），则在该字符前面要加入一个 </a:t>
            </a:r>
            <a:r>
              <a:rPr lang="en-US" altLang="zh-CN" smtClean="0"/>
              <a:t>0x7D </a:t>
            </a:r>
            <a:r>
              <a:rPr lang="zh-CN" altLang="en-US" smtClean="0"/>
              <a:t>字节，同时将该字符的编码加以改变。例如：出现</a:t>
            </a:r>
            <a:r>
              <a:rPr lang="en-US" altLang="zh-CN" smtClean="0"/>
              <a:t>0x03</a:t>
            </a:r>
            <a:r>
              <a:rPr lang="zh-CN" altLang="en-US" smtClean="0"/>
              <a:t>（在控制字符中是“传输结束”</a:t>
            </a:r>
            <a:r>
              <a:rPr lang="en-US" altLang="zh-CN" smtClean="0"/>
              <a:t>ETX</a:t>
            </a:r>
            <a:r>
              <a:rPr lang="zh-CN" altLang="en-US" smtClean="0"/>
              <a:t>），就要把它转变为</a:t>
            </a:r>
            <a:r>
              <a:rPr lang="en-US" altLang="zh-CN" smtClean="0"/>
              <a:t>2</a:t>
            </a:r>
            <a:r>
              <a:rPr lang="zh-CN" altLang="en-US" smtClean="0"/>
              <a:t>个字节序列 </a:t>
            </a:r>
            <a:r>
              <a:rPr lang="en-US" altLang="zh-CN" smtClean="0"/>
              <a:t>(0x7D, 0x23)</a:t>
            </a:r>
            <a:r>
              <a:rPr lang="zh-CN" alt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6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6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404905" y="214314"/>
            <a:ext cx="7954658" cy="1462087"/>
          </a:xfrm>
        </p:spPr>
        <p:txBody>
          <a:bodyPr/>
          <a:lstStyle/>
          <a:p>
            <a:pPr algn="ctr" eaLnBrk="1" hangingPunct="1"/>
            <a:r>
              <a:rPr lang="zh-CN" altLang="en-US" smtClean="0"/>
              <a:t>零比特填充（同步传输） </a:t>
            </a:r>
          </a:p>
        </p:txBody>
      </p:sp>
      <p:sp>
        <p:nvSpPr>
          <p:cNvPr id="66563" name="Rectangle 3"/>
          <p:cNvSpPr>
            <a:spLocks noGrp="1" noChangeArrowheads="1"/>
          </p:cNvSpPr>
          <p:nvPr>
            <p:ph idx="1"/>
          </p:nvPr>
        </p:nvSpPr>
        <p:spPr>
          <a:xfrm>
            <a:off x="1273134" y="1773238"/>
            <a:ext cx="9487457" cy="4464050"/>
          </a:xfrm>
        </p:spPr>
        <p:txBody>
          <a:bodyPr/>
          <a:lstStyle/>
          <a:p>
            <a:pPr eaLnBrk="1" hangingPunct="1"/>
            <a:r>
              <a:rPr lang="en-US" altLang="zh-CN" smtClean="0"/>
              <a:t>PPP </a:t>
            </a:r>
            <a:r>
              <a:rPr lang="zh-CN" altLang="en-US" smtClean="0"/>
              <a:t>协议用在 </a:t>
            </a:r>
            <a:r>
              <a:rPr lang="en-US" altLang="zh-CN" smtClean="0"/>
              <a:t>SONET/SDH </a:t>
            </a:r>
            <a:r>
              <a:rPr lang="zh-CN" altLang="en-US" smtClean="0"/>
              <a:t>链路时，是使用同步传输（一连串的比特连续传送）。这时 </a:t>
            </a:r>
            <a:r>
              <a:rPr lang="en-US" altLang="zh-CN" smtClean="0"/>
              <a:t>PPP </a:t>
            </a:r>
            <a:r>
              <a:rPr lang="zh-CN" altLang="en-US" smtClean="0"/>
              <a:t>协议采用零比特填充方法来实现透明传输。</a:t>
            </a:r>
          </a:p>
          <a:p>
            <a:pPr eaLnBrk="1" hangingPunct="1"/>
            <a:r>
              <a:rPr lang="zh-CN" altLang="en-US" smtClean="0"/>
              <a:t>在发送端，只要发现有 </a:t>
            </a:r>
            <a:r>
              <a:rPr lang="en-US" altLang="zh-CN" smtClean="0"/>
              <a:t>5 </a:t>
            </a:r>
            <a:r>
              <a:rPr lang="zh-CN" altLang="en-US" smtClean="0"/>
              <a:t>个连续 </a:t>
            </a:r>
            <a:r>
              <a:rPr lang="en-US" altLang="zh-CN" smtClean="0"/>
              <a:t>1</a:t>
            </a:r>
            <a:r>
              <a:rPr lang="zh-CN" altLang="en-US" smtClean="0"/>
              <a:t>，则立即填入一个 </a:t>
            </a:r>
            <a:r>
              <a:rPr lang="en-US" altLang="zh-CN" smtClean="0"/>
              <a:t>0</a:t>
            </a:r>
            <a:r>
              <a:rPr lang="zh-CN" altLang="en-US" smtClean="0"/>
              <a:t>。接收端对帧中的比特流进行扫描。每当发现 </a:t>
            </a:r>
            <a:r>
              <a:rPr lang="en-US" altLang="zh-CN" smtClean="0"/>
              <a:t>5 </a:t>
            </a:r>
            <a:r>
              <a:rPr lang="zh-CN" altLang="en-US" smtClean="0"/>
              <a:t>个连续</a:t>
            </a:r>
            <a:r>
              <a:rPr lang="en-US" altLang="zh-CN" smtClean="0"/>
              <a:t>1</a:t>
            </a:r>
            <a:r>
              <a:rPr lang="zh-CN" altLang="en-US" smtClean="0"/>
              <a:t>时，就把这 </a:t>
            </a:r>
            <a:r>
              <a:rPr lang="en-US" altLang="zh-CN" smtClean="0"/>
              <a:t>5 </a:t>
            </a:r>
            <a:r>
              <a:rPr lang="zh-CN" altLang="en-US" smtClean="0"/>
              <a:t>个连续 </a:t>
            </a:r>
            <a:r>
              <a:rPr lang="en-US" altLang="zh-CN" smtClean="0"/>
              <a:t>1 </a:t>
            </a:r>
            <a:r>
              <a:rPr lang="zh-CN" altLang="en-US" smtClean="0"/>
              <a:t>后的一个 </a:t>
            </a:r>
            <a:r>
              <a:rPr lang="en-US" altLang="zh-CN" smtClean="0"/>
              <a:t>0 </a:t>
            </a:r>
            <a:r>
              <a:rPr lang="zh-CN" altLang="en-US" smtClean="0"/>
              <a:t>删除，</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AutoShape 20"/>
          <p:cNvSpPr>
            <a:spLocks noChangeArrowheads="1"/>
          </p:cNvSpPr>
          <p:nvPr/>
        </p:nvSpPr>
        <p:spPr bwMode="auto">
          <a:xfrm>
            <a:off x="5908346" y="4830763"/>
            <a:ext cx="2813682" cy="431800"/>
          </a:xfrm>
          <a:prstGeom prst="roundRect">
            <a:avLst>
              <a:gd name="adj" fmla="val 16667"/>
            </a:avLst>
          </a:prstGeom>
          <a:solidFill>
            <a:srgbClr val="CC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67587" name="AutoShape 5"/>
          <p:cNvSpPr>
            <a:spLocks noChangeArrowheads="1"/>
          </p:cNvSpPr>
          <p:nvPr/>
        </p:nvSpPr>
        <p:spPr bwMode="auto">
          <a:xfrm>
            <a:off x="8072866" y="4860925"/>
            <a:ext cx="296483" cy="350838"/>
          </a:xfrm>
          <a:prstGeom prst="roundRect">
            <a:avLst>
              <a:gd name="adj" fmla="val 16667"/>
            </a:avLst>
          </a:pr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67588" name="Rectangle 17"/>
          <p:cNvSpPr>
            <a:spLocks noChangeArrowheads="1"/>
          </p:cNvSpPr>
          <p:nvPr/>
        </p:nvSpPr>
        <p:spPr bwMode="auto">
          <a:xfrm>
            <a:off x="5230118" y="4797426"/>
            <a:ext cx="471443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0 1 0 0 1 1 1 1 1 0 1 0 0 0 1 0 1 0</a:t>
            </a:r>
          </a:p>
        </p:txBody>
      </p:sp>
      <p:sp>
        <p:nvSpPr>
          <p:cNvPr id="67589" name="AutoShape 19"/>
          <p:cNvSpPr>
            <a:spLocks noChangeArrowheads="1"/>
          </p:cNvSpPr>
          <p:nvPr/>
        </p:nvSpPr>
        <p:spPr bwMode="auto">
          <a:xfrm>
            <a:off x="6107938" y="3213100"/>
            <a:ext cx="2813682" cy="431800"/>
          </a:xfrm>
          <a:prstGeom prst="roundRect">
            <a:avLst>
              <a:gd name="adj" fmla="val 16667"/>
            </a:avLst>
          </a:prstGeom>
          <a:solidFill>
            <a:srgbClr val="CC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67590" name="AutoShape 6"/>
          <p:cNvSpPr>
            <a:spLocks noChangeArrowheads="1"/>
          </p:cNvSpPr>
          <p:nvPr/>
        </p:nvSpPr>
        <p:spPr bwMode="auto">
          <a:xfrm>
            <a:off x="6074996" y="1557338"/>
            <a:ext cx="2493945" cy="431800"/>
          </a:xfrm>
          <a:prstGeom prst="roundRect">
            <a:avLst>
              <a:gd name="adj" fmla="val 16667"/>
            </a:avLst>
          </a:prstGeom>
          <a:solidFill>
            <a:srgbClr val="CC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67591" name="Rectangle 8"/>
          <p:cNvSpPr>
            <a:spLocks noChangeArrowheads="1"/>
          </p:cNvSpPr>
          <p:nvPr/>
        </p:nvSpPr>
        <p:spPr bwMode="auto">
          <a:xfrm>
            <a:off x="5113849" y="1557339"/>
            <a:ext cx="445795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0 1 0 0 1 1 1 1 1 1 0 0 0 1 0 1 0</a:t>
            </a:r>
          </a:p>
        </p:txBody>
      </p:sp>
      <p:sp>
        <p:nvSpPr>
          <p:cNvPr id="67592" name="AutoShape 4"/>
          <p:cNvSpPr>
            <a:spLocks noChangeArrowheads="1"/>
          </p:cNvSpPr>
          <p:nvPr/>
        </p:nvSpPr>
        <p:spPr bwMode="auto">
          <a:xfrm>
            <a:off x="8008918" y="3244850"/>
            <a:ext cx="296482" cy="371475"/>
          </a:xfrm>
          <a:prstGeom prst="roundRect">
            <a:avLst>
              <a:gd name="adj" fmla="val 16667"/>
            </a:avLst>
          </a:pr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67593" name="Rectangle 16"/>
          <p:cNvSpPr>
            <a:spLocks noChangeArrowheads="1"/>
          </p:cNvSpPr>
          <p:nvPr/>
        </p:nvSpPr>
        <p:spPr bwMode="auto">
          <a:xfrm>
            <a:off x="5156481" y="3208338"/>
            <a:ext cx="471443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400">
                <a:solidFill>
                  <a:schemeClr val="folHlink"/>
                </a:solidFill>
                <a:latin typeface="Arial" pitchFamily="34" charset="0"/>
                <a:ea typeface="黑体" pitchFamily="49" charset="-122"/>
              </a:rPr>
              <a:t>0 1 0 0 1 1 1 1 1 0 1 0 0 0 1 0 1 0</a:t>
            </a:r>
          </a:p>
        </p:txBody>
      </p:sp>
      <p:sp>
        <p:nvSpPr>
          <p:cNvPr id="67594" name="Rectangle 7"/>
          <p:cNvSpPr>
            <a:spLocks noChangeArrowheads="1"/>
          </p:cNvSpPr>
          <p:nvPr/>
        </p:nvSpPr>
        <p:spPr bwMode="auto">
          <a:xfrm>
            <a:off x="782483" y="1522414"/>
            <a:ext cx="3002426"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zh-CN" altLang="en-US" sz="2400">
                <a:solidFill>
                  <a:schemeClr val="folHlink"/>
                </a:solidFill>
                <a:latin typeface="Arial" pitchFamily="34" charset="0"/>
                <a:ea typeface="黑体" pitchFamily="49" charset="-122"/>
              </a:rPr>
              <a:t>信息字段中出现了和</a:t>
            </a:r>
          </a:p>
          <a:p>
            <a:pPr algn="ctr" defTabSz="762000" eaLnBrk="0" hangingPunct="0"/>
            <a:r>
              <a:rPr lang="zh-CN" altLang="en-US" sz="2400">
                <a:solidFill>
                  <a:schemeClr val="folHlink"/>
                </a:solidFill>
                <a:latin typeface="Arial" pitchFamily="34" charset="0"/>
                <a:ea typeface="黑体" pitchFamily="49" charset="-122"/>
              </a:rPr>
              <a:t>标志字段 </a:t>
            </a:r>
            <a:r>
              <a:rPr lang="en-US" altLang="zh-CN" sz="2400">
                <a:solidFill>
                  <a:schemeClr val="folHlink"/>
                </a:solidFill>
                <a:latin typeface="Arial" pitchFamily="34" charset="0"/>
                <a:ea typeface="黑体" pitchFamily="49" charset="-122"/>
              </a:rPr>
              <a:t>F </a:t>
            </a:r>
            <a:r>
              <a:rPr lang="zh-CN" altLang="en-US" sz="2400">
                <a:solidFill>
                  <a:schemeClr val="folHlink"/>
                </a:solidFill>
                <a:latin typeface="Arial" pitchFamily="34" charset="0"/>
                <a:ea typeface="黑体" pitchFamily="49" charset="-122"/>
              </a:rPr>
              <a:t>完全一样</a:t>
            </a:r>
          </a:p>
          <a:p>
            <a:pPr algn="ctr" defTabSz="762000" eaLnBrk="0" hangingPunct="0"/>
            <a:r>
              <a:rPr lang="zh-CN" altLang="en-US" sz="2400">
                <a:solidFill>
                  <a:schemeClr val="folHlink"/>
                </a:solidFill>
                <a:latin typeface="Arial" pitchFamily="34" charset="0"/>
                <a:ea typeface="黑体" pitchFamily="49" charset="-122"/>
              </a:rPr>
              <a:t>的 </a:t>
            </a:r>
            <a:r>
              <a:rPr lang="en-US" altLang="zh-CN" sz="2400">
                <a:solidFill>
                  <a:schemeClr val="folHlink"/>
                </a:solidFill>
                <a:latin typeface="Arial" pitchFamily="34" charset="0"/>
                <a:ea typeface="黑体" pitchFamily="49" charset="-122"/>
              </a:rPr>
              <a:t>8 </a:t>
            </a:r>
            <a:r>
              <a:rPr lang="zh-CN" altLang="en-US" sz="2400">
                <a:solidFill>
                  <a:schemeClr val="folHlink"/>
                </a:solidFill>
                <a:latin typeface="Arial" pitchFamily="34" charset="0"/>
                <a:ea typeface="黑体" pitchFamily="49" charset="-122"/>
              </a:rPr>
              <a:t>比特组合</a:t>
            </a:r>
          </a:p>
        </p:txBody>
      </p:sp>
      <p:sp>
        <p:nvSpPr>
          <p:cNvPr id="67595" name="Rectangle 9"/>
          <p:cNvSpPr>
            <a:spLocks noChangeArrowheads="1"/>
          </p:cNvSpPr>
          <p:nvPr/>
        </p:nvSpPr>
        <p:spPr bwMode="auto">
          <a:xfrm>
            <a:off x="218972" y="3360738"/>
            <a:ext cx="3327835"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400">
                <a:solidFill>
                  <a:schemeClr val="folHlink"/>
                </a:solidFill>
                <a:latin typeface="Arial" pitchFamily="34" charset="0"/>
                <a:ea typeface="黑体" pitchFamily="49" charset="-122"/>
              </a:rPr>
              <a:t>发送端在 </a:t>
            </a:r>
            <a:r>
              <a:rPr lang="en-US" altLang="zh-CN" sz="2400">
                <a:solidFill>
                  <a:schemeClr val="folHlink"/>
                </a:solidFill>
                <a:latin typeface="Arial" pitchFamily="34" charset="0"/>
                <a:ea typeface="黑体" pitchFamily="49" charset="-122"/>
              </a:rPr>
              <a:t>5 </a:t>
            </a:r>
            <a:r>
              <a:rPr lang="zh-CN" altLang="en-US" sz="2400">
                <a:solidFill>
                  <a:schemeClr val="folHlink"/>
                </a:solidFill>
                <a:latin typeface="Arial" pitchFamily="34" charset="0"/>
                <a:ea typeface="黑体" pitchFamily="49" charset="-122"/>
              </a:rPr>
              <a:t>个连 </a:t>
            </a:r>
            <a:r>
              <a:rPr lang="en-US" altLang="zh-CN" sz="2400">
                <a:solidFill>
                  <a:schemeClr val="folHlink"/>
                </a:solidFill>
                <a:latin typeface="Arial" pitchFamily="34" charset="0"/>
                <a:ea typeface="黑体" pitchFamily="49" charset="-122"/>
              </a:rPr>
              <a:t>1 </a:t>
            </a:r>
            <a:r>
              <a:rPr lang="zh-CN" altLang="en-US" sz="2400">
                <a:solidFill>
                  <a:schemeClr val="folHlink"/>
                </a:solidFill>
                <a:latin typeface="Arial" pitchFamily="34" charset="0"/>
                <a:ea typeface="黑体" pitchFamily="49" charset="-122"/>
              </a:rPr>
              <a:t>之后</a:t>
            </a:r>
          </a:p>
          <a:p>
            <a:pPr defTabSz="762000" eaLnBrk="0" hangingPunct="0"/>
            <a:r>
              <a:rPr lang="zh-CN" altLang="en-US" sz="2400">
                <a:solidFill>
                  <a:schemeClr val="folHlink"/>
                </a:solidFill>
                <a:latin typeface="Arial" pitchFamily="34" charset="0"/>
                <a:ea typeface="黑体" pitchFamily="49" charset="-122"/>
              </a:rPr>
              <a:t>填入 </a:t>
            </a:r>
            <a:r>
              <a:rPr lang="en-US" altLang="zh-CN" sz="2400">
                <a:solidFill>
                  <a:schemeClr val="folHlink"/>
                </a:solidFill>
                <a:latin typeface="Arial" pitchFamily="34" charset="0"/>
                <a:ea typeface="黑体" pitchFamily="49" charset="-122"/>
              </a:rPr>
              <a:t>0 </a:t>
            </a:r>
            <a:r>
              <a:rPr lang="zh-CN" altLang="en-US" sz="2400">
                <a:solidFill>
                  <a:schemeClr val="folHlink"/>
                </a:solidFill>
                <a:latin typeface="Arial" pitchFamily="34" charset="0"/>
                <a:ea typeface="黑体" pitchFamily="49" charset="-122"/>
              </a:rPr>
              <a:t>比特再发送出去</a:t>
            </a:r>
          </a:p>
        </p:txBody>
      </p:sp>
      <p:sp>
        <p:nvSpPr>
          <p:cNvPr id="67596" name="Rectangle 10"/>
          <p:cNvSpPr>
            <a:spLocks noChangeArrowheads="1"/>
          </p:cNvSpPr>
          <p:nvPr/>
        </p:nvSpPr>
        <p:spPr bwMode="auto">
          <a:xfrm>
            <a:off x="812269" y="4943475"/>
            <a:ext cx="2935100"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zh-CN" altLang="en-US" sz="2400">
                <a:solidFill>
                  <a:schemeClr val="folHlink"/>
                </a:solidFill>
                <a:latin typeface="Arial" pitchFamily="34" charset="0"/>
                <a:ea typeface="黑体" pitchFamily="49" charset="-122"/>
              </a:rPr>
              <a:t>在接收端把 </a:t>
            </a:r>
            <a:r>
              <a:rPr lang="en-US" altLang="zh-CN" sz="2400">
                <a:solidFill>
                  <a:schemeClr val="folHlink"/>
                </a:solidFill>
                <a:latin typeface="Arial" pitchFamily="34" charset="0"/>
                <a:ea typeface="黑体" pitchFamily="49" charset="-122"/>
              </a:rPr>
              <a:t>5 </a:t>
            </a:r>
            <a:r>
              <a:rPr lang="zh-CN" altLang="en-US" sz="2400">
                <a:solidFill>
                  <a:schemeClr val="folHlink"/>
                </a:solidFill>
                <a:latin typeface="Arial" pitchFamily="34" charset="0"/>
                <a:ea typeface="黑体" pitchFamily="49" charset="-122"/>
              </a:rPr>
              <a:t>个连 </a:t>
            </a:r>
            <a:r>
              <a:rPr lang="en-US" altLang="zh-CN" sz="2400">
                <a:solidFill>
                  <a:schemeClr val="folHlink"/>
                </a:solidFill>
                <a:latin typeface="Arial" pitchFamily="34" charset="0"/>
                <a:ea typeface="黑体" pitchFamily="49" charset="-122"/>
              </a:rPr>
              <a:t>1</a:t>
            </a:r>
          </a:p>
          <a:p>
            <a:pPr algn="ctr" defTabSz="762000" eaLnBrk="0" hangingPunct="0"/>
            <a:r>
              <a:rPr lang="zh-CN" altLang="en-US" sz="2400">
                <a:solidFill>
                  <a:schemeClr val="folHlink"/>
                </a:solidFill>
                <a:latin typeface="Arial" pitchFamily="34" charset="0"/>
                <a:ea typeface="黑体" pitchFamily="49" charset="-122"/>
              </a:rPr>
              <a:t>之后的 </a:t>
            </a:r>
            <a:r>
              <a:rPr lang="en-US" altLang="zh-CN" sz="2400">
                <a:solidFill>
                  <a:schemeClr val="folHlink"/>
                </a:solidFill>
                <a:latin typeface="Arial" pitchFamily="34" charset="0"/>
                <a:ea typeface="黑体" pitchFamily="49" charset="-122"/>
              </a:rPr>
              <a:t>0 </a:t>
            </a:r>
            <a:r>
              <a:rPr lang="zh-CN" altLang="en-US" sz="2400">
                <a:solidFill>
                  <a:schemeClr val="folHlink"/>
                </a:solidFill>
                <a:latin typeface="Arial" pitchFamily="34" charset="0"/>
                <a:ea typeface="黑体" pitchFamily="49" charset="-122"/>
              </a:rPr>
              <a:t>比特删除</a:t>
            </a:r>
          </a:p>
        </p:txBody>
      </p:sp>
      <p:sp>
        <p:nvSpPr>
          <p:cNvPr id="67597" name="Rectangle 11"/>
          <p:cNvSpPr>
            <a:spLocks noChangeArrowheads="1"/>
          </p:cNvSpPr>
          <p:nvPr/>
        </p:nvSpPr>
        <p:spPr bwMode="auto">
          <a:xfrm>
            <a:off x="5425833" y="2327276"/>
            <a:ext cx="361797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400">
                <a:solidFill>
                  <a:schemeClr val="folHlink"/>
                </a:solidFill>
                <a:latin typeface="Arial" pitchFamily="34" charset="0"/>
                <a:ea typeface="黑体" pitchFamily="49" charset="-122"/>
              </a:rPr>
              <a:t>会被误认为是标志字段 </a:t>
            </a:r>
            <a:r>
              <a:rPr lang="en-US" altLang="zh-CN" sz="2400">
                <a:solidFill>
                  <a:schemeClr val="folHlink"/>
                </a:solidFill>
                <a:latin typeface="Arial" pitchFamily="34" charset="0"/>
                <a:ea typeface="黑体" pitchFamily="49" charset="-122"/>
              </a:rPr>
              <a:t>F </a:t>
            </a:r>
          </a:p>
        </p:txBody>
      </p:sp>
      <p:sp>
        <p:nvSpPr>
          <p:cNvPr id="67598" name="AutoShape 12"/>
          <p:cNvSpPr>
            <a:spLocks noChangeArrowheads="1"/>
          </p:cNvSpPr>
          <p:nvPr/>
        </p:nvSpPr>
        <p:spPr bwMode="auto">
          <a:xfrm rot="16200000">
            <a:off x="7959736" y="3675360"/>
            <a:ext cx="327025" cy="189905"/>
          </a:xfrm>
          <a:prstGeom prst="rightArrow">
            <a:avLst>
              <a:gd name="adj1" fmla="val 50000"/>
              <a:gd name="adj2" fmla="val 104995"/>
            </a:avLst>
          </a:prstGeom>
          <a:solidFill>
            <a:schemeClr val="hlink"/>
          </a:solidFill>
          <a:ln w="12700">
            <a:solidFill>
              <a:schemeClr val="hlink"/>
            </a:solidFill>
            <a:miter lim="800000"/>
            <a:headEnd/>
            <a:tailEnd/>
          </a:ln>
        </p:spPr>
        <p:txBody>
          <a:bodyPr wrap="none" anchor="ctr"/>
          <a:lstStyle/>
          <a:p>
            <a:endParaRPr lang="zh-CN" altLang="en-US"/>
          </a:p>
        </p:txBody>
      </p:sp>
      <p:sp>
        <p:nvSpPr>
          <p:cNvPr id="67599" name="Rectangle 13"/>
          <p:cNvSpPr>
            <a:spLocks noChangeArrowheads="1"/>
          </p:cNvSpPr>
          <p:nvPr/>
        </p:nvSpPr>
        <p:spPr bwMode="auto">
          <a:xfrm>
            <a:off x="5857962" y="3911600"/>
            <a:ext cx="267861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400">
                <a:solidFill>
                  <a:schemeClr val="folHlink"/>
                </a:solidFill>
                <a:latin typeface="Arial" pitchFamily="34" charset="0"/>
                <a:ea typeface="黑体" pitchFamily="49" charset="-122"/>
              </a:rPr>
              <a:t>发送端填入 </a:t>
            </a:r>
            <a:r>
              <a:rPr lang="en-US" altLang="zh-CN" sz="2400">
                <a:solidFill>
                  <a:schemeClr val="folHlink"/>
                </a:solidFill>
                <a:latin typeface="Arial" pitchFamily="34" charset="0"/>
                <a:ea typeface="黑体" pitchFamily="49" charset="-122"/>
              </a:rPr>
              <a:t>0 </a:t>
            </a:r>
            <a:r>
              <a:rPr lang="zh-CN" altLang="en-US" sz="2400">
                <a:solidFill>
                  <a:schemeClr val="folHlink"/>
                </a:solidFill>
                <a:latin typeface="Arial" pitchFamily="34" charset="0"/>
                <a:ea typeface="黑体" pitchFamily="49" charset="-122"/>
              </a:rPr>
              <a:t>比特</a:t>
            </a:r>
          </a:p>
        </p:txBody>
      </p:sp>
      <p:sp>
        <p:nvSpPr>
          <p:cNvPr id="67600" name="AutoShape 14"/>
          <p:cNvSpPr>
            <a:spLocks noChangeArrowheads="1"/>
          </p:cNvSpPr>
          <p:nvPr/>
        </p:nvSpPr>
        <p:spPr bwMode="auto">
          <a:xfrm rot="5400000" flipV="1">
            <a:off x="8058892" y="5239049"/>
            <a:ext cx="365125" cy="189905"/>
          </a:xfrm>
          <a:prstGeom prst="rightArrow">
            <a:avLst>
              <a:gd name="adj1" fmla="val 50000"/>
              <a:gd name="adj2" fmla="val 117227"/>
            </a:avLst>
          </a:prstGeom>
          <a:solidFill>
            <a:schemeClr val="hlink"/>
          </a:solidFill>
          <a:ln w="12700">
            <a:solidFill>
              <a:schemeClr val="hlink"/>
            </a:solidFill>
            <a:miter lim="800000"/>
            <a:headEnd/>
            <a:tailEnd/>
          </a:ln>
        </p:spPr>
        <p:txBody>
          <a:bodyPr wrap="none" anchor="ctr"/>
          <a:lstStyle/>
          <a:p>
            <a:endParaRPr lang="zh-CN" altLang="en-US"/>
          </a:p>
        </p:txBody>
      </p:sp>
      <p:sp>
        <p:nvSpPr>
          <p:cNvPr id="67601" name="Rectangle 15"/>
          <p:cNvSpPr>
            <a:spLocks noChangeArrowheads="1"/>
          </p:cNvSpPr>
          <p:nvPr/>
        </p:nvSpPr>
        <p:spPr bwMode="auto">
          <a:xfrm>
            <a:off x="5797892" y="5567364"/>
            <a:ext cx="360194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400">
                <a:solidFill>
                  <a:schemeClr val="folHlink"/>
                </a:solidFill>
                <a:latin typeface="Arial" pitchFamily="34" charset="0"/>
                <a:ea typeface="黑体" pitchFamily="49" charset="-122"/>
              </a:rPr>
              <a:t>接收端删除填入的 </a:t>
            </a:r>
            <a:r>
              <a:rPr lang="en-US" altLang="zh-CN" sz="2400">
                <a:solidFill>
                  <a:schemeClr val="folHlink"/>
                </a:solidFill>
                <a:latin typeface="Arial" pitchFamily="34" charset="0"/>
                <a:ea typeface="黑体" pitchFamily="49" charset="-122"/>
              </a:rPr>
              <a:t>0 </a:t>
            </a:r>
            <a:r>
              <a:rPr lang="zh-CN" altLang="en-US" sz="2400">
                <a:solidFill>
                  <a:schemeClr val="folHlink"/>
                </a:solidFill>
                <a:latin typeface="Arial" pitchFamily="34" charset="0"/>
                <a:ea typeface="黑体" pitchFamily="49" charset="-122"/>
              </a:rPr>
              <a:t>比特</a:t>
            </a:r>
          </a:p>
        </p:txBody>
      </p:sp>
      <p:sp>
        <p:nvSpPr>
          <p:cNvPr id="67602" name="AutoShape 18"/>
          <p:cNvSpPr>
            <a:spLocks/>
          </p:cNvSpPr>
          <p:nvPr/>
        </p:nvSpPr>
        <p:spPr bwMode="auto">
          <a:xfrm rot="16200000">
            <a:off x="7146408" y="941144"/>
            <a:ext cx="296862" cy="2373802"/>
          </a:xfrm>
          <a:prstGeom prst="leftBrace">
            <a:avLst>
              <a:gd name="adj1" fmla="val 54226"/>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603" name="Text Box 21"/>
          <p:cNvSpPr txBox="1">
            <a:spLocks noChangeArrowheads="1"/>
          </p:cNvSpPr>
          <p:nvPr/>
        </p:nvSpPr>
        <p:spPr bwMode="auto">
          <a:xfrm>
            <a:off x="3646936" y="333376"/>
            <a:ext cx="27494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4000">
                <a:solidFill>
                  <a:srgbClr val="333399"/>
                </a:solidFill>
                <a:ea typeface="黑体" pitchFamily="49" charset="-122"/>
              </a:rPr>
              <a:t>零比特填充</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098733" y="214314"/>
            <a:ext cx="10062982" cy="1462087"/>
          </a:xfrm>
        </p:spPr>
        <p:txBody>
          <a:bodyPr/>
          <a:lstStyle/>
          <a:p>
            <a:pPr algn="ctr" eaLnBrk="1" hangingPunct="1"/>
            <a:r>
              <a:rPr lang="en-US" altLang="zh-CN" smtClean="0"/>
              <a:t> 3.2.3   PPP </a:t>
            </a:r>
            <a:r>
              <a:rPr lang="zh-CN" altLang="en-US" smtClean="0"/>
              <a:t>协议的工作状态 </a:t>
            </a:r>
          </a:p>
        </p:txBody>
      </p:sp>
      <p:sp>
        <p:nvSpPr>
          <p:cNvPr id="198659" name="Rectangle 3"/>
          <p:cNvSpPr>
            <a:spLocks noGrp="1" noChangeArrowheads="1"/>
          </p:cNvSpPr>
          <p:nvPr>
            <p:ph idx="1"/>
          </p:nvPr>
        </p:nvSpPr>
        <p:spPr>
          <a:xfrm>
            <a:off x="835192" y="1989141"/>
            <a:ext cx="9838197" cy="4535487"/>
          </a:xfrm>
        </p:spPr>
        <p:txBody>
          <a:bodyPr/>
          <a:lstStyle/>
          <a:p>
            <a:pPr eaLnBrk="1" hangingPunct="1">
              <a:lnSpc>
                <a:spcPct val="80000"/>
              </a:lnSpc>
            </a:pPr>
            <a:r>
              <a:rPr lang="zh-CN" altLang="en-US" sz="2800" smtClean="0"/>
              <a:t>当用户拨号接入 </a:t>
            </a:r>
            <a:r>
              <a:rPr lang="en-US" altLang="zh-CN" sz="2800" smtClean="0"/>
              <a:t>ISP </a:t>
            </a:r>
            <a:r>
              <a:rPr lang="zh-CN" altLang="en-US" sz="2800" smtClean="0"/>
              <a:t>时，路由器的调制解调器对拨号做出确认，并建立一条物理连接。</a:t>
            </a:r>
          </a:p>
          <a:p>
            <a:pPr eaLnBrk="1" hangingPunct="1">
              <a:lnSpc>
                <a:spcPct val="80000"/>
              </a:lnSpc>
            </a:pPr>
            <a:r>
              <a:rPr lang="en-US" altLang="zh-CN" sz="2800" smtClean="0"/>
              <a:t>PC </a:t>
            </a:r>
            <a:r>
              <a:rPr lang="zh-CN" altLang="en-US" sz="2800" smtClean="0"/>
              <a:t>机向路由器发送一系列的 </a:t>
            </a:r>
            <a:r>
              <a:rPr lang="en-US" altLang="zh-CN" sz="2800" smtClean="0"/>
              <a:t>LCP </a:t>
            </a:r>
            <a:r>
              <a:rPr lang="zh-CN" altLang="en-US" sz="2800" smtClean="0"/>
              <a:t>分组（封装成多个 </a:t>
            </a:r>
            <a:r>
              <a:rPr lang="en-US" altLang="zh-CN" sz="2800" smtClean="0"/>
              <a:t>PPP </a:t>
            </a:r>
            <a:r>
              <a:rPr lang="zh-CN" altLang="en-US" sz="2800" smtClean="0"/>
              <a:t>帧）。</a:t>
            </a:r>
          </a:p>
          <a:p>
            <a:pPr eaLnBrk="1" hangingPunct="1">
              <a:lnSpc>
                <a:spcPct val="80000"/>
              </a:lnSpc>
            </a:pPr>
            <a:r>
              <a:rPr lang="zh-CN" altLang="en-US" sz="2800" smtClean="0"/>
              <a:t>这些分组及其响应选择了将要使用的一些 </a:t>
            </a:r>
            <a:r>
              <a:rPr lang="en-US" altLang="zh-CN" sz="2800" smtClean="0"/>
              <a:t>PPP </a:t>
            </a:r>
            <a:r>
              <a:rPr lang="zh-CN" altLang="en-US" sz="2800" smtClean="0"/>
              <a:t>参数，接着还要进行网络层配置，</a:t>
            </a:r>
            <a:r>
              <a:rPr lang="en-US" altLang="zh-CN" sz="2800" smtClean="0"/>
              <a:t>NCP </a:t>
            </a:r>
            <a:r>
              <a:rPr lang="zh-CN" altLang="en-US" sz="2800" smtClean="0"/>
              <a:t>给新接入的 </a:t>
            </a:r>
            <a:r>
              <a:rPr lang="en-US" altLang="zh-CN" sz="2800" smtClean="0"/>
              <a:t>PC</a:t>
            </a:r>
            <a:r>
              <a:rPr lang="zh-CN" altLang="en-US" sz="2800" smtClean="0"/>
              <a:t>机分配一个临时的 </a:t>
            </a:r>
            <a:r>
              <a:rPr lang="en-US" altLang="zh-CN" sz="2800" smtClean="0"/>
              <a:t>IP </a:t>
            </a:r>
            <a:r>
              <a:rPr lang="zh-CN" altLang="en-US" sz="2800" smtClean="0"/>
              <a:t>地址，使 </a:t>
            </a:r>
            <a:r>
              <a:rPr lang="en-US" altLang="zh-CN" sz="2800" smtClean="0"/>
              <a:t>PC </a:t>
            </a:r>
            <a:r>
              <a:rPr lang="zh-CN" altLang="en-US" sz="2800" smtClean="0"/>
              <a:t>机成为因特网上的一个主机。</a:t>
            </a:r>
          </a:p>
          <a:p>
            <a:pPr eaLnBrk="1" hangingPunct="1">
              <a:lnSpc>
                <a:spcPct val="80000"/>
              </a:lnSpc>
            </a:pPr>
            <a:r>
              <a:rPr lang="zh-CN" altLang="en-US" sz="2800" smtClean="0"/>
              <a:t>通信完毕时，</a:t>
            </a:r>
            <a:r>
              <a:rPr lang="en-US" altLang="zh-CN" sz="2800" smtClean="0"/>
              <a:t>NCP </a:t>
            </a:r>
            <a:r>
              <a:rPr lang="zh-CN" altLang="en-US" sz="2800" smtClean="0"/>
              <a:t>释放网络层连接，收回原来分配出去的 </a:t>
            </a:r>
            <a:r>
              <a:rPr lang="en-US" altLang="zh-CN" sz="2800" smtClean="0"/>
              <a:t>IP </a:t>
            </a:r>
            <a:r>
              <a:rPr lang="zh-CN" altLang="en-US" sz="2800" smtClean="0"/>
              <a:t>地址。接着，</a:t>
            </a:r>
            <a:r>
              <a:rPr lang="en-US" altLang="zh-CN" sz="2800" smtClean="0"/>
              <a:t>LCP </a:t>
            </a:r>
            <a:r>
              <a:rPr lang="zh-CN" altLang="en-US" sz="2800" smtClean="0"/>
              <a:t>释放数据链路层连接。最后释放的是物理层的连接。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6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6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6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10"/>
          <p:cNvSpPr>
            <a:spLocks noChangeArrowheads="1"/>
          </p:cNvSpPr>
          <p:nvPr/>
        </p:nvSpPr>
        <p:spPr bwMode="auto">
          <a:xfrm>
            <a:off x="7865521" y="476250"/>
            <a:ext cx="2724543" cy="469900"/>
          </a:xfrm>
          <a:prstGeom prst="rect">
            <a:avLst/>
          </a:prstGeom>
          <a:solidFill>
            <a:srgbClr val="FFFF66"/>
          </a:solidFill>
          <a:ln>
            <a:noFill/>
          </a:ln>
          <a:effectLst>
            <a:outerShdw dist="45791" dir="3378596"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a:solidFill>
                  <a:schemeClr val="folHlink"/>
                </a:solidFill>
                <a:latin typeface="Arial" pitchFamily="34" charset="0"/>
                <a:ea typeface="黑体" pitchFamily="49" charset="-122"/>
              </a:rPr>
              <a:t>设备之间无链路</a:t>
            </a:r>
          </a:p>
        </p:txBody>
      </p:sp>
      <p:sp>
        <p:nvSpPr>
          <p:cNvPr id="69635" name="Rectangle 4"/>
          <p:cNvSpPr>
            <a:spLocks noChangeArrowheads="1"/>
          </p:cNvSpPr>
          <p:nvPr/>
        </p:nvSpPr>
        <p:spPr bwMode="auto">
          <a:xfrm>
            <a:off x="4836743" y="476250"/>
            <a:ext cx="1939736" cy="469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链路静止</a:t>
            </a:r>
          </a:p>
        </p:txBody>
      </p:sp>
      <p:sp>
        <p:nvSpPr>
          <p:cNvPr id="69636" name="Rectangle 5"/>
          <p:cNvSpPr>
            <a:spLocks noChangeArrowheads="1"/>
          </p:cNvSpPr>
          <p:nvPr/>
        </p:nvSpPr>
        <p:spPr bwMode="auto">
          <a:xfrm>
            <a:off x="4836743" y="1698625"/>
            <a:ext cx="1939736" cy="469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链路建立</a:t>
            </a:r>
          </a:p>
        </p:txBody>
      </p:sp>
      <p:sp>
        <p:nvSpPr>
          <p:cNvPr id="69637" name="Rectangle 6"/>
          <p:cNvSpPr>
            <a:spLocks noChangeArrowheads="1"/>
          </p:cNvSpPr>
          <p:nvPr/>
        </p:nvSpPr>
        <p:spPr bwMode="auto">
          <a:xfrm>
            <a:off x="4836743" y="2921000"/>
            <a:ext cx="1939736" cy="4714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鉴别</a:t>
            </a:r>
          </a:p>
        </p:txBody>
      </p:sp>
      <p:sp>
        <p:nvSpPr>
          <p:cNvPr id="69638" name="Rectangle 7"/>
          <p:cNvSpPr>
            <a:spLocks noChangeArrowheads="1"/>
          </p:cNvSpPr>
          <p:nvPr/>
        </p:nvSpPr>
        <p:spPr bwMode="auto">
          <a:xfrm>
            <a:off x="4836743" y="4143375"/>
            <a:ext cx="1939736" cy="4714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网络层协议</a:t>
            </a:r>
          </a:p>
        </p:txBody>
      </p:sp>
      <p:sp>
        <p:nvSpPr>
          <p:cNvPr id="69639" name="Rectangle 8"/>
          <p:cNvSpPr>
            <a:spLocks noChangeArrowheads="1"/>
          </p:cNvSpPr>
          <p:nvPr/>
        </p:nvSpPr>
        <p:spPr bwMode="auto">
          <a:xfrm>
            <a:off x="4836743" y="5367338"/>
            <a:ext cx="1939736" cy="469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链路打开</a:t>
            </a:r>
          </a:p>
        </p:txBody>
      </p:sp>
      <p:sp>
        <p:nvSpPr>
          <p:cNvPr id="69640" name="Rectangle 9"/>
          <p:cNvSpPr>
            <a:spLocks noChangeArrowheads="1"/>
          </p:cNvSpPr>
          <p:nvPr/>
        </p:nvSpPr>
        <p:spPr bwMode="auto">
          <a:xfrm>
            <a:off x="306173" y="2921000"/>
            <a:ext cx="1939736" cy="4714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链路终止</a:t>
            </a:r>
          </a:p>
        </p:txBody>
      </p:sp>
      <p:sp>
        <p:nvSpPr>
          <p:cNvPr id="69641" name="Rectangle 11"/>
          <p:cNvSpPr>
            <a:spLocks noChangeArrowheads="1"/>
          </p:cNvSpPr>
          <p:nvPr/>
        </p:nvSpPr>
        <p:spPr bwMode="auto">
          <a:xfrm>
            <a:off x="8070927" y="1698625"/>
            <a:ext cx="2371864" cy="469900"/>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a:solidFill>
                  <a:schemeClr val="folHlink"/>
                </a:solidFill>
                <a:latin typeface="Arial" pitchFamily="34" charset="0"/>
                <a:ea typeface="黑体" pitchFamily="49" charset="-122"/>
              </a:rPr>
              <a:t>物理链路</a:t>
            </a:r>
          </a:p>
        </p:txBody>
      </p:sp>
      <p:sp>
        <p:nvSpPr>
          <p:cNvPr id="69642" name="Rectangle 12"/>
          <p:cNvSpPr>
            <a:spLocks noChangeArrowheads="1"/>
          </p:cNvSpPr>
          <p:nvPr/>
        </p:nvSpPr>
        <p:spPr bwMode="auto">
          <a:xfrm>
            <a:off x="8070927" y="2921000"/>
            <a:ext cx="2371864" cy="471488"/>
          </a:xfrm>
          <a:prstGeom prst="rect">
            <a:avLst/>
          </a:prstGeom>
          <a:solidFill>
            <a:srgbClr val="FFFF66"/>
          </a:soli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solidFill>
                  <a:schemeClr val="folHlink"/>
                </a:solidFill>
                <a:latin typeface="Arial" pitchFamily="34" charset="0"/>
                <a:ea typeface="黑体" pitchFamily="49" charset="-122"/>
              </a:rPr>
              <a:t>LCP </a:t>
            </a:r>
            <a:r>
              <a:rPr lang="zh-CN" altLang="en-US" sz="2400">
                <a:solidFill>
                  <a:schemeClr val="folHlink"/>
                </a:solidFill>
                <a:latin typeface="Arial" pitchFamily="34" charset="0"/>
                <a:ea typeface="黑体" pitchFamily="49" charset="-122"/>
              </a:rPr>
              <a:t>链路</a:t>
            </a:r>
          </a:p>
        </p:txBody>
      </p:sp>
      <p:sp>
        <p:nvSpPr>
          <p:cNvPr id="69643" name="Rectangle 13"/>
          <p:cNvSpPr>
            <a:spLocks noChangeArrowheads="1"/>
          </p:cNvSpPr>
          <p:nvPr/>
        </p:nvSpPr>
        <p:spPr bwMode="auto">
          <a:xfrm>
            <a:off x="7601981" y="4143375"/>
            <a:ext cx="3253562" cy="471488"/>
          </a:xfrm>
          <a:prstGeom prst="rect">
            <a:avLst/>
          </a:prstGeom>
          <a:solidFill>
            <a:srgbClr val="FFFF66"/>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a:solidFill>
                  <a:schemeClr val="folHlink"/>
                </a:solidFill>
                <a:latin typeface="Arial" pitchFamily="34" charset="0"/>
                <a:ea typeface="黑体" pitchFamily="49" charset="-122"/>
              </a:rPr>
              <a:t>已鉴别的 </a:t>
            </a:r>
            <a:r>
              <a:rPr lang="en-US" altLang="zh-CN" sz="2400">
                <a:solidFill>
                  <a:schemeClr val="folHlink"/>
                </a:solidFill>
                <a:latin typeface="Arial" pitchFamily="34" charset="0"/>
                <a:ea typeface="黑体" pitchFamily="49" charset="-122"/>
              </a:rPr>
              <a:t>LCP </a:t>
            </a:r>
            <a:r>
              <a:rPr lang="zh-CN" altLang="en-US" sz="2400">
                <a:solidFill>
                  <a:schemeClr val="folHlink"/>
                </a:solidFill>
                <a:latin typeface="Arial" pitchFamily="34" charset="0"/>
                <a:ea typeface="黑体" pitchFamily="49" charset="-122"/>
              </a:rPr>
              <a:t>链路</a:t>
            </a:r>
          </a:p>
        </p:txBody>
      </p:sp>
      <p:sp>
        <p:nvSpPr>
          <p:cNvPr id="69644" name="Rectangle 14"/>
          <p:cNvSpPr>
            <a:spLocks noChangeArrowheads="1"/>
          </p:cNvSpPr>
          <p:nvPr/>
        </p:nvSpPr>
        <p:spPr bwMode="auto">
          <a:xfrm>
            <a:off x="7427580" y="5246691"/>
            <a:ext cx="3559733" cy="846137"/>
          </a:xfrm>
          <a:prstGeom prst="rect">
            <a:avLst/>
          </a:prstGeom>
          <a:solidFill>
            <a:srgbClr val="FFFF66"/>
          </a:solidFill>
          <a:ln>
            <a:noFill/>
          </a:ln>
          <a:effectLst>
            <a:outerShdw dist="45791" dir="2021404"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a:solidFill>
                  <a:schemeClr val="folHlink"/>
                </a:solidFill>
                <a:latin typeface="Arial" pitchFamily="34" charset="0"/>
                <a:ea typeface="黑体" pitchFamily="49" charset="-122"/>
              </a:rPr>
              <a:t>已鉴别的 </a:t>
            </a:r>
            <a:r>
              <a:rPr lang="en-US" altLang="zh-CN" sz="2400">
                <a:solidFill>
                  <a:schemeClr val="folHlink"/>
                </a:solidFill>
                <a:latin typeface="Arial" pitchFamily="34" charset="0"/>
                <a:ea typeface="黑体" pitchFamily="49" charset="-122"/>
              </a:rPr>
              <a:t>LCP </a:t>
            </a:r>
            <a:r>
              <a:rPr lang="zh-CN" altLang="en-US" sz="2400">
                <a:solidFill>
                  <a:schemeClr val="folHlink"/>
                </a:solidFill>
                <a:latin typeface="Arial" pitchFamily="34" charset="0"/>
                <a:ea typeface="黑体" pitchFamily="49" charset="-122"/>
              </a:rPr>
              <a:t>链路</a:t>
            </a:r>
          </a:p>
          <a:p>
            <a:pPr algn="ctr"/>
            <a:r>
              <a:rPr lang="zh-CN" altLang="en-US" sz="2400">
                <a:solidFill>
                  <a:schemeClr val="folHlink"/>
                </a:solidFill>
                <a:latin typeface="Arial" pitchFamily="34" charset="0"/>
                <a:ea typeface="黑体" pitchFamily="49" charset="-122"/>
              </a:rPr>
              <a:t>和 </a:t>
            </a:r>
            <a:r>
              <a:rPr lang="en-US" altLang="zh-CN" sz="2400">
                <a:solidFill>
                  <a:schemeClr val="folHlink"/>
                </a:solidFill>
                <a:latin typeface="Arial" pitchFamily="34" charset="0"/>
                <a:ea typeface="黑体" pitchFamily="49" charset="-122"/>
              </a:rPr>
              <a:t>NCP </a:t>
            </a:r>
            <a:r>
              <a:rPr lang="zh-CN" altLang="en-US" sz="2400">
                <a:solidFill>
                  <a:schemeClr val="folHlink"/>
                </a:solidFill>
                <a:latin typeface="Arial" pitchFamily="34" charset="0"/>
                <a:ea typeface="黑体" pitchFamily="49" charset="-122"/>
              </a:rPr>
              <a:t>链路</a:t>
            </a:r>
          </a:p>
        </p:txBody>
      </p:sp>
      <p:sp>
        <p:nvSpPr>
          <p:cNvPr id="69645" name="Line 15"/>
          <p:cNvSpPr>
            <a:spLocks noChangeShapeType="1"/>
          </p:cNvSpPr>
          <p:nvPr/>
        </p:nvSpPr>
        <p:spPr bwMode="auto">
          <a:xfrm>
            <a:off x="9256859" y="946153"/>
            <a:ext cx="0" cy="752475"/>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46" name="Line 16"/>
          <p:cNvSpPr>
            <a:spLocks noChangeShapeType="1"/>
          </p:cNvSpPr>
          <p:nvPr/>
        </p:nvSpPr>
        <p:spPr bwMode="auto">
          <a:xfrm>
            <a:off x="9256859" y="2168528"/>
            <a:ext cx="0" cy="752475"/>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47" name="Line 17"/>
          <p:cNvSpPr>
            <a:spLocks noChangeShapeType="1"/>
          </p:cNvSpPr>
          <p:nvPr/>
        </p:nvSpPr>
        <p:spPr bwMode="auto">
          <a:xfrm>
            <a:off x="9256859" y="3392488"/>
            <a:ext cx="0" cy="750887"/>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48" name="Freeform 18"/>
          <p:cNvSpPr>
            <a:spLocks noChangeArrowheads="1"/>
          </p:cNvSpPr>
          <p:nvPr/>
        </p:nvSpPr>
        <p:spPr bwMode="auto">
          <a:xfrm>
            <a:off x="9254921" y="4614866"/>
            <a:ext cx="1938" cy="706437"/>
          </a:xfrm>
          <a:custGeom>
            <a:avLst/>
            <a:gdLst>
              <a:gd name="T0" fmla="*/ 2521744 w 1"/>
              <a:gd name="T1" fmla="*/ 0 h 445"/>
              <a:gd name="T2" fmla="*/ 0 w 1"/>
              <a:gd name="T3" fmla="*/ 1121467944 h 445"/>
              <a:gd name="T4" fmla="*/ 0 60000 65536"/>
              <a:gd name="T5" fmla="*/ 0 60000 65536"/>
            </a:gdLst>
            <a:ahLst/>
            <a:cxnLst>
              <a:cxn ang="T4">
                <a:pos x="T0" y="T1"/>
              </a:cxn>
              <a:cxn ang="T5">
                <a:pos x="T2" y="T3"/>
              </a:cxn>
            </a:cxnLst>
            <a:rect l="0" t="0" r="r" b="b"/>
            <a:pathLst>
              <a:path w="1" h="445">
                <a:moveTo>
                  <a:pt x="1" y="0"/>
                </a:moveTo>
                <a:lnTo>
                  <a:pt x="0" y="445"/>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49" name="Line 19"/>
          <p:cNvSpPr>
            <a:spLocks noChangeShapeType="1"/>
          </p:cNvSpPr>
          <p:nvPr/>
        </p:nvSpPr>
        <p:spPr bwMode="auto">
          <a:xfrm>
            <a:off x="5807579" y="946153"/>
            <a:ext cx="0" cy="752475"/>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50" name="Line 20"/>
          <p:cNvSpPr>
            <a:spLocks noChangeShapeType="1"/>
          </p:cNvSpPr>
          <p:nvPr/>
        </p:nvSpPr>
        <p:spPr bwMode="auto">
          <a:xfrm>
            <a:off x="5807579" y="2168528"/>
            <a:ext cx="0" cy="752475"/>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51" name="Line 21"/>
          <p:cNvSpPr>
            <a:spLocks noChangeShapeType="1"/>
          </p:cNvSpPr>
          <p:nvPr/>
        </p:nvSpPr>
        <p:spPr bwMode="auto">
          <a:xfrm>
            <a:off x="5807579" y="3392488"/>
            <a:ext cx="0" cy="750887"/>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52" name="Line 22"/>
          <p:cNvSpPr>
            <a:spLocks noChangeShapeType="1"/>
          </p:cNvSpPr>
          <p:nvPr/>
        </p:nvSpPr>
        <p:spPr bwMode="auto">
          <a:xfrm>
            <a:off x="5807579" y="4614866"/>
            <a:ext cx="0" cy="752475"/>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53" name="Line 23"/>
          <p:cNvSpPr>
            <a:spLocks noChangeShapeType="1"/>
          </p:cNvSpPr>
          <p:nvPr/>
        </p:nvSpPr>
        <p:spPr bwMode="auto">
          <a:xfrm flipH="1">
            <a:off x="2247846" y="3155950"/>
            <a:ext cx="2588897" cy="1588"/>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54" name="Freeform 24"/>
          <p:cNvSpPr>
            <a:spLocks noChangeArrowheads="1"/>
          </p:cNvSpPr>
          <p:nvPr/>
        </p:nvSpPr>
        <p:spPr bwMode="auto">
          <a:xfrm>
            <a:off x="1278947" y="3402013"/>
            <a:ext cx="3557796" cy="2184400"/>
          </a:xfrm>
          <a:custGeom>
            <a:avLst/>
            <a:gdLst>
              <a:gd name="T0" fmla="*/ 2147483647 w 1497"/>
              <a:gd name="T1" fmla="*/ 2147483647 h 998"/>
              <a:gd name="T2" fmla="*/ 0 w 1497"/>
              <a:gd name="T3" fmla="*/ 2147483647 h 998"/>
              <a:gd name="T4" fmla="*/ 0 w 1497"/>
              <a:gd name="T5" fmla="*/ 0 h 998"/>
              <a:gd name="T6" fmla="*/ 0 60000 65536"/>
              <a:gd name="T7" fmla="*/ 0 60000 65536"/>
              <a:gd name="T8" fmla="*/ 0 60000 65536"/>
            </a:gdLst>
            <a:ahLst/>
            <a:cxnLst>
              <a:cxn ang="T6">
                <a:pos x="T0" y="T1"/>
              </a:cxn>
              <a:cxn ang="T7">
                <a:pos x="T2" y="T3"/>
              </a:cxn>
              <a:cxn ang="T8">
                <a:pos x="T4" y="T5"/>
              </a:cxn>
            </a:cxnLst>
            <a:rect l="0" t="0" r="r" b="b"/>
            <a:pathLst>
              <a:path w="1497" h="998">
                <a:moveTo>
                  <a:pt x="1497" y="998"/>
                </a:moveTo>
                <a:lnTo>
                  <a:pt x="0" y="998"/>
                </a:lnTo>
                <a:lnTo>
                  <a:pt x="0" y="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55" name="Freeform 25"/>
          <p:cNvSpPr>
            <a:spLocks noChangeArrowheads="1"/>
          </p:cNvSpPr>
          <p:nvPr/>
        </p:nvSpPr>
        <p:spPr bwMode="auto">
          <a:xfrm flipV="1">
            <a:off x="1278947" y="576264"/>
            <a:ext cx="3557796" cy="2365375"/>
          </a:xfrm>
          <a:custGeom>
            <a:avLst/>
            <a:gdLst>
              <a:gd name="T0" fmla="*/ 2147483647 w 1497"/>
              <a:gd name="T1" fmla="*/ 2147483647 h 998"/>
              <a:gd name="T2" fmla="*/ 0 w 1497"/>
              <a:gd name="T3" fmla="*/ 2147483647 h 998"/>
              <a:gd name="T4" fmla="*/ 0 w 1497"/>
              <a:gd name="T5" fmla="*/ 0 h 998"/>
              <a:gd name="T6" fmla="*/ 0 60000 65536"/>
              <a:gd name="T7" fmla="*/ 0 60000 65536"/>
              <a:gd name="T8" fmla="*/ 0 60000 65536"/>
            </a:gdLst>
            <a:ahLst/>
            <a:cxnLst>
              <a:cxn ang="T6">
                <a:pos x="T0" y="T1"/>
              </a:cxn>
              <a:cxn ang="T7">
                <a:pos x="T2" y="T3"/>
              </a:cxn>
              <a:cxn ang="T8">
                <a:pos x="T4" y="T5"/>
              </a:cxn>
            </a:cxnLst>
            <a:rect l="0" t="0" r="r" b="b"/>
            <a:pathLst>
              <a:path w="1497" h="998">
                <a:moveTo>
                  <a:pt x="1497" y="998"/>
                </a:moveTo>
                <a:lnTo>
                  <a:pt x="0" y="998"/>
                </a:lnTo>
                <a:lnTo>
                  <a:pt x="0" y="0"/>
                </a:lnTo>
              </a:path>
            </a:pathLst>
          </a:custGeom>
          <a:noFill/>
          <a:ln w="28575">
            <a:solidFill>
              <a:schemeClr val="folHlink"/>
            </a:solidFill>
            <a:round/>
            <a:headEnd type="triangle" w="med"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56" name="Freeform 26"/>
          <p:cNvSpPr>
            <a:spLocks noChangeArrowheads="1"/>
          </p:cNvSpPr>
          <p:nvPr/>
        </p:nvSpPr>
        <p:spPr bwMode="auto">
          <a:xfrm>
            <a:off x="3001650" y="790575"/>
            <a:ext cx="1835093" cy="1157288"/>
          </a:xfrm>
          <a:custGeom>
            <a:avLst/>
            <a:gdLst>
              <a:gd name="T0" fmla="*/ 2147483647 w 772"/>
              <a:gd name="T1" fmla="*/ 2147483647 h 590"/>
              <a:gd name="T2" fmla="*/ 0 w 772"/>
              <a:gd name="T3" fmla="*/ 2147483647 h 590"/>
              <a:gd name="T4" fmla="*/ 0 w 772"/>
              <a:gd name="T5" fmla="*/ 0 h 590"/>
              <a:gd name="T6" fmla="*/ 2147483647 w 772"/>
              <a:gd name="T7" fmla="*/ 0 h 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2" h="590">
                <a:moveTo>
                  <a:pt x="772" y="590"/>
                </a:moveTo>
                <a:lnTo>
                  <a:pt x="0" y="590"/>
                </a:lnTo>
                <a:lnTo>
                  <a:pt x="0" y="0"/>
                </a:lnTo>
                <a:lnTo>
                  <a:pt x="772" y="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57" name="Text Box 27"/>
          <p:cNvSpPr txBox="1">
            <a:spLocks noChangeArrowheads="1"/>
          </p:cNvSpPr>
          <p:nvPr/>
        </p:nvSpPr>
        <p:spPr bwMode="auto">
          <a:xfrm>
            <a:off x="5881217" y="103029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物理层连接建立</a:t>
            </a:r>
          </a:p>
        </p:txBody>
      </p:sp>
      <p:sp>
        <p:nvSpPr>
          <p:cNvPr id="69658" name="Text Box 28"/>
          <p:cNvSpPr txBox="1">
            <a:spLocks noChangeArrowheads="1"/>
          </p:cNvSpPr>
          <p:nvPr/>
        </p:nvSpPr>
        <p:spPr bwMode="auto">
          <a:xfrm>
            <a:off x="5881216" y="2273302"/>
            <a:ext cx="20946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sz="2400">
                <a:solidFill>
                  <a:schemeClr val="folHlink"/>
                </a:solidFill>
                <a:latin typeface="Arial" pitchFamily="34" charset="0"/>
                <a:ea typeface="黑体" pitchFamily="49" charset="-122"/>
              </a:rPr>
              <a:t>LCP </a:t>
            </a:r>
            <a:r>
              <a:rPr lang="zh-CN" altLang="en-US" sz="2400">
                <a:solidFill>
                  <a:schemeClr val="folHlink"/>
                </a:solidFill>
                <a:latin typeface="Arial" pitchFamily="34" charset="0"/>
                <a:ea typeface="黑体" pitchFamily="49" charset="-122"/>
              </a:rPr>
              <a:t>配置协商</a:t>
            </a:r>
          </a:p>
        </p:txBody>
      </p:sp>
      <p:sp>
        <p:nvSpPr>
          <p:cNvPr id="69659" name="Text Box 29"/>
          <p:cNvSpPr txBox="1">
            <a:spLocks noChangeArrowheads="1"/>
          </p:cNvSpPr>
          <p:nvPr/>
        </p:nvSpPr>
        <p:spPr bwMode="auto">
          <a:xfrm>
            <a:off x="5757199" y="3457577"/>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鉴别成功或无需鉴别</a:t>
            </a:r>
          </a:p>
        </p:txBody>
      </p:sp>
      <p:sp>
        <p:nvSpPr>
          <p:cNvPr id="69660" name="Text Box 30"/>
          <p:cNvSpPr txBox="1">
            <a:spLocks noChangeArrowheads="1"/>
          </p:cNvSpPr>
          <p:nvPr/>
        </p:nvSpPr>
        <p:spPr bwMode="auto">
          <a:xfrm>
            <a:off x="5859899" y="4733927"/>
            <a:ext cx="21459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sz="2400">
                <a:solidFill>
                  <a:schemeClr val="folHlink"/>
                </a:solidFill>
                <a:latin typeface="Arial" pitchFamily="34" charset="0"/>
                <a:ea typeface="黑体" pitchFamily="49" charset="-122"/>
              </a:rPr>
              <a:t>NCP </a:t>
            </a:r>
            <a:r>
              <a:rPr lang="zh-CN" altLang="en-US" sz="2400">
                <a:solidFill>
                  <a:schemeClr val="folHlink"/>
                </a:solidFill>
                <a:latin typeface="Arial" pitchFamily="34" charset="0"/>
                <a:ea typeface="黑体" pitchFamily="49" charset="-122"/>
              </a:rPr>
              <a:t>配置协商</a:t>
            </a:r>
          </a:p>
        </p:txBody>
      </p:sp>
      <p:sp>
        <p:nvSpPr>
          <p:cNvPr id="69661" name="Text Box 31"/>
          <p:cNvSpPr txBox="1">
            <a:spLocks noChangeArrowheads="1"/>
          </p:cNvSpPr>
          <p:nvPr/>
        </p:nvSpPr>
        <p:spPr bwMode="auto">
          <a:xfrm>
            <a:off x="380356" y="3943353"/>
            <a:ext cx="1723549"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chemeClr val="folHlink"/>
                </a:solidFill>
                <a:latin typeface="Arial" pitchFamily="34" charset="0"/>
                <a:ea typeface="黑体" pitchFamily="49" charset="-122"/>
              </a:rPr>
              <a:t>链路故障或</a:t>
            </a:r>
          </a:p>
          <a:p>
            <a:pPr algn="ctr" eaLnBrk="1" hangingPunct="1"/>
            <a:r>
              <a:rPr lang="zh-CN" altLang="en-US" sz="2400">
                <a:solidFill>
                  <a:schemeClr val="folHlink"/>
                </a:solidFill>
                <a:latin typeface="Arial" pitchFamily="34" charset="0"/>
                <a:ea typeface="黑体" pitchFamily="49" charset="-122"/>
              </a:rPr>
              <a:t>关闭请求</a:t>
            </a:r>
          </a:p>
        </p:txBody>
      </p:sp>
      <p:sp>
        <p:nvSpPr>
          <p:cNvPr id="69662" name="Text Box 32"/>
          <p:cNvSpPr txBox="1">
            <a:spLocks noChangeArrowheads="1"/>
          </p:cNvSpPr>
          <p:nvPr/>
        </p:nvSpPr>
        <p:spPr bwMode="auto">
          <a:xfrm>
            <a:off x="534542" y="1377951"/>
            <a:ext cx="1479123" cy="6832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lnSpc>
                <a:spcPct val="80000"/>
              </a:lnSpc>
            </a:pPr>
            <a:r>
              <a:rPr lang="en-US" altLang="zh-CN" sz="2400">
                <a:solidFill>
                  <a:schemeClr val="folHlink"/>
                </a:solidFill>
                <a:latin typeface="Arial" pitchFamily="34" charset="0"/>
                <a:ea typeface="黑体" pitchFamily="49" charset="-122"/>
              </a:rPr>
              <a:t>LCP </a:t>
            </a:r>
            <a:r>
              <a:rPr lang="zh-CN" altLang="en-US" sz="2400">
                <a:solidFill>
                  <a:schemeClr val="folHlink"/>
                </a:solidFill>
                <a:latin typeface="Arial" pitchFamily="34" charset="0"/>
                <a:ea typeface="黑体" pitchFamily="49" charset="-122"/>
              </a:rPr>
              <a:t>链路</a:t>
            </a:r>
          </a:p>
          <a:p>
            <a:pPr algn="ctr" eaLnBrk="1" hangingPunct="1">
              <a:lnSpc>
                <a:spcPct val="80000"/>
              </a:lnSpc>
            </a:pPr>
            <a:r>
              <a:rPr lang="zh-CN" altLang="en-US" sz="2400">
                <a:solidFill>
                  <a:schemeClr val="folHlink"/>
                </a:solidFill>
                <a:latin typeface="Arial" pitchFamily="34" charset="0"/>
                <a:ea typeface="黑体" pitchFamily="49" charset="-122"/>
              </a:rPr>
              <a:t>终止</a:t>
            </a:r>
          </a:p>
        </p:txBody>
      </p:sp>
      <p:sp>
        <p:nvSpPr>
          <p:cNvPr id="69663" name="Text Box 33"/>
          <p:cNvSpPr txBox="1">
            <a:spLocks noChangeArrowheads="1"/>
          </p:cNvSpPr>
          <p:nvPr/>
        </p:nvSpPr>
        <p:spPr bwMode="auto">
          <a:xfrm>
            <a:off x="2769113" y="268287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鉴别失败</a:t>
            </a:r>
          </a:p>
        </p:txBody>
      </p:sp>
      <p:sp>
        <p:nvSpPr>
          <p:cNvPr id="69664" name="Text Box 34"/>
          <p:cNvSpPr txBox="1">
            <a:spLocks noChangeArrowheads="1"/>
          </p:cNvSpPr>
          <p:nvPr/>
        </p:nvSpPr>
        <p:spPr bwMode="auto">
          <a:xfrm>
            <a:off x="2247847" y="1023939"/>
            <a:ext cx="1479123" cy="6832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lnSpc>
                <a:spcPct val="80000"/>
              </a:lnSpc>
            </a:pPr>
            <a:r>
              <a:rPr lang="en-US" altLang="zh-CN" sz="2400">
                <a:solidFill>
                  <a:schemeClr val="folHlink"/>
                </a:solidFill>
                <a:latin typeface="Arial" pitchFamily="34" charset="0"/>
                <a:ea typeface="黑体" pitchFamily="49" charset="-122"/>
              </a:rPr>
              <a:t>LCP </a:t>
            </a:r>
            <a:r>
              <a:rPr lang="zh-CN" altLang="en-US" sz="2400">
                <a:solidFill>
                  <a:schemeClr val="folHlink"/>
                </a:solidFill>
                <a:latin typeface="Arial" pitchFamily="34" charset="0"/>
                <a:ea typeface="黑体" pitchFamily="49" charset="-122"/>
              </a:rPr>
              <a:t>配置</a:t>
            </a:r>
          </a:p>
          <a:p>
            <a:pPr eaLnBrk="1" hangingPunct="1">
              <a:lnSpc>
                <a:spcPct val="80000"/>
              </a:lnSpc>
            </a:pPr>
            <a:r>
              <a:rPr lang="zh-CN" altLang="en-US" sz="2400">
                <a:solidFill>
                  <a:schemeClr val="folHlink"/>
                </a:solidFill>
                <a:latin typeface="Arial" pitchFamily="34" charset="0"/>
                <a:ea typeface="黑体" pitchFamily="49" charset="-122"/>
              </a:rPr>
              <a:t>协商失败</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098732" y="860425"/>
            <a:ext cx="9818819" cy="768350"/>
          </a:xfrm>
        </p:spPr>
        <p:txBody>
          <a:bodyPr/>
          <a:lstStyle/>
          <a:p>
            <a:pPr algn="ctr" eaLnBrk="1" hangingPunct="1"/>
            <a:r>
              <a:rPr lang="en-US" altLang="zh-CN" sz="3600" smtClean="0"/>
              <a:t>3.3  </a:t>
            </a:r>
            <a:r>
              <a:rPr lang="zh-CN" altLang="en-US" sz="3600" smtClean="0"/>
              <a:t>使用广播信道的数据链路层</a:t>
            </a:r>
            <a:br>
              <a:rPr lang="zh-CN" altLang="en-US" sz="3600" smtClean="0"/>
            </a:br>
            <a:r>
              <a:rPr lang="en-US" altLang="zh-CN" sz="3600" smtClean="0"/>
              <a:t>3.3.1  </a:t>
            </a:r>
            <a:r>
              <a:rPr lang="zh-CN" altLang="en-US" sz="3600" smtClean="0"/>
              <a:t>局域网的数据链路层</a:t>
            </a:r>
            <a:r>
              <a:rPr lang="zh-CN" altLang="en-US" sz="4000" smtClean="0"/>
              <a:t> </a:t>
            </a:r>
          </a:p>
        </p:txBody>
      </p:sp>
      <p:sp>
        <p:nvSpPr>
          <p:cNvPr id="395267" name="Rectangle 3"/>
          <p:cNvSpPr>
            <a:spLocks noGrp="1" noChangeArrowheads="1"/>
          </p:cNvSpPr>
          <p:nvPr>
            <p:ph idx="1"/>
          </p:nvPr>
        </p:nvSpPr>
        <p:spPr>
          <a:xfrm>
            <a:off x="1443660" y="1844675"/>
            <a:ext cx="9487457" cy="4840288"/>
          </a:xfrm>
        </p:spPr>
        <p:txBody>
          <a:bodyPr/>
          <a:lstStyle/>
          <a:p>
            <a:pPr eaLnBrk="1" hangingPunct="1"/>
            <a:r>
              <a:rPr lang="zh-CN" altLang="en-US" smtClean="0"/>
              <a:t>局域网最主要的特点是：网络为一个单位所拥有，且地理范围和站点数目均有限。 </a:t>
            </a:r>
          </a:p>
          <a:p>
            <a:pPr eaLnBrk="1" hangingPunct="1"/>
            <a:r>
              <a:rPr lang="zh-CN" altLang="en-US"/>
              <a:t>局域网具有如下的一些主要优点：</a:t>
            </a:r>
          </a:p>
          <a:p>
            <a:pPr lvl="1" eaLnBrk="1" hangingPunct="1"/>
            <a:r>
              <a:rPr lang="zh-CN" altLang="en-US">
                <a:ea typeface="黑体" pitchFamily="49" charset="-122"/>
              </a:rPr>
              <a:t>具有广播功能，从一个站点可很方便地访问全网</a:t>
            </a:r>
            <a:r>
              <a:rPr lang="zh-CN" altLang="en-US" smtClean="0">
                <a:ea typeface="黑体" pitchFamily="49" charset="-122"/>
              </a:rPr>
              <a:t>。</a:t>
            </a:r>
            <a:endParaRPr lang="en-US" altLang="zh-CN" smtClean="0">
              <a:ea typeface="黑体" pitchFamily="49" charset="-122"/>
            </a:endParaRPr>
          </a:p>
          <a:p>
            <a:pPr lvl="1" eaLnBrk="1" hangingPunct="1"/>
            <a:r>
              <a:rPr lang="zh-CN" altLang="en-US" smtClean="0">
                <a:solidFill>
                  <a:srgbClr val="333399"/>
                </a:solidFill>
                <a:ea typeface="黑体" pitchFamily="49" charset="-122"/>
              </a:rPr>
              <a:t>便于系统的扩展和逐渐地演变，各设备的位置可灵活调整和改变。</a:t>
            </a:r>
          </a:p>
          <a:p>
            <a:pPr lvl="1" eaLnBrk="1" hangingPunct="1"/>
            <a:r>
              <a:rPr lang="zh-CN" altLang="en-US" smtClean="0">
                <a:solidFill>
                  <a:srgbClr val="333399"/>
                </a:solidFill>
                <a:ea typeface="黑体" pitchFamily="49" charset="-122"/>
              </a:rPr>
              <a:t>提高了系统的可靠性、可用性和生存性。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526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526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526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5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098732" y="860425"/>
            <a:ext cx="9818819" cy="768350"/>
          </a:xfrm>
        </p:spPr>
        <p:txBody>
          <a:bodyPr/>
          <a:lstStyle/>
          <a:p>
            <a:pPr algn="ctr" eaLnBrk="1" hangingPunct="1"/>
            <a:r>
              <a:rPr lang="zh-CN" altLang="en-US" sz="3600" smtClean="0"/>
              <a:t/>
            </a:r>
            <a:br>
              <a:rPr lang="zh-CN" altLang="en-US" sz="3600" smtClean="0"/>
            </a:br>
            <a:r>
              <a:rPr lang="zh-CN" altLang="en-US" sz="3600" smtClean="0"/>
              <a:t>局域网的拓扑分类 </a:t>
            </a:r>
            <a:endParaRPr lang="zh-CN" altLang="en-US" sz="4000" smtClean="0"/>
          </a:p>
        </p:txBody>
      </p:sp>
      <p:sp>
        <p:nvSpPr>
          <p:cNvPr id="5" name="Line 3"/>
          <p:cNvSpPr>
            <a:spLocks noChangeShapeType="1"/>
          </p:cNvSpPr>
          <p:nvPr/>
        </p:nvSpPr>
        <p:spPr bwMode="auto">
          <a:xfrm flipH="1" flipV="1">
            <a:off x="2098637" y="2252072"/>
            <a:ext cx="651100" cy="4572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4"/>
          <p:cNvSpPr>
            <a:spLocks noChangeShapeType="1"/>
          </p:cNvSpPr>
          <p:nvPr/>
        </p:nvSpPr>
        <p:spPr bwMode="auto">
          <a:xfrm flipV="1">
            <a:off x="2935765" y="2175872"/>
            <a:ext cx="0" cy="5334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5"/>
          <p:cNvSpPr>
            <a:spLocks noChangeShapeType="1"/>
          </p:cNvSpPr>
          <p:nvPr/>
        </p:nvSpPr>
        <p:spPr bwMode="auto">
          <a:xfrm flipH="1">
            <a:off x="2191650" y="2937875"/>
            <a:ext cx="519330" cy="3651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6"/>
          <p:cNvSpPr>
            <a:spLocks noChangeShapeType="1"/>
          </p:cNvSpPr>
          <p:nvPr/>
        </p:nvSpPr>
        <p:spPr bwMode="auto">
          <a:xfrm>
            <a:off x="2935766" y="2937875"/>
            <a:ext cx="821627" cy="5064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7"/>
          <p:cNvSpPr>
            <a:spLocks noChangeShapeType="1"/>
          </p:cNvSpPr>
          <p:nvPr/>
        </p:nvSpPr>
        <p:spPr bwMode="auto">
          <a:xfrm flipV="1">
            <a:off x="3028779" y="2404472"/>
            <a:ext cx="651100" cy="3810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656722" y="2633072"/>
            <a:ext cx="449569" cy="368300"/>
          </a:xfrm>
          <a:prstGeom prst="rect">
            <a:avLst/>
          </a:prstGeom>
          <a:solidFill>
            <a:schemeClr val="bg1"/>
          </a:solidFill>
          <a:ln w="25400">
            <a:solidFill>
              <a:srgbClr val="333399"/>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1" name="Rectangle 9"/>
          <p:cNvSpPr>
            <a:spLocks noChangeArrowheads="1"/>
          </p:cNvSpPr>
          <p:nvPr/>
        </p:nvSpPr>
        <p:spPr bwMode="auto">
          <a:xfrm>
            <a:off x="8640641" y="5984580"/>
            <a:ext cx="124019" cy="101600"/>
          </a:xfrm>
          <a:prstGeom prst="rect">
            <a:avLst/>
          </a:prstGeom>
          <a:solidFill>
            <a:srgbClr val="333399"/>
          </a:solidFill>
          <a:ln w="12700">
            <a:solidFill>
              <a:schemeClr val="tx1"/>
            </a:solidFill>
            <a:miter lim="800000"/>
            <a:headEnd/>
            <a:tailEnd/>
          </a:ln>
        </p:spPr>
        <p:txBody>
          <a:bodyPr wrap="none" anchor="ctr"/>
          <a:lstStyle/>
          <a:p>
            <a:endParaRPr lang="zh-CN" altLang="en-US"/>
          </a:p>
        </p:txBody>
      </p:sp>
      <p:sp>
        <p:nvSpPr>
          <p:cNvPr id="12" name="Rectangle 10"/>
          <p:cNvSpPr>
            <a:spLocks noChangeArrowheads="1"/>
          </p:cNvSpPr>
          <p:nvPr/>
        </p:nvSpPr>
        <p:spPr bwMode="auto">
          <a:xfrm>
            <a:off x="8617388" y="4806655"/>
            <a:ext cx="124019" cy="101600"/>
          </a:xfrm>
          <a:prstGeom prst="rect">
            <a:avLst/>
          </a:prstGeom>
          <a:solidFill>
            <a:srgbClr val="333399"/>
          </a:solidFill>
          <a:ln w="12700">
            <a:solidFill>
              <a:schemeClr val="tx1"/>
            </a:solidFill>
            <a:miter lim="800000"/>
            <a:headEnd/>
            <a:tailEnd/>
          </a:ln>
        </p:spPr>
        <p:txBody>
          <a:bodyPr wrap="none" anchor="ctr"/>
          <a:lstStyle/>
          <a:p>
            <a:endParaRPr lang="zh-CN" altLang="en-US"/>
          </a:p>
        </p:txBody>
      </p:sp>
      <p:sp>
        <p:nvSpPr>
          <p:cNvPr id="13" name="Rectangle 11"/>
          <p:cNvSpPr>
            <a:spLocks noChangeArrowheads="1"/>
          </p:cNvSpPr>
          <p:nvPr/>
        </p:nvSpPr>
        <p:spPr bwMode="auto">
          <a:xfrm>
            <a:off x="8652268" y="5321005"/>
            <a:ext cx="124019" cy="101600"/>
          </a:xfrm>
          <a:prstGeom prst="rect">
            <a:avLst/>
          </a:prstGeom>
          <a:solidFill>
            <a:srgbClr val="333399"/>
          </a:solidFill>
          <a:ln w="12700">
            <a:solidFill>
              <a:schemeClr val="tx1"/>
            </a:solidFill>
            <a:miter lim="800000"/>
            <a:headEnd/>
            <a:tailEnd/>
          </a:ln>
        </p:spPr>
        <p:txBody>
          <a:bodyPr wrap="none" anchor="ctr"/>
          <a:lstStyle/>
          <a:p>
            <a:endParaRPr lang="zh-CN" altLang="en-US"/>
          </a:p>
        </p:txBody>
      </p:sp>
      <p:sp>
        <p:nvSpPr>
          <p:cNvPr id="14" name="Rectangle 12"/>
          <p:cNvSpPr>
            <a:spLocks noChangeArrowheads="1"/>
          </p:cNvSpPr>
          <p:nvPr/>
        </p:nvSpPr>
        <p:spPr bwMode="auto">
          <a:xfrm>
            <a:off x="6299782" y="4806655"/>
            <a:ext cx="124019" cy="101600"/>
          </a:xfrm>
          <a:prstGeom prst="rect">
            <a:avLst/>
          </a:prstGeom>
          <a:solidFill>
            <a:srgbClr val="333399"/>
          </a:solidFill>
          <a:ln w="12700">
            <a:solidFill>
              <a:schemeClr val="tx1"/>
            </a:solidFill>
            <a:miter lim="800000"/>
            <a:headEnd/>
            <a:tailEnd/>
          </a:ln>
        </p:spPr>
        <p:txBody>
          <a:bodyPr wrap="none" anchor="ctr"/>
          <a:lstStyle/>
          <a:p>
            <a:endParaRPr lang="zh-CN" altLang="en-US"/>
          </a:p>
        </p:txBody>
      </p:sp>
      <p:sp>
        <p:nvSpPr>
          <p:cNvPr id="15" name="Line 13"/>
          <p:cNvSpPr>
            <a:spLocks noChangeShapeType="1"/>
          </p:cNvSpPr>
          <p:nvPr/>
        </p:nvSpPr>
        <p:spPr bwMode="auto">
          <a:xfrm>
            <a:off x="6518753" y="2611142"/>
            <a:ext cx="263152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Rectangle 14"/>
          <p:cNvSpPr>
            <a:spLocks noChangeArrowheads="1"/>
          </p:cNvSpPr>
          <p:nvPr/>
        </p:nvSpPr>
        <p:spPr bwMode="auto">
          <a:xfrm>
            <a:off x="9092148" y="2560342"/>
            <a:ext cx="124019" cy="101600"/>
          </a:xfrm>
          <a:prstGeom prst="rect">
            <a:avLst/>
          </a:prstGeom>
          <a:solidFill>
            <a:schemeClr val="tx1"/>
          </a:solidFill>
          <a:ln w="12700">
            <a:solidFill>
              <a:srgbClr val="333399"/>
            </a:solidFill>
            <a:miter lim="800000"/>
            <a:headEnd/>
            <a:tailEnd/>
          </a:ln>
        </p:spPr>
        <p:txBody>
          <a:bodyPr wrap="none" anchor="ctr"/>
          <a:lstStyle/>
          <a:p>
            <a:endParaRPr lang="zh-CN" altLang="en-US"/>
          </a:p>
        </p:txBody>
      </p:sp>
      <p:sp>
        <p:nvSpPr>
          <p:cNvPr id="17" name="Rectangle 15"/>
          <p:cNvSpPr>
            <a:spLocks noChangeArrowheads="1"/>
          </p:cNvSpPr>
          <p:nvPr/>
        </p:nvSpPr>
        <p:spPr bwMode="auto">
          <a:xfrm>
            <a:off x="6383106" y="2560342"/>
            <a:ext cx="124019" cy="101600"/>
          </a:xfrm>
          <a:prstGeom prst="rect">
            <a:avLst/>
          </a:prstGeom>
          <a:solidFill>
            <a:schemeClr val="tx1"/>
          </a:solidFill>
          <a:ln w="12700">
            <a:solidFill>
              <a:srgbClr val="333399"/>
            </a:solidFill>
            <a:miter lim="800000"/>
            <a:headEnd/>
            <a:tailEnd/>
          </a:ln>
        </p:spPr>
        <p:txBody>
          <a:bodyPr wrap="none" anchor="ctr"/>
          <a:lstStyle/>
          <a:p>
            <a:endParaRPr lang="zh-CN" altLang="en-US"/>
          </a:p>
        </p:txBody>
      </p:sp>
      <p:sp>
        <p:nvSpPr>
          <p:cNvPr id="18" name="Line 16"/>
          <p:cNvSpPr>
            <a:spLocks noChangeShapeType="1"/>
          </p:cNvSpPr>
          <p:nvPr/>
        </p:nvSpPr>
        <p:spPr bwMode="auto">
          <a:xfrm flipV="1">
            <a:off x="7038081" y="2293642"/>
            <a:ext cx="0" cy="3206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a:off x="7503153" y="2623845"/>
            <a:ext cx="0" cy="3460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8"/>
          <p:cNvSpPr>
            <a:spLocks noChangeShapeType="1"/>
          </p:cNvSpPr>
          <p:nvPr/>
        </p:nvSpPr>
        <p:spPr bwMode="auto">
          <a:xfrm flipV="1">
            <a:off x="8084492" y="2265068"/>
            <a:ext cx="0" cy="3587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p:cNvSpPr>
            <a:spLocks noChangeShapeType="1"/>
          </p:cNvSpPr>
          <p:nvPr/>
        </p:nvSpPr>
        <p:spPr bwMode="auto">
          <a:xfrm>
            <a:off x="8677458" y="2623845"/>
            <a:ext cx="0" cy="3460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0"/>
          <p:cNvSpPr>
            <a:spLocks noChangeShapeType="1"/>
          </p:cNvSpPr>
          <p:nvPr/>
        </p:nvSpPr>
        <p:spPr bwMode="auto">
          <a:xfrm>
            <a:off x="6567198" y="5381330"/>
            <a:ext cx="216645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1"/>
          <p:cNvSpPr>
            <a:spLocks noChangeShapeType="1"/>
          </p:cNvSpPr>
          <p:nvPr/>
        </p:nvSpPr>
        <p:spPr bwMode="auto">
          <a:xfrm flipV="1">
            <a:off x="6983823" y="5232105"/>
            <a:ext cx="0" cy="146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2"/>
          <p:cNvSpPr>
            <a:spLocks noChangeShapeType="1"/>
          </p:cNvSpPr>
          <p:nvPr/>
        </p:nvSpPr>
        <p:spPr bwMode="auto">
          <a:xfrm flipV="1">
            <a:off x="7819014" y="5247980"/>
            <a:ext cx="0" cy="146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3"/>
          <p:cNvSpPr>
            <a:spLocks noChangeShapeType="1"/>
          </p:cNvSpPr>
          <p:nvPr/>
        </p:nvSpPr>
        <p:spPr bwMode="auto">
          <a:xfrm>
            <a:off x="7144661" y="4708233"/>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4"/>
          <p:cNvSpPr>
            <a:spLocks noChangeShapeType="1"/>
          </p:cNvSpPr>
          <p:nvPr/>
        </p:nvSpPr>
        <p:spPr bwMode="auto">
          <a:xfrm>
            <a:off x="8191071" y="4717758"/>
            <a:ext cx="0"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5"/>
          <p:cNvSpPr>
            <a:spLocks noChangeShapeType="1"/>
          </p:cNvSpPr>
          <p:nvPr/>
        </p:nvSpPr>
        <p:spPr bwMode="auto">
          <a:xfrm flipV="1">
            <a:off x="8225952" y="5844883"/>
            <a:ext cx="0" cy="1873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6"/>
          <p:cNvSpPr>
            <a:spLocks noChangeShapeType="1"/>
          </p:cNvSpPr>
          <p:nvPr/>
        </p:nvSpPr>
        <p:spPr bwMode="auto">
          <a:xfrm>
            <a:off x="6423800" y="4847930"/>
            <a:ext cx="222459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Freeform 27"/>
          <p:cNvSpPr>
            <a:spLocks noChangeArrowheads="1"/>
          </p:cNvSpPr>
          <p:nvPr/>
        </p:nvSpPr>
        <p:spPr bwMode="auto">
          <a:xfrm>
            <a:off x="6551696" y="4857458"/>
            <a:ext cx="2118012" cy="1182687"/>
          </a:xfrm>
          <a:custGeom>
            <a:avLst/>
            <a:gdLst>
              <a:gd name="T0" fmla="*/ 0 w 1093"/>
              <a:gd name="T1" fmla="*/ 0 h 745"/>
              <a:gd name="T2" fmla="*/ 0 w 1093"/>
              <a:gd name="T3" fmla="*/ 1874995457 h 745"/>
              <a:gd name="T4" fmla="*/ 2147483647 w 1093"/>
              <a:gd name="T5" fmla="*/ 1874995457 h 745"/>
              <a:gd name="T6" fmla="*/ 0 60000 65536"/>
              <a:gd name="T7" fmla="*/ 0 60000 65536"/>
              <a:gd name="T8" fmla="*/ 0 60000 65536"/>
            </a:gdLst>
            <a:ahLst/>
            <a:cxnLst>
              <a:cxn ang="T6">
                <a:pos x="T0" y="T1"/>
              </a:cxn>
              <a:cxn ang="T7">
                <a:pos x="T2" y="T3"/>
              </a:cxn>
              <a:cxn ang="T8">
                <a:pos x="T4" y="T5"/>
              </a:cxn>
            </a:cxnLst>
            <a:rect l="0" t="0" r="r" b="b"/>
            <a:pathLst>
              <a:path w="1093" h="745">
                <a:moveTo>
                  <a:pt x="0" y="0"/>
                </a:moveTo>
                <a:lnTo>
                  <a:pt x="0" y="744"/>
                </a:lnTo>
                <a:lnTo>
                  <a:pt x="1092" y="744"/>
                </a:lnTo>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Rectangle 28"/>
          <p:cNvSpPr>
            <a:spLocks noChangeArrowheads="1"/>
          </p:cNvSpPr>
          <p:nvPr/>
        </p:nvSpPr>
        <p:spPr bwMode="auto">
          <a:xfrm>
            <a:off x="9390569" y="3638257"/>
            <a:ext cx="12086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a:solidFill>
                  <a:srgbClr val="333399"/>
                </a:solidFill>
                <a:latin typeface="Times New Roman" pitchFamily="18" charset="0"/>
                <a:ea typeface="黑体" pitchFamily="49" charset="-122"/>
              </a:rPr>
              <a:t>匹配电阻</a:t>
            </a:r>
          </a:p>
        </p:txBody>
      </p:sp>
      <p:sp>
        <p:nvSpPr>
          <p:cNvPr id="31" name="Line 29"/>
          <p:cNvSpPr>
            <a:spLocks noChangeShapeType="1"/>
          </p:cNvSpPr>
          <p:nvPr/>
        </p:nvSpPr>
        <p:spPr bwMode="auto">
          <a:xfrm>
            <a:off x="9216167" y="2701633"/>
            <a:ext cx="439881" cy="936625"/>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flipH="1">
            <a:off x="8706526" y="4070055"/>
            <a:ext cx="860382" cy="71120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Rectangle 31"/>
          <p:cNvSpPr>
            <a:spLocks noChangeArrowheads="1"/>
          </p:cNvSpPr>
          <p:nvPr/>
        </p:nvSpPr>
        <p:spPr bwMode="auto">
          <a:xfrm>
            <a:off x="4197272" y="2364787"/>
            <a:ext cx="95218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a:solidFill>
                  <a:srgbClr val="333399"/>
                </a:solidFill>
                <a:latin typeface="Times New Roman" pitchFamily="18" charset="0"/>
                <a:ea typeface="黑体" pitchFamily="49" charset="-122"/>
              </a:rPr>
              <a:t>集线器</a:t>
            </a:r>
          </a:p>
        </p:txBody>
      </p:sp>
      <p:sp>
        <p:nvSpPr>
          <p:cNvPr id="34" name="Line 32"/>
          <p:cNvSpPr>
            <a:spLocks noChangeShapeType="1"/>
          </p:cNvSpPr>
          <p:nvPr/>
        </p:nvSpPr>
        <p:spPr bwMode="auto">
          <a:xfrm flipV="1">
            <a:off x="7365569" y="5829008"/>
            <a:ext cx="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3"/>
          <p:cNvSpPr>
            <a:spLocks noChangeShapeType="1"/>
          </p:cNvSpPr>
          <p:nvPr/>
        </p:nvSpPr>
        <p:spPr bwMode="auto">
          <a:xfrm flipH="1" flipV="1">
            <a:off x="2152895" y="4822533"/>
            <a:ext cx="145334" cy="123825"/>
          </a:xfrm>
          <a:prstGeom prst="line">
            <a:avLst/>
          </a:prstGeom>
          <a:noFill/>
          <a:ln w="254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Rectangle 34"/>
          <p:cNvSpPr>
            <a:spLocks noChangeArrowheads="1"/>
          </p:cNvSpPr>
          <p:nvPr/>
        </p:nvSpPr>
        <p:spPr bwMode="auto">
          <a:xfrm>
            <a:off x="3941482" y="5149557"/>
            <a:ext cx="1465146"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a:solidFill>
                  <a:srgbClr val="333399"/>
                </a:solidFill>
                <a:latin typeface="Times New Roman" pitchFamily="18" charset="0"/>
                <a:ea typeface="黑体" pitchFamily="49" charset="-122"/>
              </a:rPr>
              <a:t>干线耦合器</a:t>
            </a:r>
          </a:p>
        </p:txBody>
      </p:sp>
      <p:sp>
        <p:nvSpPr>
          <p:cNvPr id="37" name="Line 35"/>
          <p:cNvSpPr>
            <a:spLocks noChangeShapeType="1"/>
          </p:cNvSpPr>
          <p:nvPr/>
        </p:nvSpPr>
        <p:spPr bwMode="auto">
          <a:xfrm flipH="1">
            <a:off x="3371769" y="4824120"/>
            <a:ext cx="135646" cy="104775"/>
          </a:xfrm>
          <a:prstGeom prst="line">
            <a:avLst/>
          </a:prstGeom>
          <a:noFill/>
          <a:ln w="254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6"/>
          <p:cNvSpPr>
            <a:spLocks noChangeShapeType="1"/>
          </p:cNvSpPr>
          <p:nvPr/>
        </p:nvSpPr>
        <p:spPr bwMode="auto">
          <a:xfrm flipH="1" flipV="1">
            <a:off x="3395022" y="5768680"/>
            <a:ext cx="160837" cy="1397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7"/>
          <p:cNvSpPr>
            <a:spLocks noChangeShapeType="1"/>
          </p:cNvSpPr>
          <p:nvPr/>
        </p:nvSpPr>
        <p:spPr bwMode="auto">
          <a:xfrm flipH="1">
            <a:off x="2189713" y="5809955"/>
            <a:ext cx="120144" cy="1206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Oval 38"/>
          <p:cNvSpPr>
            <a:spLocks noChangeArrowheads="1"/>
          </p:cNvSpPr>
          <p:nvPr/>
        </p:nvSpPr>
        <p:spPr bwMode="auto">
          <a:xfrm rot="18840000">
            <a:off x="2244965" y="4618332"/>
            <a:ext cx="1203325" cy="1468851"/>
          </a:xfrm>
          <a:prstGeom prst="ellipse">
            <a:avLst/>
          </a:prstGeom>
          <a:solidFill>
            <a:schemeClr val="bg1"/>
          </a:solidFill>
          <a:ln w="28575">
            <a:solidFill>
              <a:srgbClr val="333399"/>
            </a:solidFill>
            <a:round/>
            <a:headEnd/>
            <a:tailEnd/>
          </a:ln>
        </p:spPr>
        <p:txBody>
          <a:bodyPr wrap="none" anchor="ctr"/>
          <a:lstStyle/>
          <a:p>
            <a:endParaRPr lang="zh-CN" altLang="en-US"/>
          </a:p>
        </p:txBody>
      </p:sp>
      <p:sp>
        <p:nvSpPr>
          <p:cNvPr id="41" name="Rectangle 39"/>
          <p:cNvSpPr>
            <a:spLocks noChangeArrowheads="1"/>
          </p:cNvSpPr>
          <p:nvPr/>
        </p:nvSpPr>
        <p:spPr bwMode="auto">
          <a:xfrm rot="18840000">
            <a:off x="2237718" y="4884161"/>
            <a:ext cx="136525" cy="108517"/>
          </a:xfrm>
          <a:prstGeom prst="rect">
            <a:avLst/>
          </a:prstGeom>
          <a:solidFill>
            <a:schemeClr val="bg1"/>
          </a:solidFill>
          <a:ln w="28575">
            <a:solidFill>
              <a:srgbClr val="333399"/>
            </a:solidFill>
            <a:miter lim="800000"/>
            <a:headEnd/>
            <a:tailEnd/>
          </a:ln>
        </p:spPr>
        <p:txBody>
          <a:bodyPr wrap="none" anchor="ctr"/>
          <a:lstStyle/>
          <a:p>
            <a:endParaRPr lang="zh-CN" altLang="en-US"/>
          </a:p>
        </p:txBody>
      </p:sp>
      <p:sp>
        <p:nvSpPr>
          <p:cNvPr id="42" name="Rectangle 40"/>
          <p:cNvSpPr>
            <a:spLocks noChangeArrowheads="1"/>
          </p:cNvSpPr>
          <p:nvPr/>
        </p:nvSpPr>
        <p:spPr bwMode="auto">
          <a:xfrm rot="18840000">
            <a:off x="3317072" y="5711248"/>
            <a:ext cx="136525" cy="108517"/>
          </a:xfrm>
          <a:prstGeom prst="rect">
            <a:avLst/>
          </a:prstGeom>
          <a:solidFill>
            <a:schemeClr val="bg1"/>
          </a:solidFill>
          <a:ln w="25400">
            <a:solidFill>
              <a:srgbClr val="333399"/>
            </a:solidFill>
            <a:miter lim="800000"/>
            <a:headEnd/>
            <a:tailEnd/>
          </a:ln>
        </p:spPr>
        <p:txBody>
          <a:bodyPr wrap="none" anchor="ctr"/>
          <a:lstStyle/>
          <a:p>
            <a:endParaRPr lang="zh-CN" altLang="en-US"/>
          </a:p>
        </p:txBody>
      </p:sp>
      <p:sp>
        <p:nvSpPr>
          <p:cNvPr id="43" name="Rectangle 41"/>
          <p:cNvSpPr>
            <a:spLocks noChangeArrowheads="1"/>
          </p:cNvSpPr>
          <p:nvPr/>
        </p:nvSpPr>
        <p:spPr bwMode="auto">
          <a:xfrm rot="18840000">
            <a:off x="3331196" y="4840805"/>
            <a:ext cx="88900" cy="166651"/>
          </a:xfrm>
          <a:prstGeom prst="rect">
            <a:avLst/>
          </a:prstGeom>
          <a:solidFill>
            <a:schemeClr val="bg1"/>
          </a:solidFill>
          <a:ln w="28575">
            <a:solidFill>
              <a:srgbClr val="333399"/>
            </a:solidFill>
            <a:miter lim="800000"/>
            <a:headEnd/>
            <a:tailEnd/>
          </a:ln>
        </p:spPr>
        <p:txBody>
          <a:bodyPr wrap="none" anchor="ctr"/>
          <a:lstStyle/>
          <a:p>
            <a:endParaRPr lang="zh-CN" altLang="en-US"/>
          </a:p>
        </p:txBody>
      </p:sp>
      <p:sp>
        <p:nvSpPr>
          <p:cNvPr id="44" name="Line 42"/>
          <p:cNvSpPr>
            <a:spLocks noChangeShapeType="1"/>
          </p:cNvSpPr>
          <p:nvPr/>
        </p:nvSpPr>
        <p:spPr bwMode="auto">
          <a:xfrm>
            <a:off x="3449281" y="4982867"/>
            <a:ext cx="581339" cy="382588"/>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Rectangle 43"/>
          <p:cNvSpPr>
            <a:spLocks noChangeArrowheads="1"/>
          </p:cNvSpPr>
          <p:nvPr/>
        </p:nvSpPr>
        <p:spPr bwMode="auto">
          <a:xfrm rot="18840000">
            <a:off x="2309976" y="5682180"/>
            <a:ext cx="88900" cy="166651"/>
          </a:xfrm>
          <a:prstGeom prst="rect">
            <a:avLst/>
          </a:prstGeom>
          <a:solidFill>
            <a:schemeClr val="bg1"/>
          </a:solidFill>
          <a:ln w="25400">
            <a:solidFill>
              <a:srgbClr val="333399"/>
            </a:solidFill>
            <a:miter lim="800000"/>
            <a:headEnd/>
            <a:tailEnd/>
          </a:ln>
        </p:spPr>
        <p:txBody>
          <a:bodyPr wrap="none" anchor="ctr"/>
          <a:lstStyle/>
          <a:p>
            <a:endParaRPr lang="zh-CN" altLang="en-US"/>
          </a:p>
        </p:txBody>
      </p:sp>
      <p:sp>
        <p:nvSpPr>
          <p:cNvPr id="46" name="Arc 44"/>
          <p:cNvSpPr>
            <a:spLocks noChangeArrowheads="1"/>
          </p:cNvSpPr>
          <p:nvPr/>
        </p:nvSpPr>
        <p:spPr bwMode="auto">
          <a:xfrm flipV="1">
            <a:off x="2621841" y="5171783"/>
            <a:ext cx="765430" cy="636587"/>
          </a:xfrm>
          <a:custGeom>
            <a:avLst/>
            <a:gdLst>
              <a:gd name="T0" fmla="*/ 0 w 25403"/>
              <a:gd name="T1" fmla="*/ 150724 h 30101"/>
              <a:gd name="T2" fmla="*/ 2317264 w 25403"/>
              <a:gd name="T3" fmla="*/ 0 h 30101"/>
              <a:gd name="T4" fmla="*/ 15478753 w 25403"/>
              <a:gd name="T5" fmla="*/ 9660680 h 30101"/>
              <a:gd name="T6" fmla="*/ 14416082 w 25403"/>
              <a:gd name="T7" fmla="*/ 13462331 h 30101"/>
              <a:gd name="T8" fmla="*/ 0 w 25403"/>
              <a:gd name="T9" fmla="*/ 150724 h 30101"/>
              <a:gd name="T10" fmla="*/ 2317264 w 25403"/>
              <a:gd name="T11" fmla="*/ 0 h 30101"/>
              <a:gd name="T12" fmla="*/ 15478753 w 25403"/>
              <a:gd name="T13" fmla="*/ 9660680 h 30101"/>
              <a:gd name="T14" fmla="*/ 14416082 w 25403"/>
              <a:gd name="T15" fmla="*/ 13462331 h 30101"/>
              <a:gd name="T16" fmla="*/ 2317264 w 25403"/>
              <a:gd name="T17" fmla="*/ 9660680 h 30101"/>
              <a:gd name="T18" fmla="*/ 0 w 25403"/>
              <a:gd name="T19" fmla="*/ 150724 h 30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403" h="30101" fill="none">
                <a:moveTo>
                  <a:pt x="0" y="337"/>
                </a:moveTo>
                <a:cubicBezTo>
                  <a:pt x="1255" y="112"/>
                  <a:pt x="2527" y="-1"/>
                  <a:pt x="3803" y="0"/>
                </a:cubicBezTo>
                <a:cubicBezTo>
                  <a:pt x="15732" y="0"/>
                  <a:pt x="25403" y="9670"/>
                  <a:pt x="25403" y="21600"/>
                </a:cubicBezTo>
                <a:cubicBezTo>
                  <a:pt x="25403" y="24522"/>
                  <a:pt x="24809" y="27414"/>
                  <a:pt x="23659" y="30100"/>
                </a:cubicBezTo>
              </a:path>
              <a:path w="25403" h="30101" stroke="0">
                <a:moveTo>
                  <a:pt x="0" y="337"/>
                </a:moveTo>
                <a:cubicBezTo>
                  <a:pt x="1255" y="112"/>
                  <a:pt x="2527" y="-1"/>
                  <a:pt x="3803" y="0"/>
                </a:cubicBezTo>
                <a:cubicBezTo>
                  <a:pt x="15732" y="0"/>
                  <a:pt x="25403" y="9670"/>
                  <a:pt x="25403" y="21600"/>
                </a:cubicBezTo>
                <a:cubicBezTo>
                  <a:pt x="25403" y="24522"/>
                  <a:pt x="24809" y="27414"/>
                  <a:pt x="23659" y="30100"/>
                </a:cubicBezTo>
                <a:lnTo>
                  <a:pt x="3803" y="21600"/>
                </a:lnTo>
                <a:lnTo>
                  <a:pt x="0" y="337"/>
                </a:lnTo>
                <a:close/>
              </a:path>
            </a:pathLst>
          </a:custGeom>
          <a:noFill/>
          <a:ln w="28575">
            <a:solidFill>
              <a:srgbClr val="333399"/>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47"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0883" y="4447880"/>
            <a:ext cx="39143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848" y="4463755"/>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4020" y="4501855"/>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4402" y="5797255"/>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2537" y="5873455"/>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202" y="3083922"/>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5624" y="3090272"/>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2609" y="2099672"/>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3852" y="2175872"/>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7729" y="1845672"/>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1670" y="2779417"/>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4494" y="2792117"/>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579" y="2030117"/>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8418" y="2017417"/>
            <a:ext cx="49995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5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6048" y="5603580"/>
            <a:ext cx="39143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2413" y="5616280"/>
            <a:ext cx="39143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2986" y="4981280"/>
            <a:ext cx="39143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4854" y="4993980"/>
            <a:ext cx="39143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4040" y="4447880"/>
            <a:ext cx="39143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Line 64"/>
          <p:cNvSpPr>
            <a:spLocks noChangeShapeType="1"/>
          </p:cNvSpPr>
          <p:nvPr/>
        </p:nvSpPr>
        <p:spPr bwMode="auto">
          <a:xfrm flipV="1">
            <a:off x="3028781" y="2652122"/>
            <a:ext cx="1257629" cy="20955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65"/>
          <p:cNvSpPr txBox="1">
            <a:spLocks noChangeArrowheads="1"/>
          </p:cNvSpPr>
          <p:nvPr/>
        </p:nvSpPr>
        <p:spPr bwMode="auto">
          <a:xfrm>
            <a:off x="7105905" y="327789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黑体" pitchFamily="49" charset="-122"/>
                <a:ea typeface="黑体" pitchFamily="49" charset="-122"/>
              </a:rPr>
              <a:t>总线网</a:t>
            </a:r>
          </a:p>
        </p:txBody>
      </p:sp>
      <p:sp>
        <p:nvSpPr>
          <p:cNvPr id="68" name="Text Box 66"/>
          <p:cNvSpPr txBox="1">
            <a:spLocks noChangeArrowheads="1"/>
          </p:cNvSpPr>
          <p:nvPr/>
        </p:nvSpPr>
        <p:spPr bwMode="auto">
          <a:xfrm>
            <a:off x="2073445" y="358874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黑体" pitchFamily="49" charset="-122"/>
                <a:ea typeface="黑体" pitchFamily="49" charset="-122"/>
              </a:rPr>
              <a:t>星形网</a:t>
            </a:r>
          </a:p>
        </p:txBody>
      </p:sp>
      <p:sp>
        <p:nvSpPr>
          <p:cNvPr id="69" name="Text Box 67"/>
          <p:cNvSpPr txBox="1">
            <a:spLocks noChangeArrowheads="1"/>
          </p:cNvSpPr>
          <p:nvPr/>
        </p:nvSpPr>
        <p:spPr bwMode="auto">
          <a:xfrm>
            <a:off x="6929565" y="6348119"/>
            <a:ext cx="1261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黑体" pitchFamily="49" charset="-122"/>
                <a:ea typeface="黑体" pitchFamily="49" charset="-122"/>
              </a:rPr>
              <a:t>树形网 </a:t>
            </a:r>
          </a:p>
        </p:txBody>
      </p:sp>
      <p:sp>
        <p:nvSpPr>
          <p:cNvPr id="70" name="Text Box 68"/>
          <p:cNvSpPr txBox="1">
            <a:spLocks noChangeArrowheads="1"/>
          </p:cNvSpPr>
          <p:nvPr/>
        </p:nvSpPr>
        <p:spPr bwMode="auto">
          <a:xfrm>
            <a:off x="2183898" y="634811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黑体" pitchFamily="49" charset="-122"/>
                <a:ea typeface="黑体" pitchFamily="49" charset="-122"/>
              </a:rPr>
              <a:t>环形网</a:t>
            </a:r>
          </a:p>
        </p:txBody>
      </p:sp>
    </p:spTree>
    <p:extLst>
      <p:ext uri="{BB962C8B-B14F-4D97-AF65-F5344CB8AC3E}">
        <p14:creationId xmlns:p14="http://schemas.microsoft.com/office/powerpoint/2010/main" val="226214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smtClean="0"/>
              <a:t>共享</a:t>
            </a:r>
            <a:r>
              <a:rPr lang="zh-CN" altLang="en-US" smtClean="0"/>
              <a:t>信道</a:t>
            </a:r>
            <a:r>
              <a:rPr lang="zh-CN" altLang="en-US" smtClean="0"/>
              <a:t>的划分问题</a:t>
            </a:r>
            <a:endParaRPr lang="zh-CN" altLang="zh-CN" smtClean="0"/>
          </a:p>
        </p:txBody>
      </p:sp>
      <p:sp>
        <p:nvSpPr>
          <p:cNvPr id="72707" name="Rectangle 3"/>
          <p:cNvSpPr>
            <a:spLocks noGrp="1" noChangeArrowheads="1"/>
          </p:cNvSpPr>
          <p:nvPr>
            <p:ph idx="1"/>
          </p:nvPr>
        </p:nvSpPr>
        <p:spPr>
          <a:xfrm>
            <a:off x="1273134" y="1773238"/>
            <a:ext cx="9487457" cy="5084762"/>
          </a:xfrm>
        </p:spPr>
        <p:txBody>
          <a:bodyPr/>
          <a:lstStyle/>
          <a:p>
            <a:pPr eaLnBrk="1" hangingPunct="1"/>
            <a:r>
              <a:rPr lang="zh-CN" altLang="en-US" smtClean="0"/>
              <a:t>局域网使用广播信道，多个站点共享一个信道。</a:t>
            </a:r>
            <a:endParaRPr lang="en-US" altLang="zh-CN" smtClean="0"/>
          </a:p>
          <a:p>
            <a:pPr marL="0" indent="0" eaLnBrk="1" hangingPunct="1">
              <a:buNone/>
            </a:pPr>
            <a:r>
              <a:rPr lang="en-US" altLang="zh-CN" smtClean="0">
                <a:solidFill>
                  <a:srgbClr val="FF0000"/>
                </a:solidFill>
              </a:rPr>
              <a:t>Q</a:t>
            </a:r>
            <a:r>
              <a:rPr lang="zh-CN" altLang="en-US" smtClean="0"/>
              <a:t>：各站点是如何解决信道访问时的冲突问题的，即所谓的“信道争用”问题？</a:t>
            </a:r>
          </a:p>
          <a:p>
            <a:pPr marL="0" indent="0" eaLnBrk="1" hangingPunct="1">
              <a:buNone/>
            </a:pPr>
            <a:r>
              <a:rPr lang="en-US" altLang="zh-CN" smtClean="0">
                <a:solidFill>
                  <a:srgbClr val="FF0000"/>
                </a:solidFill>
              </a:rPr>
              <a:t>A</a:t>
            </a:r>
            <a:r>
              <a:rPr lang="zh-CN" altLang="en-US" smtClean="0"/>
              <a:t>：</a:t>
            </a:r>
            <a:r>
              <a:rPr lang="en-US" altLang="zh-CN" smtClean="0"/>
              <a:t>1</a:t>
            </a:r>
            <a:r>
              <a:rPr lang="zh-CN" altLang="en-US" smtClean="0"/>
              <a:t>、对信道静态划分。代价高，不适合局域网。</a:t>
            </a:r>
            <a:endParaRPr lang="en-US" altLang="zh-CN" smtClean="0"/>
          </a:p>
          <a:p>
            <a:pPr marL="0" indent="0" eaLnBrk="1" hangingPunct="1">
              <a:buNone/>
            </a:pPr>
            <a:r>
              <a:rPr lang="en-US" altLang="zh-CN" smtClean="0"/>
              <a:t>      2</a:t>
            </a:r>
            <a:r>
              <a:rPr lang="zh-CN" altLang="en-US" smtClean="0"/>
              <a:t>、对信道动态接入</a:t>
            </a:r>
            <a:endParaRPr lang="en-US" altLang="zh-CN" smtClean="0"/>
          </a:p>
          <a:p>
            <a:pPr marL="0" indent="0" eaLnBrk="1" hangingPunct="1">
              <a:buNone/>
            </a:pPr>
            <a:r>
              <a:rPr lang="en-US" altLang="zh-CN"/>
              <a:t>	</a:t>
            </a:r>
            <a:r>
              <a:rPr lang="en-US" altLang="zh-CN" smtClean="0"/>
              <a:t>2.1 </a:t>
            </a:r>
            <a:r>
              <a:rPr lang="zh-CN" altLang="en-US" sz="2800" smtClean="0"/>
              <a:t>随机接入（重点）</a:t>
            </a:r>
            <a:r>
              <a:rPr lang="en-US" altLang="zh-CN"/>
              <a:t>	</a:t>
            </a:r>
            <a:r>
              <a:rPr lang="en-US" altLang="zh-CN" smtClean="0"/>
              <a:t>	</a:t>
            </a:r>
          </a:p>
          <a:p>
            <a:pPr marL="0" indent="0" eaLnBrk="1" hangingPunct="1">
              <a:buNone/>
            </a:pPr>
            <a:r>
              <a:rPr lang="en-US" altLang="zh-CN" smtClean="0"/>
              <a:t>	2.2 </a:t>
            </a:r>
            <a:r>
              <a:rPr lang="zh-CN" altLang="en-US" sz="2800" smtClean="0"/>
              <a:t>受控接入</a:t>
            </a:r>
            <a:endParaRPr lang="en-US" altLang="zh-CN" sz="2800" smtClean="0"/>
          </a:p>
          <a:p>
            <a:pPr marL="0" indent="0" eaLnBrk="1" hangingPunct="1">
              <a:buNone/>
            </a:pPr>
            <a:endParaRPr lang="zh-CN" altLang="en-US"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noChangeArrowheads="1"/>
          </p:cNvSpPr>
          <p:nvPr>
            <p:ph type="title"/>
          </p:nvPr>
        </p:nvSpPr>
        <p:spPr>
          <a:xfrm>
            <a:off x="1404904" y="620766"/>
            <a:ext cx="9512647" cy="1055635"/>
          </a:xfrm>
        </p:spPr>
        <p:txBody>
          <a:bodyPr/>
          <a:lstStyle/>
          <a:p>
            <a:r>
              <a:rPr lang="zh-CN" altLang="en-US" sz="3600" smtClean="0"/>
              <a:t>受控接入</a:t>
            </a:r>
            <a:r>
              <a:rPr lang="zh-CN" altLang="en-US" sz="3600"/>
              <a:t>的</a:t>
            </a:r>
            <a:r>
              <a:rPr lang="zh-CN" altLang="en-US" sz="3600" smtClean="0"/>
              <a:t>介质访问控制方法</a:t>
            </a:r>
            <a:r>
              <a:rPr lang="en-US" altLang="zh-CN" sz="3600" smtClean="0"/>
              <a:t>——Token Ring</a:t>
            </a:r>
          </a:p>
        </p:txBody>
      </p:sp>
      <p:pic>
        <p:nvPicPr>
          <p:cNvPr id="74755" name="Picture 2" descr="https://ss2.bdstatic.com/70cFvnSh_Q1YnxGkpoWK1HF6hhy/it/u=2223201111,2268325383&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133" y="1700213"/>
            <a:ext cx="8919681"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8520495" y="1570038"/>
            <a:ext cx="2455189"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a:p>
        </p:txBody>
      </p:sp>
      <p:sp>
        <p:nvSpPr>
          <p:cNvPr id="27651" name="Rectangle 5"/>
          <p:cNvSpPr>
            <a:spLocks noChangeArrowheads="1"/>
          </p:cNvSpPr>
          <p:nvPr/>
        </p:nvSpPr>
        <p:spPr bwMode="auto">
          <a:xfrm>
            <a:off x="8543749" y="2179638"/>
            <a:ext cx="2418371" cy="6096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52" name="Line 6"/>
          <p:cNvSpPr>
            <a:spLocks noChangeShapeType="1"/>
          </p:cNvSpPr>
          <p:nvPr/>
        </p:nvSpPr>
        <p:spPr bwMode="auto">
          <a:xfrm>
            <a:off x="8520497" y="2178050"/>
            <a:ext cx="2451314"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3" name="Rectangle 7"/>
          <p:cNvSpPr>
            <a:spLocks noChangeArrowheads="1"/>
          </p:cNvSpPr>
          <p:nvPr/>
        </p:nvSpPr>
        <p:spPr bwMode="auto">
          <a:xfrm>
            <a:off x="8894490" y="2332038"/>
            <a:ext cx="169751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lang="zh-CN" altLang="zh-CN" sz="1800">
              <a:solidFill>
                <a:schemeClr val="folHlink"/>
              </a:solidFill>
              <a:latin typeface="Arial" pitchFamily="34" charset="0"/>
              <a:ea typeface="黑体" pitchFamily="49" charset="-122"/>
            </a:endParaRPr>
          </a:p>
        </p:txBody>
      </p:sp>
      <p:sp>
        <p:nvSpPr>
          <p:cNvPr id="27654" name="Line 8"/>
          <p:cNvSpPr>
            <a:spLocks noChangeShapeType="1"/>
          </p:cNvSpPr>
          <p:nvPr/>
        </p:nvSpPr>
        <p:spPr bwMode="auto">
          <a:xfrm>
            <a:off x="8520497" y="2787650"/>
            <a:ext cx="2451314"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5" name="Rectangle 9"/>
          <p:cNvSpPr>
            <a:spLocks noChangeArrowheads="1"/>
          </p:cNvSpPr>
          <p:nvPr/>
        </p:nvSpPr>
        <p:spPr bwMode="auto">
          <a:xfrm>
            <a:off x="9144468" y="1722438"/>
            <a:ext cx="1209185"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r>
              <a:rPr lang="en-US" altLang="zh-CN" sz="1800">
                <a:solidFill>
                  <a:schemeClr val="folHlink"/>
                </a:solidFill>
                <a:latin typeface="Arial" pitchFamily="34" charset="0"/>
                <a:ea typeface="黑体" pitchFamily="49" charset="-122"/>
              </a:rPr>
              <a:t>IP </a:t>
            </a:r>
            <a:r>
              <a:rPr lang="zh-CN" altLang="en-US" sz="1800">
                <a:solidFill>
                  <a:schemeClr val="folHlink"/>
                </a:solidFill>
                <a:latin typeface="Arial" pitchFamily="34" charset="0"/>
                <a:ea typeface="黑体" pitchFamily="49" charset="-122"/>
              </a:rPr>
              <a:t>数据报</a:t>
            </a:r>
          </a:p>
        </p:txBody>
      </p:sp>
      <p:sp>
        <p:nvSpPr>
          <p:cNvPr id="27656" name="Rectangle 10"/>
          <p:cNvSpPr>
            <a:spLocks noChangeArrowheads="1"/>
          </p:cNvSpPr>
          <p:nvPr/>
        </p:nvSpPr>
        <p:spPr bwMode="auto">
          <a:xfrm>
            <a:off x="8886739" y="2941638"/>
            <a:ext cx="1713013"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lang="zh-CN" altLang="zh-CN" sz="1800">
              <a:solidFill>
                <a:schemeClr val="folHlink"/>
              </a:solidFill>
              <a:latin typeface="Arial" pitchFamily="34" charset="0"/>
              <a:ea typeface="黑体" pitchFamily="49" charset="-122"/>
            </a:endParaRPr>
          </a:p>
        </p:txBody>
      </p:sp>
      <p:sp>
        <p:nvSpPr>
          <p:cNvPr id="27657" name="Rectangle 11"/>
          <p:cNvSpPr>
            <a:spLocks noChangeArrowheads="1"/>
          </p:cNvSpPr>
          <p:nvPr/>
        </p:nvSpPr>
        <p:spPr bwMode="auto">
          <a:xfrm>
            <a:off x="8809229" y="2954338"/>
            <a:ext cx="1603773" cy="29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85000"/>
              </a:lnSpc>
            </a:pPr>
            <a:r>
              <a:rPr lang="en-US" altLang="zh-CN" sz="1600">
                <a:solidFill>
                  <a:schemeClr val="folHlink"/>
                </a:solidFill>
                <a:latin typeface="Arial" pitchFamily="34" charset="0"/>
                <a:ea typeface="黑体" pitchFamily="49" charset="-122"/>
              </a:rPr>
              <a:t>1010…  …0110</a:t>
            </a:r>
          </a:p>
        </p:txBody>
      </p:sp>
      <p:sp>
        <p:nvSpPr>
          <p:cNvPr id="27658" name="AutoShape 12"/>
          <p:cNvSpPr>
            <a:spLocks noChangeArrowheads="1"/>
          </p:cNvSpPr>
          <p:nvPr/>
        </p:nvSpPr>
        <p:spPr bwMode="auto">
          <a:xfrm flipV="1">
            <a:off x="9584346" y="2684463"/>
            <a:ext cx="372057" cy="334962"/>
          </a:xfrm>
          <a:prstGeom prst="downArrow">
            <a:avLst>
              <a:gd name="adj1" fmla="val 50000"/>
              <a:gd name="adj2" fmla="val 43170"/>
            </a:avLst>
          </a:prstGeom>
          <a:solidFill>
            <a:schemeClr val="bg1"/>
          </a:solidFill>
          <a:ln w="12700">
            <a:solidFill>
              <a:schemeClr val="tx1"/>
            </a:solidFill>
            <a:miter lim="800000"/>
            <a:headEnd/>
            <a:tailEnd/>
          </a:ln>
        </p:spPr>
        <p:txBody>
          <a:bodyPr vert="eaVert" wrap="none" anchor="ctr"/>
          <a:lstStyle/>
          <a:p>
            <a:endParaRPr lang="zh-CN" altLang="en-US"/>
          </a:p>
        </p:txBody>
      </p:sp>
      <p:sp>
        <p:nvSpPr>
          <p:cNvPr id="27659" name="Rectangle 13"/>
          <p:cNvSpPr>
            <a:spLocks noChangeArrowheads="1"/>
          </p:cNvSpPr>
          <p:nvPr/>
        </p:nvSpPr>
        <p:spPr bwMode="auto">
          <a:xfrm>
            <a:off x="9136717" y="2341566"/>
            <a:ext cx="1209185" cy="28098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60" name="AutoShape 14"/>
          <p:cNvSpPr>
            <a:spLocks noChangeArrowheads="1"/>
          </p:cNvSpPr>
          <p:nvPr/>
        </p:nvSpPr>
        <p:spPr bwMode="auto">
          <a:xfrm flipV="1">
            <a:off x="9132840" y="1973266"/>
            <a:ext cx="1209185" cy="369887"/>
          </a:xfrm>
          <a:prstGeom prst="downArrow">
            <a:avLst>
              <a:gd name="adj1" fmla="val 65389"/>
              <a:gd name="adj2" fmla="val 39375"/>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endParaRPr lang="zh-CN" altLang="en-US"/>
          </a:p>
        </p:txBody>
      </p:sp>
      <p:sp>
        <p:nvSpPr>
          <p:cNvPr id="27661" name="Text Box 15"/>
          <p:cNvSpPr txBox="1">
            <a:spLocks noChangeArrowheads="1"/>
          </p:cNvSpPr>
          <p:nvPr/>
        </p:nvSpPr>
        <p:spPr bwMode="auto">
          <a:xfrm>
            <a:off x="8481740" y="228600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zh-CN" altLang="en-US" sz="1800">
                <a:solidFill>
                  <a:schemeClr val="folHlink"/>
                </a:solidFill>
                <a:latin typeface="Arial" pitchFamily="34" charset="0"/>
                <a:ea typeface="黑体" pitchFamily="49" charset="-122"/>
              </a:rPr>
              <a:t>帧</a:t>
            </a:r>
          </a:p>
        </p:txBody>
      </p:sp>
      <p:sp>
        <p:nvSpPr>
          <p:cNvPr id="27662" name="Rectangle 16"/>
          <p:cNvSpPr>
            <a:spLocks noChangeArrowheads="1"/>
          </p:cNvSpPr>
          <p:nvPr/>
        </p:nvSpPr>
        <p:spPr bwMode="auto">
          <a:xfrm>
            <a:off x="9388630" y="2000252"/>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取出</a:t>
            </a:r>
          </a:p>
        </p:txBody>
      </p:sp>
      <p:sp>
        <p:nvSpPr>
          <p:cNvPr id="27663" name="Line 17"/>
          <p:cNvSpPr>
            <a:spLocks noChangeShapeType="1"/>
          </p:cNvSpPr>
          <p:nvPr/>
        </p:nvSpPr>
        <p:spPr bwMode="auto">
          <a:xfrm>
            <a:off x="9130901" y="2336800"/>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4" name="Line 18"/>
          <p:cNvSpPr>
            <a:spLocks noChangeShapeType="1"/>
          </p:cNvSpPr>
          <p:nvPr/>
        </p:nvSpPr>
        <p:spPr bwMode="auto">
          <a:xfrm>
            <a:off x="10340086" y="2338388"/>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5" name="Freeform 19"/>
          <p:cNvSpPr>
            <a:spLocks noChangeArrowheads="1"/>
          </p:cNvSpPr>
          <p:nvPr/>
        </p:nvSpPr>
        <p:spPr bwMode="auto">
          <a:xfrm>
            <a:off x="3823275" y="5702303"/>
            <a:ext cx="5817268" cy="4763"/>
          </a:xfrm>
          <a:custGeom>
            <a:avLst/>
            <a:gdLst>
              <a:gd name="T0" fmla="*/ 0 w 3002"/>
              <a:gd name="T1" fmla="*/ 0 h 3"/>
              <a:gd name="T2" fmla="*/ 2147483647 w 3002"/>
              <a:gd name="T3" fmla="*/ 7562056 h 3"/>
              <a:gd name="T4" fmla="*/ 0 60000 65536"/>
              <a:gd name="T5" fmla="*/ 0 60000 65536"/>
            </a:gdLst>
            <a:ahLst/>
            <a:cxnLst>
              <a:cxn ang="T4">
                <a:pos x="T0" y="T1"/>
              </a:cxn>
              <a:cxn ang="T5">
                <a:pos x="T2" y="T3"/>
              </a:cxn>
            </a:cxnLst>
            <a:rect l="0" t="0" r="r" b="b"/>
            <a:pathLst>
              <a:path w="3002" h="3">
                <a:moveTo>
                  <a:pt x="0" y="0"/>
                </a:moveTo>
                <a:lnTo>
                  <a:pt x="3002" y="3"/>
                </a:lnTo>
              </a:path>
            </a:pathLst>
          </a:custGeom>
          <a:noFill/>
          <a:ln w="28575">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6" name="Rectangle 20"/>
          <p:cNvSpPr>
            <a:spLocks noChangeArrowheads="1"/>
          </p:cNvSpPr>
          <p:nvPr/>
        </p:nvSpPr>
        <p:spPr bwMode="auto">
          <a:xfrm>
            <a:off x="8487555" y="5087941"/>
            <a:ext cx="2455190"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a:p>
        </p:txBody>
      </p:sp>
      <p:sp>
        <p:nvSpPr>
          <p:cNvPr id="27667" name="Freeform 21"/>
          <p:cNvSpPr>
            <a:spLocks noChangeArrowheads="1"/>
          </p:cNvSpPr>
          <p:nvPr/>
        </p:nvSpPr>
        <p:spPr bwMode="auto">
          <a:xfrm>
            <a:off x="2697415" y="3230563"/>
            <a:ext cx="7069086" cy="609600"/>
          </a:xfrm>
          <a:custGeom>
            <a:avLst/>
            <a:gdLst>
              <a:gd name="T0" fmla="*/ 0 w 2736"/>
              <a:gd name="T1" fmla="*/ 0 h 480"/>
              <a:gd name="T2" fmla="*/ 0 w 2736"/>
              <a:gd name="T3" fmla="*/ 774192000 h 480"/>
              <a:gd name="T4" fmla="*/ 2147483647 w 2736"/>
              <a:gd name="T5" fmla="*/ 774192000 h 480"/>
              <a:gd name="T6" fmla="*/ 2147483647 w 2736"/>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6" h="480">
                <a:moveTo>
                  <a:pt x="0" y="0"/>
                </a:moveTo>
                <a:lnTo>
                  <a:pt x="0" y="480"/>
                </a:lnTo>
                <a:lnTo>
                  <a:pt x="2736" y="480"/>
                </a:lnTo>
                <a:lnTo>
                  <a:pt x="2736" y="0"/>
                </a:lnTo>
              </a:path>
            </a:pathLst>
          </a:custGeom>
          <a:noFill/>
          <a:ln w="28575">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8" name="Rectangle 22"/>
          <p:cNvSpPr>
            <a:spLocks noChangeArrowheads="1"/>
          </p:cNvSpPr>
          <p:nvPr/>
        </p:nvSpPr>
        <p:spPr bwMode="auto">
          <a:xfrm>
            <a:off x="306497" y="2101851"/>
            <a:ext cx="875241"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zh-CN" altLang="en-US" sz="1800">
                <a:solidFill>
                  <a:schemeClr val="folHlink"/>
                </a:solidFill>
                <a:latin typeface="Arial" pitchFamily="34" charset="0"/>
                <a:ea typeface="黑体" pitchFamily="49" charset="-122"/>
              </a:rPr>
              <a:t>数据</a:t>
            </a:r>
          </a:p>
          <a:p>
            <a:pPr algn="ctr" defTabSz="762000" eaLnBrk="0" hangingPunct="0"/>
            <a:r>
              <a:rPr lang="zh-CN" altLang="en-US" sz="1800">
                <a:solidFill>
                  <a:schemeClr val="folHlink"/>
                </a:solidFill>
                <a:latin typeface="Arial" pitchFamily="34" charset="0"/>
                <a:ea typeface="黑体" pitchFamily="49" charset="-122"/>
              </a:rPr>
              <a:t>链路层</a:t>
            </a:r>
          </a:p>
        </p:txBody>
      </p:sp>
      <p:sp>
        <p:nvSpPr>
          <p:cNvPr id="27669" name="Rectangle 23"/>
          <p:cNvSpPr>
            <a:spLocks noChangeArrowheads="1"/>
          </p:cNvSpPr>
          <p:nvPr/>
        </p:nvSpPr>
        <p:spPr bwMode="auto">
          <a:xfrm>
            <a:off x="199595" y="1706564"/>
            <a:ext cx="875241" cy="32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85000"/>
              </a:lnSpc>
            </a:pPr>
            <a:r>
              <a:rPr lang="zh-CN" altLang="en-US" sz="1800">
                <a:solidFill>
                  <a:schemeClr val="folHlink"/>
                </a:solidFill>
                <a:latin typeface="Arial" pitchFamily="34" charset="0"/>
                <a:ea typeface="黑体" pitchFamily="49" charset="-122"/>
              </a:rPr>
              <a:t>网络层</a:t>
            </a:r>
          </a:p>
        </p:txBody>
      </p:sp>
      <p:sp>
        <p:nvSpPr>
          <p:cNvPr id="27670" name="Rectangle 24"/>
          <p:cNvSpPr>
            <a:spLocks noChangeArrowheads="1"/>
          </p:cNvSpPr>
          <p:nvPr/>
        </p:nvSpPr>
        <p:spPr bwMode="auto">
          <a:xfrm>
            <a:off x="5766886" y="3840166"/>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链路</a:t>
            </a:r>
          </a:p>
        </p:txBody>
      </p:sp>
      <p:sp>
        <p:nvSpPr>
          <p:cNvPr id="27671" name="Rectangle 25"/>
          <p:cNvSpPr>
            <a:spLocks noChangeArrowheads="1"/>
          </p:cNvSpPr>
          <p:nvPr/>
        </p:nvSpPr>
        <p:spPr bwMode="auto">
          <a:xfrm>
            <a:off x="2232344" y="1220791"/>
            <a:ext cx="849657"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结点 </a:t>
            </a:r>
            <a:r>
              <a:rPr lang="en-US" altLang="zh-CN" sz="1800">
                <a:solidFill>
                  <a:schemeClr val="folHlink"/>
                </a:solidFill>
                <a:latin typeface="Arial" pitchFamily="34" charset="0"/>
                <a:ea typeface="黑体" pitchFamily="49" charset="-122"/>
              </a:rPr>
              <a:t>A</a:t>
            </a:r>
          </a:p>
        </p:txBody>
      </p:sp>
      <p:sp>
        <p:nvSpPr>
          <p:cNvPr id="27672" name="Rectangle 26"/>
          <p:cNvSpPr>
            <a:spLocks noChangeArrowheads="1"/>
          </p:cNvSpPr>
          <p:nvPr/>
        </p:nvSpPr>
        <p:spPr bwMode="auto">
          <a:xfrm>
            <a:off x="9285927" y="1220791"/>
            <a:ext cx="862417"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结点 </a:t>
            </a:r>
            <a:r>
              <a:rPr lang="en-US" altLang="zh-CN" sz="1800">
                <a:solidFill>
                  <a:schemeClr val="folHlink"/>
                </a:solidFill>
                <a:latin typeface="Arial" pitchFamily="34" charset="0"/>
                <a:ea typeface="黑体" pitchFamily="49" charset="-122"/>
              </a:rPr>
              <a:t>B</a:t>
            </a:r>
          </a:p>
        </p:txBody>
      </p:sp>
      <p:sp>
        <p:nvSpPr>
          <p:cNvPr id="27673" name="Rectangle 27"/>
          <p:cNvSpPr>
            <a:spLocks noChangeArrowheads="1"/>
          </p:cNvSpPr>
          <p:nvPr/>
        </p:nvSpPr>
        <p:spPr bwMode="auto">
          <a:xfrm>
            <a:off x="199595" y="2925765"/>
            <a:ext cx="875241" cy="32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85000"/>
              </a:lnSpc>
            </a:pPr>
            <a:r>
              <a:rPr lang="zh-CN" altLang="en-US" sz="1800">
                <a:solidFill>
                  <a:schemeClr val="folHlink"/>
                </a:solidFill>
                <a:latin typeface="Arial" pitchFamily="34" charset="0"/>
                <a:ea typeface="黑体" pitchFamily="49" charset="-122"/>
              </a:rPr>
              <a:t>物理层</a:t>
            </a:r>
          </a:p>
        </p:txBody>
      </p:sp>
      <p:sp>
        <p:nvSpPr>
          <p:cNvPr id="27674" name="Rectangle 28"/>
          <p:cNvSpPr>
            <a:spLocks noChangeArrowheads="1"/>
          </p:cNvSpPr>
          <p:nvPr/>
        </p:nvSpPr>
        <p:spPr bwMode="auto">
          <a:xfrm>
            <a:off x="2790428"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75" name="Rectangle 29"/>
          <p:cNvSpPr>
            <a:spLocks noChangeArrowheads="1"/>
          </p:cNvSpPr>
          <p:nvPr/>
        </p:nvSpPr>
        <p:spPr bwMode="auto">
          <a:xfrm>
            <a:off x="2976458"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76" name="Rectangle 30"/>
          <p:cNvSpPr>
            <a:spLocks noChangeArrowheads="1"/>
          </p:cNvSpPr>
          <p:nvPr/>
        </p:nvSpPr>
        <p:spPr bwMode="auto">
          <a:xfrm>
            <a:off x="4650714"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77" name="Rectangle 31"/>
          <p:cNvSpPr>
            <a:spLocks noChangeArrowheads="1"/>
          </p:cNvSpPr>
          <p:nvPr/>
        </p:nvSpPr>
        <p:spPr bwMode="auto">
          <a:xfrm>
            <a:off x="4836743"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78" name="Rectangle 32"/>
          <p:cNvSpPr>
            <a:spLocks noChangeArrowheads="1"/>
          </p:cNvSpPr>
          <p:nvPr/>
        </p:nvSpPr>
        <p:spPr bwMode="auto">
          <a:xfrm>
            <a:off x="6976072"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79" name="Rectangle 33"/>
          <p:cNvSpPr>
            <a:spLocks noChangeArrowheads="1"/>
          </p:cNvSpPr>
          <p:nvPr/>
        </p:nvSpPr>
        <p:spPr bwMode="auto">
          <a:xfrm>
            <a:off x="7162099"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80" name="Rectangle 34"/>
          <p:cNvSpPr>
            <a:spLocks noChangeArrowheads="1"/>
          </p:cNvSpPr>
          <p:nvPr/>
        </p:nvSpPr>
        <p:spPr bwMode="auto">
          <a:xfrm>
            <a:off x="9022385"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81" name="Rectangle 35"/>
          <p:cNvSpPr>
            <a:spLocks noChangeArrowheads="1"/>
          </p:cNvSpPr>
          <p:nvPr/>
        </p:nvSpPr>
        <p:spPr bwMode="auto">
          <a:xfrm>
            <a:off x="9208414"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82" name="Rectangle 36"/>
          <p:cNvSpPr>
            <a:spLocks noChangeArrowheads="1"/>
          </p:cNvSpPr>
          <p:nvPr/>
        </p:nvSpPr>
        <p:spPr bwMode="auto">
          <a:xfrm>
            <a:off x="9394443"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83" name="Rectangle 37"/>
          <p:cNvSpPr>
            <a:spLocks noChangeArrowheads="1"/>
          </p:cNvSpPr>
          <p:nvPr/>
        </p:nvSpPr>
        <p:spPr bwMode="auto">
          <a:xfrm>
            <a:off x="9580470" y="3611563"/>
            <a:ext cx="93014"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684" name="Line 38"/>
          <p:cNvSpPr>
            <a:spLocks noChangeShapeType="1"/>
          </p:cNvSpPr>
          <p:nvPr/>
        </p:nvSpPr>
        <p:spPr bwMode="auto">
          <a:xfrm>
            <a:off x="5022772" y="3687763"/>
            <a:ext cx="372057"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7685" name="Line 39"/>
          <p:cNvSpPr>
            <a:spLocks noChangeShapeType="1"/>
          </p:cNvSpPr>
          <p:nvPr/>
        </p:nvSpPr>
        <p:spPr bwMode="auto">
          <a:xfrm rot="5400000">
            <a:off x="2684535" y="3421063"/>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7686" name="Line 40"/>
          <p:cNvSpPr>
            <a:spLocks noChangeShapeType="1"/>
          </p:cNvSpPr>
          <p:nvPr/>
        </p:nvSpPr>
        <p:spPr bwMode="auto">
          <a:xfrm rot="16200000" flipV="1">
            <a:off x="9474577" y="3459163"/>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7687" name="Group 41"/>
          <p:cNvGrpSpPr>
            <a:grpSpLocks/>
          </p:cNvGrpSpPr>
          <p:nvPr/>
        </p:nvGrpSpPr>
        <p:grpSpPr bwMode="auto">
          <a:xfrm>
            <a:off x="3162486" y="3611563"/>
            <a:ext cx="1302200" cy="152400"/>
            <a:chOff x="1344" y="912"/>
            <a:chExt cx="672" cy="96"/>
          </a:xfrm>
        </p:grpSpPr>
        <p:sp>
          <p:nvSpPr>
            <p:cNvPr id="27726" name="Line 42"/>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7727" name="Freeform 43"/>
            <p:cNvSpPr>
              <a:spLocks noChangeArrowheads="1"/>
            </p:cNvSpPr>
            <p:nvPr/>
          </p:nvSpPr>
          <p:spPr bwMode="auto">
            <a:xfrm>
              <a:off x="1392" y="912"/>
              <a:ext cx="576" cy="96"/>
            </a:xfrm>
            <a:custGeom>
              <a:avLst/>
              <a:gdLst>
                <a:gd name="T0" fmla="*/ 0 w 576"/>
                <a:gd name="T1" fmla="*/ 24 h 192"/>
                <a:gd name="T2" fmla="*/ 0 w 576"/>
                <a:gd name="T3" fmla="*/ 0 h 192"/>
                <a:gd name="T4" fmla="*/ 192 w 576"/>
                <a:gd name="T5" fmla="*/ 0 h 192"/>
                <a:gd name="T6" fmla="*/ 192 w 576"/>
                <a:gd name="T7" fmla="*/ 48 h 192"/>
                <a:gd name="T8" fmla="*/ 288 w 576"/>
                <a:gd name="T9" fmla="*/ 48 h 192"/>
                <a:gd name="T10" fmla="*/ 288 w 576"/>
                <a:gd name="T11" fmla="*/ 0 h 192"/>
                <a:gd name="T12" fmla="*/ 336 w 576"/>
                <a:gd name="T13" fmla="*/ 0 h 192"/>
                <a:gd name="T14" fmla="*/ 336 w 576"/>
                <a:gd name="T15" fmla="*/ 48 h 192"/>
                <a:gd name="T16" fmla="*/ 480 w 576"/>
                <a:gd name="T17" fmla="*/ 48 h 192"/>
                <a:gd name="T18" fmla="*/ 480 w 576"/>
                <a:gd name="T19" fmla="*/ 0 h 192"/>
                <a:gd name="T20" fmla="*/ 576 w 576"/>
                <a:gd name="T21" fmla="*/ 0 h 192"/>
                <a:gd name="T22" fmla="*/ 576 w 576"/>
                <a:gd name="T23" fmla="*/ 24 h 192"/>
                <a:gd name="T24" fmla="*/ 0 w 576"/>
                <a:gd name="T25" fmla="*/ 24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808080"/>
            </a:solidFill>
            <a:ln w="12700">
              <a:solidFill>
                <a:schemeClr val="tx1"/>
              </a:solidFill>
              <a:round/>
              <a:headEnd type="none" w="sm" len="lg"/>
              <a:tailEnd type="none" w="sm" len="lg"/>
            </a:ln>
          </p:spPr>
          <p:txBody>
            <a:bodyPr/>
            <a:lstStyle/>
            <a:p>
              <a:endParaRPr lang="zh-CN" altLang="en-US"/>
            </a:p>
          </p:txBody>
        </p:sp>
      </p:grpSp>
      <p:grpSp>
        <p:nvGrpSpPr>
          <p:cNvPr id="27688" name="Group 44"/>
          <p:cNvGrpSpPr>
            <a:grpSpLocks/>
          </p:cNvGrpSpPr>
          <p:nvPr/>
        </p:nvGrpSpPr>
        <p:grpSpPr bwMode="auto">
          <a:xfrm>
            <a:off x="7441144" y="3611563"/>
            <a:ext cx="1302200" cy="157162"/>
            <a:chOff x="4080" y="3676"/>
            <a:chExt cx="672" cy="99"/>
          </a:xfrm>
        </p:grpSpPr>
        <p:sp>
          <p:nvSpPr>
            <p:cNvPr id="27724" name="Line 45"/>
            <p:cNvSpPr>
              <a:spLocks noChangeShapeType="1"/>
            </p:cNvSpPr>
            <p:nvPr/>
          </p:nvSpPr>
          <p:spPr bwMode="auto">
            <a:xfrm>
              <a:off x="4080" y="3727"/>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7725" name="Freeform 46"/>
            <p:cNvSpPr>
              <a:spLocks noChangeArrowheads="1"/>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808080"/>
            </a:solidFill>
            <a:ln w="12700">
              <a:solidFill>
                <a:schemeClr val="tx1"/>
              </a:solidFill>
              <a:round/>
              <a:headEnd type="none" w="sm" len="lg"/>
              <a:tailEnd type="none" w="sm" len="lg"/>
            </a:ln>
          </p:spPr>
          <p:txBody>
            <a:bodyPr/>
            <a:lstStyle/>
            <a:p>
              <a:endParaRPr lang="zh-CN" altLang="en-US"/>
            </a:p>
          </p:txBody>
        </p:sp>
      </p:grpSp>
      <p:sp>
        <p:nvSpPr>
          <p:cNvPr id="27689" name="Rectangle 47"/>
          <p:cNvSpPr>
            <a:spLocks noChangeArrowheads="1"/>
          </p:cNvSpPr>
          <p:nvPr/>
        </p:nvSpPr>
        <p:spPr bwMode="auto">
          <a:xfrm>
            <a:off x="306497" y="5064126"/>
            <a:ext cx="875241" cy="64376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zh-CN" altLang="en-US" sz="1800">
                <a:solidFill>
                  <a:schemeClr val="folHlink"/>
                </a:solidFill>
                <a:latin typeface="Arial" pitchFamily="34" charset="0"/>
                <a:ea typeface="黑体" pitchFamily="49" charset="-122"/>
              </a:rPr>
              <a:t>数据</a:t>
            </a:r>
          </a:p>
          <a:p>
            <a:pPr algn="ctr" defTabSz="762000" eaLnBrk="0" hangingPunct="0"/>
            <a:r>
              <a:rPr lang="zh-CN" altLang="en-US" sz="1800">
                <a:solidFill>
                  <a:schemeClr val="folHlink"/>
                </a:solidFill>
                <a:latin typeface="Arial" pitchFamily="34" charset="0"/>
                <a:ea typeface="黑体" pitchFamily="49" charset="-122"/>
              </a:rPr>
              <a:t>链路层</a:t>
            </a:r>
          </a:p>
        </p:txBody>
      </p:sp>
      <p:sp>
        <p:nvSpPr>
          <p:cNvPr id="27690" name="Rectangle 48"/>
          <p:cNvSpPr>
            <a:spLocks noChangeArrowheads="1"/>
          </p:cNvSpPr>
          <p:nvPr/>
        </p:nvSpPr>
        <p:spPr bwMode="auto">
          <a:xfrm>
            <a:off x="1488230" y="5087941"/>
            <a:ext cx="2455190"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a:p>
        </p:txBody>
      </p:sp>
      <p:sp>
        <p:nvSpPr>
          <p:cNvPr id="27691" name="Rectangle 49"/>
          <p:cNvSpPr>
            <a:spLocks noChangeArrowheads="1"/>
          </p:cNvSpPr>
          <p:nvPr/>
        </p:nvSpPr>
        <p:spPr bwMode="auto">
          <a:xfrm>
            <a:off x="2232344" y="4721227"/>
            <a:ext cx="849657"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结点 </a:t>
            </a:r>
            <a:r>
              <a:rPr lang="en-US" altLang="zh-CN" sz="1800">
                <a:solidFill>
                  <a:schemeClr val="folHlink"/>
                </a:solidFill>
                <a:latin typeface="Arial" pitchFamily="34" charset="0"/>
                <a:ea typeface="黑体" pitchFamily="49" charset="-122"/>
              </a:rPr>
              <a:t>A</a:t>
            </a:r>
          </a:p>
        </p:txBody>
      </p:sp>
      <p:sp>
        <p:nvSpPr>
          <p:cNvPr id="27692" name="Rectangle 50"/>
          <p:cNvSpPr>
            <a:spLocks noChangeArrowheads="1"/>
          </p:cNvSpPr>
          <p:nvPr/>
        </p:nvSpPr>
        <p:spPr bwMode="auto">
          <a:xfrm>
            <a:off x="9285927" y="4721227"/>
            <a:ext cx="862417"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结点 </a:t>
            </a:r>
            <a:r>
              <a:rPr lang="en-US" altLang="zh-CN" sz="1800">
                <a:solidFill>
                  <a:schemeClr val="folHlink"/>
                </a:solidFill>
                <a:latin typeface="Arial" pitchFamily="34" charset="0"/>
                <a:ea typeface="黑体" pitchFamily="49" charset="-122"/>
              </a:rPr>
              <a:t>B</a:t>
            </a:r>
          </a:p>
        </p:txBody>
      </p:sp>
      <p:grpSp>
        <p:nvGrpSpPr>
          <p:cNvPr id="27693" name="Group 51"/>
          <p:cNvGrpSpPr>
            <a:grpSpLocks/>
          </p:cNvGrpSpPr>
          <p:nvPr/>
        </p:nvGrpSpPr>
        <p:grpSpPr bwMode="auto">
          <a:xfrm>
            <a:off x="3296194" y="5281615"/>
            <a:ext cx="1193683" cy="369887"/>
            <a:chOff x="1701" y="2666"/>
            <a:chExt cx="616" cy="233"/>
          </a:xfrm>
        </p:grpSpPr>
        <p:grpSp>
          <p:nvGrpSpPr>
            <p:cNvPr id="27720" name="Group 52"/>
            <p:cNvGrpSpPr>
              <a:grpSpLocks/>
            </p:cNvGrpSpPr>
            <p:nvPr/>
          </p:nvGrpSpPr>
          <p:grpSpPr bwMode="auto">
            <a:xfrm>
              <a:off x="1701" y="2694"/>
              <a:ext cx="616" cy="192"/>
              <a:chOff x="1701" y="2694"/>
              <a:chExt cx="616" cy="192"/>
            </a:xfrm>
          </p:grpSpPr>
          <p:sp>
            <p:nvSpPr>
              <p:cNvPr id="27722" name="AutoShape 53"/>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p:spPr>
            <p:txBody>
              <a:bodyPr wrap="none" anchor="ctr"/>
              <a:lstStyle/>
              <a:p>
                <a:endParaRPr lang="zh-CN" altLang="en-US"/>
              </a:p>
            </p:txBody>
          </p:sp>
          <p:sp>
            <p:nvSpPr>
              <p:cNvPr id="27723" name="Rectangle 54"/>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lang="zh-CN" altLang="zh-CN" sz="1800">
                  <a:solidFill>
                    <a:schemeClr val="folHlink"/>
                  </a:solidFill>
                  <a:latin typeface="Arial" pitchFamily="34" charset="0"/>
                  <a:ea typeface="黑体" pitchFamily="49" charset="-122"/>
                </a:endParaRPr>
              </a:p>
            </p:txBody>
          </p:sp>
        </p:grpSp>
        <p:sp>
          <p:nvSpPr>
            <p:cNvPr id="27721" name="Text Box 55"/>
            <p:cNvSpPr txBox="1">
              <a:spLocks noChangeArrowheads="1"/>
            </p:cNvSpPr>
            <p:nvPr/>
          </p:nvSpPr>
          <p:spPr bwMode="auto">
            <a:xfrm>
              <a:off x="1784" y="2666"/>
              <a:ext cx="2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zh-CN" altLang="en-US" sz="1800">
                  <a:solidFill>
                    <a:schemeClr val="folHlink"/>
                  </a:solidFill>
                  <a:latin typeface="Arial" pitchFamily="34" charset="0"/>
                  <a:ea typeface="黑体" pitchFamily="49" charset="-122"/>
                </a:rPr>
                <a:t>帧</a:t>
              </a:r>
            </a:p>
          </p:txBody>
        </p:sp>
      </p:grpSp>
      <p:sp>
        <p:nvSpPr>
          <p:cNvPr id="27694" name="Rectangle 56"/>
          <p:cNvSpPr>
            <a:spLocks noChangeArrowheads="1"/>
          </p:cNvSpPr>
          <p:nvPr/>
        </p:nvSpPr>
        <p:spPr bwMode="auto">
          <a:xfrm>
            <a:off x="5919972" y="4249741"/>
            <a:ext cx="46487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(a)</a:t>
            </a:r>
          </a:p>
        </p:txBody>
      </p:sp>
      <p:sp>
        <p:nvSpPr>
          <p:cNvPr id="27695" name="Rectangle 57"/>
          <p:cNvSpPr>
            <a:spLocks noChangeArrowheads="1"/>
          </p:cNvSpPr>
          <p:nvPr/>
        </p:nvSpPr>
        <p:spPr bwMode="auto">
          <a:xfrm>
            <a:off x="5919972" y="6161091"/>
            <a:ext cx="46487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1800">
                <a:solidFill>
                  <a:schemeClr val="folHlink"/>
                </a:solidFill>
                <a:latin typeface="Arial" pitchFamily="34" charset="0"/>
                <a:ea typeface="黑体" pitchFamily="49" charset="-122"/>
              </a:rPr>
              <a:t>(b)</a:t>
            </a:r>
          </a:p>
        </p:txBody>
      </p:sp>
      <p:sp>
        <p:nvSpPr>
          <p:cNvPr id="27696" name="Rectangle 58"/>
          <p:cNvSpPr>
            <a:spLocks noChangeArrowheads="1"/>
          </p:cNvSpPr>
          <p:nvPr/>
        </p:nvSpPr>
        <p:spPr bwMode="auto">
          <a:xfrm>
            <a:off x="3999615" y="4983166"/>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发送</a:t>
            </a:r>
          </a:p>
        </p:txBody>
      </p:sp>
      <p:grpSp>
        <p:nvGrpSpPr>
          <p:cNvPr id="27697" name="Group 59"/>
          <p:cNvGrpSpPr>
            <a:grpSpLocks/>
          </p:cNvGrpSpPr>
          <p:nvPr/>
        </p:nvGrpSpPr>
        <p:grpSpPr bwMode="auto">
          <a:xfrm>
            <a:off x="7991477" y="5281615"/>
            <a:ext cx="1193683" cy="369887"/>
            <a:chOff x="1701" y="2666"/>
            <a:chExt cx="616" cy="233"/>
          </a:xfrm>
        </p:grpSpPr>
        <p:grpSp>
          <p:nvGrpSpPr>
            <p:cNvPr id="27716" name="Group 60"/>
            <p:cNvGrpSpPr>
              <a:grpSpLocks/>
            </p:cNvGrpSpPr>
            <p:nvPr/>
          </p:nvGrpSpPr>
          <p:grpSpPr bwMode="auto">
            <a:xfrm>
              <a:off x="1701" y="2694"/>
              <a:ext cx="616" cy="192"/>
              <a:chOff x="1701" y="2694"/>
              <a:chExt cx="616" cy="192"/>
            </a:xfrm>
          </p:grpSpPr>
          <p:sp>
            <p:nvSpPr>
              <p:cNvPr id="27718" name="AutoShape 61"/>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p:spPr>
            <p:txBody>
              <a:bodyPr wrap="none" anchor="ctr"/>
              <a:lstStyle/>
              <a:p>
                <a:endParaRPr lang="zh-CN" altLang="en-US"/>
              </a:p>
            </p:txBody>
          </p:sp>
          <p:sp>
            <p:nvSpPr>
              <p:cNvPr id="27719" name="Rectangle 62"/>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lang="zh-CN" altLang="zh-CN" sz="1800">
                  <a:solidFill>
                    <a:schemeClr val="folHlink"/>
                  </a:solidFill>
                  <a:latin typeface="Arial" pitchFamily="34" charset="0"/>
                  <a:ea typeface="黑体" pitchFamily="49" charset="-122"/>
                </a:endParaRPr>
              </a:p>
            </p:txBody>
          </p:sp>
        </p:grpSp>
        <p:sp>
          <p:nvSpPr>
            <p:cNvPr id="27717" name="Text Box 63"/>
            <p:cNvSpPr txBox="1">
              <a:spLocks noChangeArrowheads="1"/>
            </p:cNvSpPr>
            <p:nvPr/>
          </p:nvSpPr>
          <p:spPr bwMode="auto">
            <a:xfrm>
              <a:off x="1784" y="2666"/>
              <a:ext cx="2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zh-CN" altLang="en-US" sz="1800">
                  <a:solidFill>
                    <a:schemeClr val="folHlink"/>
                  </a:solidFill>
                  <a:latin typeface="Arial" pitchFamily="34" charset="0"/>
                  <a:ea typeface="黑体" pitchFamily="49" charset="-122"/>
                </a:rPr>
                <a:t>帧</a:t>
              </a:r>
            </a:p>
          </p:txBody>
        </p:sp>
      </p:grpSp>
      <p:sp>
        <p:nvSpPr>
          <p:cNvPr id="27698" name="Rectangle 64"/>
          <p:cNvSpPr>
            <a:spLocks noChangeArrowheads="1"/>
          </p:cNvSpPr>
          <p:nvPr/>
        </p:nvSpPr>
        <p:spPr bwMode="auto">
          <a:xfrm>
            <a:off x="7677553" y="4983166"/>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接收</a:t>
            </a:r>
          </a:p>
        </p:txBody>
      </p:sp>
      <p:sp>
        <p:nvSpPr>
          <p:cNvPr id="27699" name="Rectangle 65"/>
          <p:cNvSpPr>
            <a:spLocks noChangeArrowheads="1"/>
          </p:cNvSpPr>
          <p:nvPr/>
        </p:nvSpPr>
        <p:spPr bwMode="auto">
          <a:xfrm>
            <a:off x="5844398" y="5702302"/>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链路</a:t>
            </a:r>
          </a:p>
        </p:txBody>
      </p:sp>
      <p:sp>
        <p:nvSpPr>
          <p:cNvPr id="27700" name="Rectangle 67"/>
          <p:cNvSpPr>
            <a:spLocks noChangeArrowheads="1"/>
          </p:cNvSpPr>
          <p:nvPr/>
        </p:nvSpPr>
        <p:spPr bwMode="auto">
          <a:xfrm>
            <a:off x="1488230" y="1554163"/>
            <a:ext cx="2455190"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endParaRPr lang="zh-CN" altLang="en-US"/>
          </a:p>
        </p:txBody>
      </p:sp>
      <p:sp>
        <p:nvSpPr>
          <p:cNvPr id="27701" name="Rectangle 68"/>
          <p:cNvSpPr>
            <a:spLocks noChangeArrowheads="1"/>
          </p:cNvSpPr>
          <p:nvPr/>
        </p:nvSpPr>
        <p:spPr bwMode="auto">
          <a:xfrm>
            <a:off x="1511482" y="2163763"/>
            <a:ext cx="2418371" cy="6096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702" name="Line 69"/>
          <p:cNvSpPr>
            <a:spLocks noChangeShapeType="1"/>
          </p:cNvSpPr>
          <p:nvPr/>
        </p:nvSpPr>
        <p:spPr bwMode="auto">
          <a:xfrm>
            <a:off x="1488229" y="2162175"/>
            <a:ext cx="2451314"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3" name="Rectangle 70"/>
          <p:cNvSpPr>
            <a:spLocks noChangeArrowheads="1"/>
          </p:cNvSpPr>
          <p:nvPr/>
        </p:nvSpPr>
        <p:spPr bwMode="auto">
          <a:xfrm>
            <a:off x="1862225" y="2316163"/>
            <a:ext cx="169751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lang="zh-CN" altLang="zh-CN" sz="1800">
              <a:solidFill>
                <a:schemeClr val="folHlink"/>
              </a:solidFill>
              <a:latin typeface="Arial" pitchFamily="34" charset="0"/>
              <a:ea typeface="黑体" pitchFamily="49" charset="-122"/>
            </a:endParaRPr>
          </a:p>
        </p:txBody>
      </p:sp>
      <p:sp>
        <p:nvSpPr>
          <p:cNvPr id="27704" name="Line 71"/>
          <p:cNvSpPr>
            <a:spLocks noChangeShapeType="1"/>
          </p:cNvSpPr>
          <p:nvPr/>
        </p:nvSpPr>
        <p:spPr bwMode="auto">
          <a:xfrm>
            <a:off x="1488229" y="2771775"/>
            <a:ext cx="2451314"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5" name="Rectangle 72"/>
          <p:cNvSpPr>
            <a:spLocks noChangeArrowheads="1"/>
          </p:cNvSpPr>
          <p:nvPr/>
        </p:nvSpPr>
        <p:spPr bwMode="auto">
          <a:xfrm>
            <a:off x="2112200" y="1706563"/>
            <a:ext cx="1209185"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r>
              <a:rPr lang="en-US" altLang="zh-CN" sz="1800">
                <a:solidFill>
                  <a:schemeClr val="folHlink"/>
                </a:solidFill>
                <a:latin typeface="Arial" pitchFamily="34" charset="0"/>
                <a:ea typeface="黑体" pitchFamily="49" charset="-122"/>
              </a:rPr>
              <a:t>IP </a:t>
            </a:r>
            <a:r>
              <a:rPr lang="zh-CN" altLang="en-US" sz="1800">
                <a:solidFill>
                  <a:schemeClr val="folHlink"/>
                </a:solidFill>
                <a:latin typeface="Arial" pitchFamily="34" charset="0"/>
                <a:ea typeface="黑体" pitchFamily="49" charset="-122"/>
              </a:rPr>
              <a:t>数据报</a:t>
            </a:r>
          </a:p>
        </p:txBody>
      </p:sp>
      <p:sp>
        <p:nvSpPr>
          <p:cNvPr id="27706" name="Rectangle 73"/>
          <p:cNvSpPr>
            <a:spLocks noChangeArrowheads="1"/>
          </p:cNvSpPr>
          <p:nvPr/>
        </p:nvSpPr>
        <p:spPr bwMode="auto">
          <a:xfrm>
            <a:off x="1854473" y="2925763"/>
            <a:ext cx="1713013"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endParaRPr lang="zh-CN" altLang="zh-CN" sz="1800">
              <a:solidFill>
                <a:schemeClr val="folHlink"/>
              </a:solidFill>
              <a:latin typeface="Arial" pitchFamily="34" charset="0"/>
              <a:ea typeface="黑体" pitchFamily="49" charset="-122"/>
            </a:endParaRPr>
          </a:p>
        </p:txBody>
      </p:sp>
      <p:sp>
        <p:nvSpPr>
          <p:cNvPr id="27707" name="Rectangle 74"/>
          <p:cNvSpPr>
            <a:spLocks noChangeArrowheads="1"/>
          </p:cNvSpPr>
          <p:nvPr/>
        </p:nvSpPr>
        <p:spPr bwMode="auto">
          <a:xfrm>
            <a:off x="1776963" y="2938463"/>
            <a:ext cx="1603773" cy="29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85000"/>
              </a:lnSpc>
            </a:pPr>
            <a:r>
              <a:rPr lang="en-US" altLang="zh-CN" sz="1600">
                <a:solidFill>
                  <a:schemeClr val="folHlink"/>
                </a:solidFill>
                <a:latin typeface="Arial" pitchFamily="34" charset="0"/>
                <a:ea typeface="黑体" pitchFamily="49" charset="-122"/>
              </a:rPr>
              <a:t>1010…  …0110</a:t>
            </a:r>
          </a:p>
        </p:txBody>
      </p:sp>
      <p:sp>
        <p:nvSpPr>
          <p:cNvPr id="27708" name="AutoShape 75"/>
          <p:cNvSpPr>
            <a:spLocks noChangeArrowheads="1"/>
          </p:cNvSpPr>
          <p:nvPr/>
        </p:nvSpPr>
        <p:spPr bwMode="auto">
          <a:xfrm>
            <a:off x="2528827" y="2773363"/>
            <a:ext cx="372057" cy="334962"/>
          </a:xfrm>
          <a:prstGeom prst="downArrow">
            <a:avLst>
              <a:gd name="adj1" fmla="val 50000"/>
              <a:gd name="adj2" fmla="val 43170"/>
            </a:avLst>
          </a:prstGeom>
          <a:solidFill>
            <a:schemeClr val="bg1"/>
          </a:solidFill>
          <a:ln w="12700">
            <a:solidFill>
              <a:schemeClr val="tx1"/>
            </a:solidFill>
            <a:miter lim="800000"/>
            <a:headEnd/>
            <a:tailEnd/>
          </a:ln>
        </p:spPr>
        <p:txBody>
          <a:bodyPr vert="eaVert" wrap="none" anchor="ctr"/>
          <a:lstStyle/>
          <a:p>
            <a:endParaRPr lang="zh-CN" altLang="en-US"/>
          </a:p>
        </p:txBody>
      </p:sp>
      <p:sp>
        <p:nvSpPr>
          <p:cNvPr id="27709" name="Rectangle 76"/>
          <p:cNvSpPr>
            <a:spLocks noChangeArrowheads="1"/>
          </p:cNvSpPr>
          <p:nvPr/>
        </p:nvSpPr>
        <p:spPr bwMode="auto">
          <a:xfrm>
            <a:off x="2104449" y="2325691"/>
            <a:ext cx="1209185" cy="28098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7710" name="AutoShape 77"/>
          <p:cNvSpPr>
            <a:spLocks noChangeArrowheads="1"/>
          </p:cNvSpPr>
          <p:nvPr/>
        </p:nvSpPr>
        <p:spPr bwMode="auto">
          <a:xfrm>
            <a:off x="2112200" y="2020891"/>
            <a:ext cx="1209185" cy="369887"/>
          </a:xfrm>
          <a:prstGeom prst="downArrow">
            <a:avLst>
              <a:gd name="adj1" fmla="val 65389"/>
              <a:gd name="adj2" fmla="val 39375"/>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endParaRPr lang="zh-CN" altLang="en-US"/>
          </a:p>
        </p:txBody>
      </p:sp>
      <p:sp>
        <p:nvSpPr>
          <p:cNvPr id="27711" name="Text Box 78"/>
          <p:cNvSpPr txBox="1">
            <a:spLocks noChangeArrowheads="1"/>
          </p:cNvSpPr>
          <p:nvPr/>
        </p:nvSpPr>
        <p:spPr bwMode="auto">
          <a:xfrm>
            <a:off x="1449472" y="227012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zh-CN" altLang="en-US" sz="1800">
                <a:solidFill>
                  <a:schemeClr val="folHlink"/>
                </a:solidFill>
                <a:latin typeface="Arial" pitchFamily="34" charset="0"/>
                <a:ea typeface="黑体" pitchFamily="49" charset="-122"/>
              </a:rPr>
              <a:t>帧</a:t>
            </a:r>
          </a:p>
        </p:txBody>
      </p:sp>
      <p:sp>
        <p:nvSpPr>
          <p:cNvPr id="27712" name="Rectangle 79"/>
          <p:cNvSpPr>
            <a:spLocks noChangeArrowheads="1"/>
          </p:cNvSpPr>
          <p:nvPr/>
        </p:nvSpPr>
        <p:spPr bwMode="auto">
          <a:xfrm>
            <a:off x="2356362" y="1984377"/>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1800">
                <a:solidFill>
                  <a:schemeClr val="folHlink"/>
                </a:solidFill>
                <a:latin typeface="Arial" pitchFamily="34" charset="0"/>
                <a:ea typeface="黑体" pitchFamily="49" charset="-122"/>
              </a:rPr>
              <a:t>装入</a:t>
            </a:r>
          </a:p>
        </p:txBody>
      </p:sp>
      <p:sp>
        <p:nvSpPr>
          <p:cNvPr id="27713" name="Line 80"/>
          <p:cNvSpPr>
            <a:spLocks noChangeShapeType="1"/>
          </p:cNvSpPr>
          <p:nvPr/>
        </p:nvSpPr>
        <p:spPr bwMode="auto">
          <a:xfrm>
            <a:off x="2098635" y="2320925"/>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4" name="Line 81"/>
          <p:cNvSpPr>
            <a:spLocks noChangeShapeType="1"/>
          </p:cNvSpPr>
          <p:nvPr/>
        </p:nvSpPr>
        <p:spPr bwMode="auto">
          <a:xfrm>
            <a:off x="3307821" y="2322513"/>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5" name="Text Box 82"/>
          <p:cNvSpPr txBox="1">
            <a:spLocks noChangeArrowheads="1"/>
          </p:cNvSpPr>
          <p:nvPr/>
        </p:nvSpPr>
        <p:spPr bwMode="auto">
          <a:xfrm>
            <a:off x="2406746" y="206375"/>
            <a:ext cx="5314275" cy="707886"/>
          </a:xfrm>
          <a:prstGeom prst="rect">
            <a:avLst/>
          </a:prstGeom>
          <a:solidFill>
            <a:schemeClr val="accent2"/>
          </a:solidFill>
          <a:ln w="9525">
            <a:solidFill>
              <a:schemeClr val="tx2"/>
            </a:solidFill>
            <a:miter lim="800000"/>
            <a:headEnd/>
            <a:tailEnd/>
          </a:ln>
          <a:effectLst>
            <a:outerShdw dist="35921" dir="2700000" algn="ctr" rotWithShape="0">
              <a:schemeClr val="bg2"/>
            </a:outerShdw>
          </a:effec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4000">
                <a:solidFill>
                  <a:schemeClr val="folHlink"/>
                </a:solidFill>
                <a:ea typeface="黑体" pitchFamily="49" charset="-122"/>
              </a:rPr>
              <a:t>数据链路层传送的是</a:t>
            </a:r>
            <a:r>
              <a:rPr lang="zh-CN" altLang="en-US" sz="4000">
                <a:solidFill>
                  <a:schemeClr val="hlink"/>
                </a:solidFill>
                <a:ea typeface="黑体" pitchFamily="49" charset="-122"/>
              </a:rPr>
              <a:t>帧</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p:cNvSpPr>
            <a:spLocks noGrp="1" noChangeArrowheads="1"/>
          </p:cNvSpPr>
          <p:nvPr>
            <p:ph idx="1"/>
          </p:nvPr>
        </p:nvSpPr>
        <p:spPr>
          <a:xfrm>
            <a:off x="1273134" y="1773238"/>
            <a:ext cx="9487457" cy="4824026"/>
          </a:xfrm>
        </p:spPr>
        <p:txBody>
          <a:bodyPr/>
          <a:lstStyle/>
          <a:p>
            <a:r>
              <a:rPr lang="zh-CN" altLang="en-US" sz="2800"/>
              <a:t>在令牌环网中有一个令牌</a:t>
            </a:r>
            <a:r>
              <a:rPr lang="en-US" altLang="zh-CN" sz="2800"/>
              <a:t>(Token)</a:t>
            </a:r>
            <a:r>
              <a:rPr lang="zh-CN" altLang="en-US" sz="2800"/>
              <a:t>沿着环形</a:t>
            </a:r>
            <a:r>
              <a:rPr lang="zh-CN" altLang="en-US" sz="2800" smtClean="0"/>
              <a:t>总线计算机</a:t>
            </a:r>
            <a:r>
              <a:rPr lang="zh-CN" altLang="en-US" sz="2800"/>
              <a:t>间依次</a:t>
            </a:r>
            <a:r>
              <a:rPr lang="zh-CN" altLang="en-US" sz="2800" smtClean="0"/>
              <a:t>传递。</a:t>
            </a:r>
            <a:endParaRPr lang="en-US" altLang="zh-CN" sz="2800" smtClean="0"/>
          </a:p>
          <a:p>
            <a:r>
              <a:rPr lang="zh-CN" altLang="en-US" sz="2800" smtClean="0"/>
              <a:t>令牌实际上是一个特殊格式的帧，本身并不包含信息，仅控制信道的使用。</a:t>
            </a:r>
            <a:endParaRPr lang="en-US" altLang="zh-CN" sz="2800" smtClean="0"/>
          </a:p>
          <a:p>
            <a:r>
              <a:rPr lang="zh-CN" altLang="en-US" sz="2800" smtClean="0"/>
              <a:t>节点计算机只有取得令牌后才能发送数据帧，因此不会发生碰撞。</a:t>
            </a:r>
            <a:endParaRPr lang="en-US" altLang="zh-CN" sz="2800" smtClean="0"/>
          </a:p>
          <a:p>
            <a:r>
              <a:rPr lang="zh-CN" altLang="en-US" sz="2800" smtClean="0"/>
              <a:t>令牌在网环上是按顺序依次传递的，因此对所有入网计算机而言，访问权是公平的。</a:t>
            </a:r>
          </a:p>
        </p:txBody>
      </p:sp>
      <p:sp>
        <p:nvSpPr>
          <p:cNvPr id="5" name="标题 1"/>
          <p:cNvSpPr txBox="1">
            <a:spLocks noChangeArrowheads="1"/>
          </p:cNvSpPr>
          <p:nvPr/>
        </p:nvSpPr>
        <p:spPr bwMode="auto">
          <a:xfrm>
            <a:off x="1404904" y="620766"/>
            <a:ext cx="9512647" cy="105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rgbClr val="33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a:lstStyle>
          <a:p>
            <a:r>
              <a:rPr lang="zh-CN" altLang="en-US" sz="3600" smtClean="0"/>
              <a:t>受控接入的介质访问控制方法</a:t>
            </a:r>
            <a:r>
              <a:rPr lang="en-US" altLang="zh-CN" sz="3600" smtClean="0"/>
              <a:t>——Token Ring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noChangeArrowheads="1"/>
          </p:cNvSpPr>
          <p:nvPr>
            <p:ph type="title"/>
          </p:nvPr>
        </p:nvSpPr>
        <p:spPr/>
        <p:txBody>
          <a:bodyPr/>
          <a:lstStyle/>
          <a:p>
            <a:r>
              <a:rPr lang="en-US" altLang="zh-CN" smtClean="0"/>
              <a:t>Token Ring</a:t>
            </a:r>
            <a:r>
              <a:rPr lang="zh-CN" altLang="en-US" smtClean="0"/>
              <a:t>优缺点</a:t>
            </a:r>
          </a:p>
        </p:txBody>
      </p:sp>
      <p:sp>
        <p:nvSpPr>
          <p:cNvPr id="77827" name="内容占位符 2"/>
          <p:cNvSpPr>
            <a:spLocks noGrp="1" noChangeArrowheads="1"/>
          </p:cNvSpPr>
          <p:nvPr>
            <p:ph idx="1"/>
          </p:nvPr>
        </p:nvSpPr>
        <p:spPr>
          <a:xfrm>
            <a:off x="972472" y="1844868"/>
            <a:ext cx="9936828" cy="4824402"/>
          </a:xfrm>
        </p:spPr>
        <p:txBody>
          <a:bodyPr/>
          <a:lstStyle/>
          <a:p>
            <a:r>
              <a:rPr lang="zh-CN" altLang="en-US" smtClean="0"/>
              <a:t>优点</a:t>
            </a:r>
            <a:endParaRPr lang="en-US" altLang="zh-CN" smtClean="0"/>
          </a:p>
          <a:p>
            <a:pPr lvl="1"/>
            <a:r>
              <a:rPr lang="zh-CN" altLang="en-US" smtClean="0"/>
              <a:t>令牌环网的优点是高效，支持大负载。</a:t>
            </a:r>
            <a:endParaRPr lang="en-US" altLang="zh-CN" smtClean="0"/>
          </a:p>
          <a:p>
            <a:pPr lvl="1"/>
            <a:r>
              <a:rPr lang="zh-CN" altLang="en-US" smtClean="0"/>
              <a:t>可以确定通信的优先级。</a:t>
            </a:r>
            <a:endParaRPr lang="en-US" altLang="zh-CN" smtClean="0"/>
          </a:p>
          <a:p>
            <a:pPr>
              <a:defRPr/>
            </a:pPr>
            <a:r>
              <a:rPr lang="zh-CN" altLang="en-US" smtClean="0"/>
              <a:t>缺点</a:t>
            </a:r>
            <a:endParaRPr lang="en-US" altLang="zh-CN" smtClean="0"/>
          </a:p>
          <a:p>
            <a:pPr lvl="1">
              <a:defRPr/>
            </a:pPr>
            <a:r>
              <a:rPr lang="zh-CN" altLang="en-US" smtClean="0"/>
              <a:t>组</a:t>
            </a:r>
            <a:r>
              <a:rPr lang="zh-CN" altLang="en-US"/>
              <a:t>网成本太高，包括后期管理（用不起）</a:t>
            </a:r>
            <a:endParaRPr lang="en-US" altLang="zh-CN"/>
          </a:p>
          <a:p>
            <a:pPr lvl="1">
              <a:defRPr/>
            </a:pPr>
            <a:r>
              <a:rPr lang="zh-CN" altLang="en-US"/>
              <a:t>低负载时，令牌帧也需要轮回</a:t>
            </a:r>
            <a:endParaRPr lang="en-US" altLang="zh-CN"/>
          </a:p>
          <a:p>
            <a:r>
              <a:rPr lang="zh-CN" altLang="en-US" sz="2800"/>
              <a:t>令牌网由于缺点明显，目前已不多见，相关设备厂商也退出了市场。在局域网市场中，令牌网可以说是“明日黄花”了</a:t>
            </a:r>
          </a:p>
          <a:p>
            <a:endParaRPr lang="zh-CN" altLang="en-US"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noChangeArrowheads="1"/>
          </p:cNvSpPr>
          <p:nvPr>
            <p:ph type="title"/>
          </p:nvPr>
        </p:nvSpPr>
        <p:spPr/>
        <p:txBody>
          <a:bodyPr/>
          <a:lstStyle/>
          <a:p>
            <a:pPr algn="ctr"/>
            <a:r>
              <a:rPr lang="en-US" altLang="zh-CN" sz="4000" smtClean="0"/>
              <a:t>3.3.2 </a:t>
            </a:r>
            <a:r>
              <a:rPr lang="zh-CN" altLang="en-US" sz="4000" smtClean="0"/>
              <a:t>以太网原理</a:t>
            </a:r>
            <a:r>
              <a:rPr lang="en-US" altLang="zh-CN" sz="4000" smtClean="0"/>
              <a:t/>
            </a:r>
            <a:br>
              <a:rPr lang="en-US" altLang="zh-CN" sz="4000" smtClean="0"/>
            </a:br>
            <a:r>
              <a:rPr lang="zh-CN" altLang="en-US" sz="4000" smtClean="0"/>
              <a:t>随机接入</a:t>
            </a:r>
            <a:r>
              <a:rPr lang="zh-CN" altLang="en-US" sz="4000" smtClean="0"/>
              <a:t>介质访问控制方法</a:t>
            </a:r>
            <a:r>
              <a:rPr lang="en-US" altLang="zh-CN" sz="4000" smtClean="0"/>
              <a:t>——</a:t>
            </a:r>
            <a:r>
              <a:rPr lang="zh-CN" altLang="en-US" sz="4000" smtClean="0"/>
              <a:t>以太网</a:t>
            </a:r>
          </a:p>
        </p:txBody>
      </p:sp>
      <p:sp>
        <p:nvSpPr>
          <p:cNvPr id="79875" name="内容占位符 2"/>
          <p:cNvSpPr>
            <a:spLocks noGrp="1" noChangeArrowheads="1"/>
          </p:cNvSpPr>
          <p:nvPr>
            <p:ph idx="1"/>
          </p:nvPr>
        </p:nvSpPr>
        <p:spPr>
          <a:xfrm>
            <a:off x="1116484" y="1772862"/>
            <a:ext cx="9487457" cy="4114800"/>
          </a:xfrm>
        </p:spPr>
        <p:txBody>
          <a:bodyPr/>
          <a:lstStyle/>
          <a:p>
            <a:r>
              <a:rPr lang="zh-CN" altLang="en-US" smtClean="0"/>
              <a:t>以太网的两个标准</a:t>
            </a:r>
            <a:endParaRPr lang="en-US" altLang="zh-CN" smtClean="0"/>
          </a:p>
          <a:p>
            <a:pPr lvl="1"/>
            <a:r>
              <a:rPr lang="en-US" altLang="zh-CN" smtClean="0"/>
              <a:t>DIX Ethernet V2</a:t>
            </a:r>
            <a:r>
              <a:rPr lang="zh-CN" altLang="en-US" smtClean="0"/>
              <a:t>规约</a:t>
            </a:r>
            <a:endParaRPr lang="en-US" altLang="zh-CN" smtClean="0"/>
          </a:p>
          <a:p>
            <a:pPr lvl="1"/>
            <a:r>
              <a:rPr lang="en-US" altLang="zh-CN" smtClean="0"/>
              <a:t>IEEE </a:t>
            </a:r>
            <a:r>
              <a:rPr lang="zh-CN" altLang="en-US" smtClean="0"/>
              <a:t>的 </a:t>
            </a:r>
            <a:r>
              <a:rPr lang="en-US" altLang="zh-CN" smtClean="0"/>
              <a:t>802.3 </a:t>
            </a:r>
            <a:r>
              <a:rPr lang="zh-CN" altLang="en-US" smtClean="0"/>
              <a:t>标准</a:t>
            </a:r>
            <a:endParaRPr lang="en-US" altLang="zh-CN" smtClean="0"/>
          </a:p>
          <a:p>
            <a:r>
              <a:rPr lang="en-US" altLang="zh-CN" smtClean="0"/>
              <a:t>DIX Ethernet V2 </a:t>
            </a:r>
            <a:r>
              <a:rPr lang="zh-CN" altLang="en-US" smtClean="0"/>
              <a:t>标准与 </a:t>
            </a:r>
            <a:r>
              <a:rPr lang="en-US" altLang="zh-CN" smtClean="0"/>
              <a:t>IEEE </a:t>
            </a:r>
            <a:r>
              <a:rPr lang="zh-CN" altLang="en-US" smtClean="0"/>
              <a:t>的 </a:t>
            </a:r>
            <a:r>
              <a:rPr lang="en-US" altLang="zh-CN" smtClean="0"/>
              <a:t>802.3 </a:t>
            </a:r>
            <a:r>
              <a:rPr lang="zh-CN" altLang="en-US" smtClean="0"/>
              <a:t>标准只有很小的差别，因此可以将 </a:t>
            </a:r>
            <a:r>
              <a:rPr lang="en-US" altLang="zh-CN" smtClean="0"/>
              <a:t>802.3 </a:t>
            </a:r>
            <a:r>
              <a:rPr lang="zh-CN" altLang="en-US" smtClean="0"/>
              <a:t>局域网简称为</a:t>
            </a:r>
            <a:r>
              <a:rPr lang="zh-CN" altLang="en-US">
                <a:solidFill>
                  <a:schemeClr val="hlink"/>
                </a:solidFill>
              </a:rPr>
              <a:t>以太网</a:t>
            </a:r>
            <a:r>
              <a:rPr lang="en-US" altLang="zh-CN">
                <a:solidFill>
                  <a:schemeClr val="hlink"/>
                </a:solidFill>
              </a:rPr>
              <a:t> </a:t>
            </a:r>
            <a:r>
              <a:rPr lang="zh-CN" altLang="en-US">
                <a:solidFill>
                  <a:schemeClr val="hlink"/>
                </a:solidFill>
              </a:rPr>
              <a:t>（</a:t>
            </a:r>
            <a:r>
              <a:rPr lang="en-US" altLang="zh-CN">
                <a:solidFill>
                  <a:schemeClr val="hlink"/>
                </a:solidFill>
              </a:rPr>
              <a:t> Ethernet </a:t>
            </a:r>
            <a:r>
              <a:rPr lang="zh-CN" altLang="en-US">
                <a:solidFill>
                  <a:schemeClr val="hlink"/>
                </a:solidFill>
              </a:rPr>
              <a:t>）。</a:t>
            </a:r>
          </a:p>
          <a:p>
            <a:endParaRPr lang="zh-CN" altLang="en-US"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noChangeArrowheads="1"/>
          </p:cNvSpPr>
          <p:nvPr>
            <p:ph type="title"/>
          </p:nvPr>
        </p:nvSpPr>
        <p:spPr/>
        <p:txBody>
          <a:bodyPr/>
          <a:lstStyle/>
          <a:p>
            <a:r>
              <a:rPr lang="en-US" altLang="zh-CN" smtClean="0"/>
              <a:t>Ethernet</a:t>
            </a:r>
            <a:r>
              <a:rPr lang="zh-CN" altLang="zh-CN" smtClean="0"/>
              <a:t>基本工作原理</a:t>
            </a:r>
          </a:p>
        </p:txBody>
      </p:sp>
      <p:sp>
        <p:nvSpPr>
          <p:cNvPr id="87043" name="内容占位符 2"/>
          <p:cNvSpPr>
            <a:spLocks noGrp="1" noChangeArrowheads="1"/>
          </p:cNvSpPr>
          <p:nvPr>
            <p:ph idx="1"/>
          </p:nvPr>
        </p:nvSpPr>
        <p:spPr/>
        <p:txBody>
          <a:bodyPr/>
          <a:lstStyle/>
          <a:p>
            <a:r>
              <a:rPr lang="zh-CN" altLang="en-US" smtClean="0"/>
              <a:t>把</a:t>
            </a:r>
            <a:r>
              <a:rPr lang="en-US" altLang="zh-CN" smtClean="0"/>
              <a:t>Ethernet</a:t>
            </a:r>
            <a:r>
              <a:rPr lang="zh-CN" altLang="en-US" smtClean="0"/>
              <a:t>的</a:t>
            </a:r>
            <a:r>
              <a:rPr lang="zh-CN" altLang="zh-CN" smtClean="0"/>
              <a:t>工作过程比喻成很多人在一间</a:t>
            </a:r>
            <a:r>
              <a:rPr lang="zh-CN" altLang="en-US" smtClean="0"/>
              <a:t>黑</a:t>
            </a:r>
            <a:r>
              <a:rPr lang="zh-CN" altLang="zh-CN" smtClean="0"/>
              <a:t>屋子里开会的场景。每个人在说话之前必须先倾听，等会场安静下来才能够进行发言。</a:t>
            </a:r>
            <a:endParaRPr lang="zh-CN" alt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noChangeArrowheads="1"/>
          </p:cNvSpPr>
          <p:nvPr>
            <p:ph type="title"/>
          </p:nvPr>
        </p:nvSpPr>
        <p:spPr/>
        <p:txBody>
          <a:bodyPr/>
          <a:lstStyle/>
          <a:p>
            <a:r>
              <a:rPr lang="en-US" altLang="zh-CN" smtClean="0"/>
              <a:t>Ethernet</a:t>
            </a:r>
            <a:r>
              <a:rPr lang="zh-CN" altLang="zh-CN" smtClean="0"/>
              <a:t>基本工作原理</a:t>
            </a:r>
            <a:endParaRPr lang="zh-CN" altLang="en-US" smtClean="0"/>
          </a:p>
        </p:txBody>
      </p:sp>
      <p:sp>
        <p:nvSpPr>
          <p:cNvPr id="3" name="内容占位符 2"/>
          <p:cNvSpPr>
            <a:spLocks noGrp="1"/>
          </p:cNvSpPr>
          <p:nvPr>
            <p:ph idx="1"/>
          </p:nvPr>
        </p:nvSpPr>
        <p:spPr>
          <a:xfrm>
            <a:off x="684448" y="1772862"/>
            <a:ext cx="10224852" cy="4784725"/>
          </a:xfrm>
        </p:spPr>
        <p:txBody>
          <a:bodyPr/>
          <a:lstStyle/>
          <a:p>
            <a:pPr>
              <a:defRPr/>
            </a:pPr>
            <a:r>
              <a:rPr lang="zh-CN" altLang="en-US" noProof="1"/>
              <a:t>所以：</a:t>
            </a:r>
          </a:p>
          <a:p>
            <a:pPr marL="0" indent="0">
              <a:buFont typeface="Wingdings" pitchFamily="2" charset="2"/>
              <a:buNone/>
              <a:defRPr/>
            </a:pPr>
            <a:r>
              <a:rPr lang="en-US" altLang="zh-CN" sz="2800" noProof="1"/>
              <a:t>1</a:t>
            </a:r>
            <a:r>
              <a:rPr lang="zh-CN" altLang="en-US" sz="2800" noProof="1"/>
              <a:t>、人们在发言之前要监听是否有人正在</a:t>
            </a:r>
            <a:r>
              <a:rPr lang="zh-CN" altLang="en-US" sz="2800" noProof="1" smtClean="0"/>
              <a:t>发言</a:t>
            </a:r>
            <a:r>
              <a:rPr lang="en-US" altLang="zh-CN" sz="2800" noProof="1"/>
              <a:t>——</a:t>
            </a:r>
            <a:r>
              <a:rPr lang="zh-CN" altLang="en-US" sz="2800" noProof="1">
                <a:solidFill>
                  <a:srgbClr val="FF0000"/>
                </a:solidFill>
              </a:rPr>
              <a:t>载波侦听</a:t>
            </a:r>
            <a:endParaRPr lang="zh-CN" altLang="en-US" sz="2800" noProof="1"/>
          </a:p>
          <a:p>
            <a:pPr marL="0" indent="0">
              <a:buFont typeface="Wingdings" pitchFamily="2" charset="2"/>
              <a:buNone/>
              <a:defRPr/>
            </a:pPr>
            <a:r>
              <a:rPr lang="en-US" altLang="zh-CN" sz="2800" noProof="1"/>
              <a:t>2</a:t>
            </a:r>
            <a:r>
              <a:rPr lang="zh-CN" altLang="en-US" sz="2800" noProof="1"/>
              <a:t>、会场安静时，每个人都有平等的机会去发发言</a:t>
            </a:r>
            <a:r>
              <a:rPr lang="en-US" altLang="zh-CN" sz="2800" noProof="1"/>
              <a:t>——</a:t>
            </a:r>
            <a:r>
              <a:rPr lang="zh-CN" altLang="en-US" sz="2800" noProof="1">
                <a:solidFill>
                  <a:srgbClr val="FF0000"/>
                </a:solidFill>
              </a:rPr>
              <a:t>多</a:t>
            </a:r>
            <a:r>
              <a:rPr lang="zh-CN" altLang="en-US" sz="2800" noProof="1" smtClean="0">
                <a:solidFill>
                  <a:srgbClr val="FF0000"/>
                </a:solidFill>
              </a:rPr>
              <a:t>路接入</a:t>
            </a:r>
            <a:endParaRPr lang="zh-CN" altLang="en-US" sz="2800" noProof="1"/>
          </a:p>
          <a:p>
            <a:pPr marL="0" indent="0">
              <a:buNone/>
              <a:defRPr/>
            </a:pPr>
            <a:r>
              <a:rPr lang="en-US" altLang="zh-CN" sz="2800" noProof="1"/>
              <a:t>3</a:t>
            </a:r>
            <a:r>
              <a:rPr lang="zh-CN" altLang="en-US" sz="2800" noProof="1"/>
              <a:t>、同一个时刻两个人以上同时说话，大家就无法听清任何人的发言</a:t>
            </a:r>
            <a:r>
              <a:rPr lang="en-US" altLang="zh-CN" sz="2800" noProof="1" smtClean="0"/>
              <a:t>——</a:t>
            </a:r>
            <a:r>
              <a:rPr lang="zh-CN" altLang="en-US" sz="2800" noProof="1">
                <a:solidFill>
                  <a:srgbClr val="FF0000"/>
                </a:solidFill>
              </a:rPr>
              <a:t>发生冲突（发生碰撞</a:t>
            </a:r>
            <a:r>
              <a:rPr lang="zh-CN" altLang="en-US" sz="2800" noProof="1">
                <a:solidFill>
                  <a:srgbClr val="FF0000"/>
                </a:solidFill>
              </a:rPr>
              <a:t>）</a:t>
            </a:r>
          </a:p>
          <a:p>
            <a:pPr marL="0" indent="0">
              <a:buFont typeface="Wingdings" pitchFamily="2" charset="2"/>
              <a:buNone/>
              <a:defRPr/>
            </a:pPr>
            <a:r>
              <a:rPr lang="en-US" altLang="zh-CN" sz="2800" noProof="1"/>
              <a:t>4</a:t>
            </a:r>
            <a:r>
              <a:rPr lang="zh-CN" altLang="en-US" sz="2800" noProof="1"/>
              <a:t>、发言人在发言过程中要及时发现是否</a:t>
            </a:r>
            <a:r>
              <a:rPr lang="zh-CN" altLang="en-US" sz="2800" noProof="1" smtClean="0"/>
              <a:t>冲突</a:t>
            </a:r>
            <a:endParaRPr lang="en-US" altLang="zh-CN" sz="2800" noProof="1" smtClean="0"/>
          </a:p>
          <a:p>
            <a:pPr marL="0" indent="0">
              <a:buFont typeface="Wingdings" pitchFamily="2" charset="2"/>
              <a:buNone/>
              <a:defRPr/>
            </a:pPr>
            <a:r>
              <a:rPr lang="en-US" altLang="zh-CN" sz="2800" noProof="1" smtClean="0"/>
              <a:t>——</a:t>
            </a:r>
            <a:r>
              <a:rPr lang="zh-CN" altLang="en-US" sz="2800" noProof="1">
                <a:solidFill>
                  <a:srgbClr val="FF0000"/>
                </a:solidFill>
              </a:rPr>
              <a:t>冲突检测</a:t>
            </a:r>
            <a:endParaRPr lang="zh-CN" altLang="en-US" sz="2800" noProof="1"/>
          </a:p>
          <a:p>
            <a:pPr marL="0" indent="0">
              <a:buFont typeface="Wingdings" pitchFamily="2" charset="2"/>
              <a:buNone/>
              <a:defRPr/>
            </a:pPr>
            <a:endParaRPr lang="zh-CN" altLang="en-US" noProof="1"/>
          </a:p>
          <a:p>
            <a:pPr marL="0" indent="0">
              <a:buFont typeface="Wingdings" pitchFamily="2" charset="2"/>
              <a:buNone/>
              <a:defRPr/>
            </a:pPr>
            <a:endParaRPr lang="zh-CN" altLang="en-US" noProof="1"/>
          </a:p>
          <a:p>
            <a:pPr>
              <a:defRPr/>
            </a:pPr>
            <a:endParaRPr lang="zh-CN" altLang="en-US" noProof="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noChangeArrowheads="1"/>
          </p:cNvSpPr>
          <p:nvPr>
            <p:ph type="title"/>
          </p:nvPr>
        </p:nvSpPr>
        <p:spPr/>
        <p:txBody>
          <a:bodyPr/>
          <a:lstStyle/>
          <a:p>
            <a:r>
              <a:rPr lang="en-US" altLang="zh-CN" smtClean="0"/>
              <a:t>Ethernet</a:t>
            </a:r>
            <a:r>
              <a:rPr lang="zh-CN" altLang="zh-CN" smtClean="0"/>
              <a:t>基本工作原理</a:t>
            </a:r>
            <a:endParaRPr lang="zh-CN" altLang="en-US" smtClean="0"/>
          </a:p>
        </p:txBody>
      </p:sp>
      <p:sp>
        <p:nvSpPr>
          <p:cNvPr id="89091" name="内容占位符 2"/>
          <p:cNvSpPr>
            <a:spLocks noGrp="1" noChangeArrowheads="1"/>
          </p:cNvSpPr>
          <p:nvPr>
            <p:ph idx="1"/>
          </p:nvPr>
        </p:nvSpPr>
        <p:spPr>
          <a:xfrm>
            <a:off x="1044478" y="1916874"/>
            <a:ext cx="9564160" cy="4608384"/>
          </a:xfrm>
        </p:spPr>
        <p:txBody>
          <a:bodyPr/>
          <a:lstStyle/>
          <a:p>
            <a:pPr marL="0" indent="0">
              <a:buFont typeface="Wingdings" pitchFamily="2" charset="2"/>
              <a:buNone/>
            </a:pPr>
            <a:r>
              <a:rPr lang="en-US" altLang="zh-CN" smtClean="0"/>
              <a:t>5</a:t>
            </a:r>
            <a:r>
              <a:rPr lang="zh-CN" altLang="en-US" smtClean="0"/>
              <a:t>、发言人发现发生的冲突，这是他要停止讲话，然后</a:t>
            </a:r>
            <a:r>
              <a:rPr lang="zh-CN" altLang="en-US" smtClean="0">
                <a:solidFill>
                  <a:srgbClr val="FF0000"/>
                </a:solidFill>
              </a:rPr>
              <a:t>随机退后。</a:t>
            </a:r>
          </a:p>
          <a:p>
            <a:pPr marL="0" indent="0">
              <a:buFont typeface="Wingdings" pitchFamily="2" charset="2"/>
              <a:buNone/>
            </a:pPr>
            <a:r>
              <a:rPr lang="zh-CN" altLang="en-US" smtClean="0"/>
              <a:t>6、再次重复上述过程，直到讲话成功。</a:t>
            </a:r>
          </a:p>
          <a:p>
            <a:pPr marL="0" indent="0">
              <a:buFont typeface="Wingdings" pitchFamily="2" charset="2"/>
              <a:buNone/>
            </a:pPr>
            <a:r>
              <a:rPr lang="zh-CN" altLang="en-US" smtClean="0"/>
              <a:t>7、如果</a:t>
            </a:r>
            <a:r>
              <a:rPr lang="zh-CN" altLang="en-US" smtClean="0">
                <a:solidFill>
                  <a:srgbClr val="FF0000"/>
                </a:solidFill>
              </a:rPr>
              <a:t>失败次数</a:t>
            </a:r>
            <a:r>
              <a:rPr lang="zh-CN" altLang="en-US" smtClean="0"/>
              <a:t>太多，他也许就会放弃这次发言的机会。所以，以太网提供的服务是尽力而为的服务。</a:t>
            </a:r>
          </a:p>
          <a:p>
            <a:pPr marL="0" indent="0" algn="ctr">
              <a:buFont typeface="Wingdings" pitchFamily="2" charset="2"/>
              <a:buNone/>
            </a:pPr>
            <a:endParaRPr lang="en-US" altLang="zh-CN" sz="2400" smtClean="0">
              <a:solidFill>
                <a:srgbClr val="FF0000"/>
              </a:solidFill>
            </a:endParaRPr>
          </a:p>
          <a:p>
            <a:pPr marL="0" indent="0" algn="ctr">
              <a:buFont typeface="Wingdings" pitchFamily="2" charset="2"/>
              <a:buNone/>
            </a:pPr>
            <a:r>
              <a:rPr lang="zh-CN" altLang="en-US" sz="2400" smtClean="0">
                <a:solidFill>
                  <a:srgbClr val="FF0000"/>
                </a:solidFill>
              </a:rPr>
              <a:t>以上</a:t>
            </a:r>
            <a:r>
              <a:rPr lang="zh-CN" altLang="en-US" sz="2400" smtClean="0">
                <a:solidFill>
                  <a:srgbClr val="FF0000"/>
                </a:solidFill>
              </a:rPr>
              <a:t>过程就是用大家开会的例子模拟了</a:t>
            </a:r>
            <a:r>
              <a:rPr lang="en-US" altLang="zh-CN" sz="2400" smtClean="0">
                <a:solidFill>
                  <a:srgbClr val="FF0000"/>
                </a:solidFill>
              </a:rPr>
              <a:t>Ethernet</a:t>
            </a:r>
            <a:r>
              <a:rPr lang="zh-CN" altLang="zh-CN" sz="2400" smtClean="0">
                <a:solidFill>
                  <a:srgbClr val="FF0000"/>
                </a:solidFill>
              </a:rPr>
              <a:t>基本工作原理。</a:t>
            </a:r>
            <a:endParaRPr lang="en-US" altLang="zh-CN" sz="2400" smtClean="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
          <p:cNvSpPr>
            <a:spLocks noGrp="1" noChangeArrowheads="1"/>
          </p:cNvSpPr>
          <p:nvPr>
            <p:ph type="title"/>
          </p:nvPr>
        </p:nvSpPr>
        <p:spPr/>
        <p:txBody>
          <a:bodyPr/>
          <a:lstStyle/>
          <a:p>
            <a:r>
              <a:rPr lang="en-US" altLang="zh-CN" smtClean="0">
                <a:sym typeface="黑体" pitchFamily="49" charset="-122"/>
              </a:rPr>
              <a:t>Ethernet</a:t>
            </a:r>
            <a:r>
              <a:rPr lang="zh-CN" altLang="zh-CN" smtClean="0">
                <a:sym typeface="黑体" pitchFamily="49" charset="-122"/>
              </a:rPr>
              <a:t>基本工作原理</a:t>
            </a:r>
            <a:endParaRPr lang="zh-CN" altLang="en-US" smtClean="0"/>
          </a:p>
        </p:txBody>
      </p:sp>
      <p:sp>
        <p:nvSpPr>
          <p:cNvPr id="3" name="内容占位符 2"/>
          <p:cNvSpPr>
            <a:spLocks noGrp="1"/>
          </p:cNvSpPr>
          <p:nvPr>
            <p:ph idx="1"/>
          </p:nvPr>
        </p:nvSpPr>
        <p:spPr>
          <a:xfrm>
            <a:off x="1290573" y="1814515"/>
            <a:ext cx="9487457" cy="4664075"/>
          </a:xfrm>
        </p:spPr>
        <p:txBody>
          <a:bodyPr/>
          <a:lstStyle/>
          <a:p>
            <a:pPr>
              <a:defRPr/>
            </a:pPr>
            <a:r>
              <a:rPr lang="zh-CN" altLang="en-US" noProof="1"/>
              <a:t>这个原理有一个很难记住的名字：</a:t>
            </a:r>
            <a:r>
              <a:rPr lang="en-US" altLang="zh-CN" noProof="1">
                <a:solidFill>
                  <a:srgbClr val="FF0000"/>
                </a:solidFill>
              </a:rPr>
              <a:t>CSMA/CD</a:t>
            </a:r>
            <a:r>
              <a:rPr lang="zh-CN" altLang="en-US" noProof="1">
                <a:solidFill>
                  <a:srgbClr val="FF0000"/>
                </a:solidFill>
              </a:rPr>
              <a:t>。</a:t>
            </a:r>
          </a:p>
          <a:p>
            <a:pPr marL="0" indent="0">
              <a:buFont typeface="Wingdings" pitchFamily="2" charset="2"/>
              <a:buNone/>
              <a:defRPr/>
            </a:pPr>
            <a:r>
              <a:rPr lang="zh-CN" altLang="en-US" noProof="1"/>
              <a:t>   中文名字更长：</a:t>
            </a:r>
            <a:r>
              <a:rPr lang="zh-CN" altLang="en-US" noProof="1">
                <a:solidFill>
                  <a:srgbClr val="FF0000"/>
                </a:solidFill>
              </a:rPr>
              <a:t>带有</a:t>
            </a:r>
            <a:r>
              <a:rPr lang="zh-CN" altLang="en-US" noProof="1">
                <a:solidFill>
                  <a:srgbClr val="FF0000"/>
                </a:solidFill>
                <a:sym typeface="+mn-ea"/>
              </a:rPr>
              <a:t>碰撞检测的载波监听多点接入技术</a:t>
            </a:r>
            <a:r>
              <a:rPr lang="zh-CN" altLang="en-US" noProof="1">
                <a:sym typeface="+mn-ea"/>
              </a:rPr>
              <a:t>，或者就叫</a:t>
            </a:r>
            <a:r>
              <a:rPr lang="zh-CN" altLang="en-US" noProof="1">
                <a:solidFill>
                  <a:srgbClr val="FF0000"/>
                </a:solidFill>
                <a:sym typeface="+mn-ea"/>
              </a:rPr>
              <a:t>载波监听多点接入</a:t>
            </a:r>
            <a:r>
              <a:rPr lang="en-US" altLang="zh-CN" noProof="1">
                <a:solidFill>
                  <a:srgbClr val="FF0000"/>
                </a:solidFill>
                <a:sym typeface="+mn-ea"/>
              </a:rPr>
              <a:t>/</a:t>
            </a:r>
            <a:r>
              <a:rPr lang="zh-CN" altLang="en-US" noProof="1">
                <a:solidFill>
                  <a:srgbClr val="FF0000"/>
                </a:solidFill>
                <a:sym typeface="+mn-ea"/>
              </a:rPr>
              <a:t>碰撞检测技术。</a:t>
            </a:r>
          </a:p>
          <a:p>
            <a:pPr>
              <a:defRPr/>
            </a:pPr>
            <a:r>
              <a:rPr lang="zh-CN" altLang="en-US" noProof="1">
                <a:sym typeface="+mn-ea"/>
              </a:rPr>
              <a:t>最终，Ethernet工作原理或者CSMA/CD工作原理可以用</a:t>
            </a:r>
            <a:r>
              <a:rPr lang="en-US" altLang="zh-CN" noProof="1">
                <a:sym typeface="+mn-ea"/>
              </a:rPr>
              <a:t>16</a:t>
            </a:r>
            <a:r>
              <a:rPr lang="zh-CN" altLang="en-US" noProof="1">
                <a:sym typeface="+mn-ea"/>
              </a:rPr>
              <a:t>个字来概括：</a:t>
            </a:r>
          </a:p>
          <a:p>
            <a:pPr marL="0" indent="0">
              <a:buFont typeface="Wingdings" pitchFamily="2" charset="2"/>
              <a:buNone/>
              <a:defRPr/>
            </a:pPr>
            <a:r>
              <a:rPr lang="zh-CN" altLang="en-US" sz="2800" noProof="1">
                <a:solidFill>
                  <a:srgbClr val="FF0000"/>
                </a:solidFill>
                <a:sym typeface="+mn-ea"/>
              </a:rPr>
              <a:t>先听后发，边听边发，冲突停止，延迟重发。</a:t>
            </a:r>
          </a:p>
          <a:p>
            <a:pPr marL="0" indent="0" algn="ctr">
              <a:buFont typeface="Wingdings" pitchFamily="2" charset="2"/>
              <a:buNone/>
              <a:defRPr/>
            </a:pPr>
            <a:r>
              <a:rPr lang="zh-CN" altLang="en-US" sz="2400" noProof="1">
                <a:sym typeface="+mn-ea"/>
              </a:rPr>
              <a:t>（下面开始学习这16个字背后的技术）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noChangeArrowheads="1"/>
          </p:cNvSpPr>
          <p:nvPr>
            <p:ph type="title"/>
          </p:nvPr>
        </p:nvSpPr>
        <p:spPr/>
        <p:txBody>
          <a:bodyPr/>
          <a:lstStyle/>
          <a:p>
            <a:endParaRPr lang="zh-CN" altLang="en-US" smtClean="0"/>
          </a:p>
        </p:txBody>
      </p:sp>
      <p:sp>
        <p:nvSpPr>
          <p:cNvPr id="91139" name="内容占位符 2"/>
          <p:cNvSpPr>
            <a:spLocks noGrp="1" noChangeArrowheads="1"/>
          </p:cNvSpPr>
          <p:nvPr>
            <p:ph idx="1"/>
          </p:nvPr>
        </p:nvSpPr>
        <p:spPr/>
        <p:txBody>
          <a:bodyPr/>
          <a:lstStyle/>
          <a:p>
            <a:r>
              <a:rPr lang="zh-CN" altLang="en-US" smtClean="0">
                <a:solidFill>
                  <a:srgbClr val="FF0000"/>
                </a:solidFill>
                <a:sym typeface="黑体" pitchFamily="49" charset="-122"/>
              </a:rPr>
              <a:t>先听后发，</a:t>
            </a:r>
            <a:r>
              <a:rPr lang="zh-CN" altLang="en-US" smtClean="0">
                <a:solidFill>
                  <a:schemeClr val="tx2"/>
                </a:solidFill>
                <a:sym typeface="黑体" pitchFamily="49" charset="-122"/>
              </a:rPr>
              <a:t>边听边发，冲突停止，延迟重发。</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algn="ctr" eaLnBrk="1" hangingPunct="1"/>
            <a:r>
              <a:rPr lang="zh-CN" altLang="en-US" smtClean="0">
                <a:solidFill>
                  <a:srgbClr val="FF0000"/>
                </a:solidFill>
              </a:rPr>
              <a:t>载波监听</a:t>
            </a:r>
            <a:r>
              <a:rPr lang="zh-CN" altLang="en-US" smtClean="0"/>
              <a:t>多点接入</a:t>
            </a:r>
            <a:r>
              <a:rPr lang="en-US" altLang="zh-CN" smtClean="0"/>
              <a:t>/</a:t>
            </a:r>
            <a:r>
              <a:rPr lang="zh-CN" altLang="en-US" smtClean="0"/>
              <a:t>碰撞检测  </a:t>
            </a:r>
            <a:r>
              <a:rPr lang="en-US" altLang="zh-CN" smtClean="0"/>
              <a:t>CSMA/CD </a:t>
            </a:r>
          </a:p>
        </p:txBody>
      </p:sp>
      <p:sp>
        <p:nvSpPr>
          <p:cNvPr id="408579" name="Rectangle 3"/>
          <p:cNvSpPr>
            <a:spLocks noGrp="1" noChangeArrowheads="1"/>
          </p:cNvSpPr>
          <p:nvPr>
            <p:ph idx="1"/>
          </p:nvPr>
        </p:nvSpPr>
        <p:spPr>
          <a:xfrm>
            <a:off x="1273134" y="1917700"/>
            <a:ext cx="9487457" cy="4751388"/>
          </a:xfrm>
        </p:spPr>
        <p:txBody>
          <a:bodyPr/>
          <a:lstStyle/>
          <a:p>
            <a:pPr eaLnBrk="1" hangingPunct="1">
              <a:lnSpc>
                <a:spcPct val="90000"/>
              </a:lnSpc>
              <a:defRPr/>
            </a:pPr>
            <a:r>
              <a:rPr lang="en-US" altLang="zh-CN" dirty="0" smtClean="0"/>
              <a:t>“</a:t>
            </a:r>
            <a:r>
              <a:rPr lang="zh-CN" altLang="en-US" dirty="0" smtClean="0">
                <a:solidFill>
                  <a:srgbClr val="FF0000"/>
                </a:solidFill>
              </a:rPr>
              <a:t>载波监听</a:t>
            </a:r>
            <a:r>
              <a:rPr lang="zh-CN" altLang="en-US" dirty="0" smtClean="0"/>
              <a:t>”的定义：？</a:t>
            </a:r>
          </a:p>
          <a:p>
            <a:pPr eaLnBrk="1" hangingPunct="1">
              <a:lnSpc>
                <a:spcPct val="90000"/>
              </a:lnSpc>
              <a:defRPr/>
            </a:pPr>
            <a:r>
              <a:rPr lang="en-US" altLang="zh-CN" dirty="0" smtClean="0">
                <a:sym typeface="黑体" panose="02010609060101010101" pitchFamily="49" charset="-122"/>
              </a:rPr>
              <a:t>“</a:t>
            </a:r>
            <a:r>
              <a:rPr lang="zh-CN" altLang="en-US" dirty="0" smtClean="0">
                <a:solidFill>
                  <a:srgbClr val="FF0000"/>
                </a:solidFill>
              </a:rPr>
              <a:t>载波监听</a:t>
            </a:r>
            <a:r>
              <a:rPr lang="zh-CN" altLang="en-US" dirty="0" smtClean="0">
                <a:sym typeface="黑体" panose="02010609060101010101" pitchFamily="49" charset="-122"/>
              </a:rPr>
              <a:t>”的原因：？</a:t>
            </a:r>
          </a:p>
          <a:p>
            <a:pPr eaLnBrk="1" hangingPunct="1">
              <a:lnSpc>
                <a:spcPct val="90000"/>
              </a:lnSpc>
              <a:defRPr/>
            </a:pPr>
            <a:r>
              <a:rPr lang="en-US" altLang="zh-CN" dirty="0" smtClean="0">
                <a:sym typeface="黑体" panose="02010609060101010101" pitchFamily="49" charset="-122"/>
              </a:rPr>
              <a:t>“</a:t>
            </a:r>
            <a:r>
              <a:rPr lang="zh-CN" altLang="en-US" dirty="0" smtClean="0">
                <a:solidFill>
                  <a:srgbClr val="FF0000"/>
                </a:solidFill>
              </a:rPr>
              <a:t>载波监听</a:t>
            </a:r>
            <a:r>
              <a:rPr lang="zh-CN" altLang="en-US" dirty="0" smtClean="0">
                <a:sym typeface="黑体" panose="02010609060101010101" pitchFamily="49" charset="-122"/>
              </a:rPr>
              <a:t>”的方法：？</a:t>
            </a:r>
            <a:r>
              <a:rPr lang="zh-CN" altLang="en-US" dirty="0" smtClean="0"/>
              <a:t> </a:t>
            </a:r>
            <a:r>
              <a:rPr lang="zh-CN" altLang="en-US" sz="2800" dirty="0" smtClean="0"/>
              <a:t> </a:t>
            </a:r>
          </a:p>
          <a:p>
            <a:pPr marL="0" indent="0" eaLnBrk="1" hangingPunct="1">
              <a:lnSpc>
                <a:spcPct val="90000"/>
              </a:lnSpc>
              <a:buFont typeface="Wingdings" pitchFamily="2" charset="2"/>
              <a:buNone/>
              <a:defRPr/>
            </a:pPr>
            <a:endParaRPr lang="zh-CN" altLang="en-US" sz="2800" dirty="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algn="ctr" eaLnBrk="1" hangingPunct="1"/>
            <a:r>
              <a:rPr lang="zh-CN" altLang="en-US" smtClean="0">
                <a:solidFill>
                  <a:srgbClr val="FF0000"/>
                </a:solidFill>
              </a:rPr>
              <a:t>载波监听</a:t>
            </a:r>
            <a:r>
              <a:rPr lang="zh-CN" altLang="en-US" smtClean="0"/>
              <a:t>多点接入</a:t>
            </a:r>
            <a:r>
              <a:rPr lang="en-US" altLang="zh-CN" smtClean="0"/>
              <a:t>/</a:t>
            </a:r>
            <a:r>
              <a:rPr lang="zh-CN" altLang="en-US" smtClean="0"/>
              <a:t>碰撞检测  </a:t>
            </a:r>
            <a:r>
              <a:rPr lang="en-US" altLang="zh-CN" smtClean="0"/>
              <a:t>CSMA/CD </a:t>
            </a:r>
          </a:p>
        </p:txBody>
      </p:sp>
      <p:sp>
        <p:nvSpPr>
          <p:cNvPr id="408579" name="Rectangle 3"/>
          <p:cNvSpPr>
            <a:spLocks noGrp="1"/>
          </p:cNvSpPr>
          <p:nvPr>
            <p:ph idx="1"/>
          </p:nvPr>
        </p:nvSpPr>
        <p:spPr>
          <a:xfrm>
            <a:off x="1273134" y="1917700"/>
            <a:ext cx="9487457" cy="4751388"/>
          </a:xfrm>
        </p:spPr>
        <p:txBody>
          <a:bodyPr/>
          <a:lstStyle/>
          <a:p>
            <a:pPr marL="0" indent="0" eaLnBrk="1" hangingPunct="1">
              <a:lnSpc>
                <a:spcPct val="90000"/>
              </a:lnSpc>
              <a:buFont typeface="Wingdings" pitchFamily="2" charset="2"/>
              <a:buNone/>
              <a:defRPr/>
            </a:pPr>
            <a:r>
              <a:rPr lang="en-US" altLang="zh-CN" sz="2800" noProof="1">
                <a:sym typeface="+mn-ea"/>
              </a:rPr>
              <a:t>“</a:t>
            </a:r>
            <a:r>
              <a:rPr lang="zh-CN" altLang="en-US" sz="2800" noProof="1">
                <a:solidFill>
                  <a:srgbClr val="FF0000"/>
                </a:solidFill>
                <a:sym typeface="+mn-ea"/>
              </a:rPr>
              <a:t>载波监听</a:t>
            </a:r>
            <a:r>
              <a:rPr lang="zh-CN" altLang="en-US" sz="2800" noProof="1">
                <a:sym typeface="+mn-ea"/>
              </a:rPr>
              <a:t>”的定义：？</a:t>
            </a:r>
            <a:endParaRPr lang="zh-CN" altLang="en-US" sz="2800" noProof="1"/>
          </a:p>
          <a:p>
            <a:pPr marL="0" indent="0" eaLnBrk="1" hangingPunct="1">
              <a:lnSpc>
                <a:spcPct val="90000"/>
              </a:lnSpc>
              <a:buFont typeface="Wingdings" pitchFamily="2" charset="2"/>
              <a:buNone/>
              <a:defRPr/>
            </a:pPr>
            <a:endParaRPr lang="zh-CN" altLang="en-US" sz="2800" noProof="1"/>
          </a:p>
          <a:p>
            <a:pPr marL="0" indent="0" eaLnBrk="1" hangingPunct="1">
              <a:buFont typeface="Wingdings" pitchFamily="2" charset="2"/>
              <a:buNone/>
              <a:defRPr/>
            </a:pPr>
            <a:r>
              <a:rPr lang="zh-CN" altLang="en-US" sz="2800" noProof="1"/>
              <a:t>“</a:t>
            </a:r>
            <a:r>
              <a:rPr lang="zh-CN" altLang="en-US" sz="2800" noProof="1">
                <a:solidFill>
                  <a:schemeClr val="hlink"/>
                </a:solidFill>
              </a:rPr>
              <a:t>载波监听</a:t>
            </a:r>
            <a:r>
              <a:rPr lang="zh-CN" altLang="en-US" sz="2800" noProof="1"/>
              <a:t>”是指每一个站在发送数据</a:t>
            </a:r>
            <a:r>
              <a:rPr lang="zh-CN" altLang="en-US" sz="2800" noProof="1">
                <a:solidFill>
                  <a:srgbClr val="FF0000"/>
                </a:solidFill>
              </a:rPr>
              <a:t>之前</a:t>
            </a:r>
            <a:r>
              <a:rPr lang="zh-CN" altLang="en-US" sz="2800" noProof="1"/>
              <a:t>先要检测一下总线上是否有其他计算机在发送</a:t>
            </a:r>
            <a:r>
              <a:rPr lang="zh-CN" altLang="en-US" sz="2800" noProof="1" smtClean="0"/>
              <a:t>数据。如果</a:t>
            </a:r>
            <a:r>
              <a:rPr lang="zh-CN" altLang="en-US" sz="2800" noProof="1"/>
              <a:t>有，则暂时不要发送数据，以免发生碰撞。 </a:t>
            </a:r>
          </a:p>
          <a:p>
            <a:pPr marL="0" indent="0" eaLnBrk="1" hangingPunct="1">
              <a:lnSpc>
                <a:spcPct val="90000"/>
              </a:lnSpc>
              <a:buFont typeface="Wingdings" pitchFamily="2" charset="2"/>
              <a:buNone/>
              <a:defRPr/>
            </a:pPr>
            <a:r>
              <a:rPr lang="zh-CN" altLang="en-US" sz="2800" noProof="1"/>
              <a:t>  </a:t>
            </a:r>
          </a:p>
          <a:p>
            <a:pPr eaLnBrk="1" hangingPunct="1">
              <a:lnSpc>
                <a:spcPct val="90000"/>
              </a:lnSpc>
              <a:defRPr/>
            </a:pPr>
            <a:endParaRPr lang="zh-CN" altLang="en-US" sz="2800" noProof="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ctr" eaLnBrk="1" hangingPunct="1"/>
            <a:r>
              <a:rPr lang="en-US" altLang="zh-CN" smtClean="0"/>
              <a:t>3.1.2  </a:t>
            </a:r>
            <a:r>
              <a:rPr lang="zh-CN" altLang="en-US" smtClean="0"/>
              <a:t>三个基本问题 </a:t>
            </a:r>
          </a:p>
        </p:txBody>
      </p:sp>
      <p:sp>
        <p:nvSpPr>
          <p:cNvPr id="130051" name="Rectangle 3"/>
          <p:cNvSpPr>
            <a:spLocks noGrp="1" noChangeArrowheads="1"/>
          </p:cNvSpPr>
          <p:nvPr>
            <p:ph idx="1"/>
          </p:nvPr>
        </p:nvSpPr>
        <p:spPr>
          <a:xfrm>
            <a:off x="1260496" y="1988880"/>
            <a:ext cx="9487457" cy="4114800"/>
          </a:xfrm>
        </p:spPr>
        <p:txBody>
          <a:bodyPr/>
          <a:lstStyle/>
          <a:p>
            <a:pPr eaLnBrk="1" hangingPunct="1"/>
            <a:r>
              <a:rPr lang="zh-CN" altLang="en-US" smtClean="0"/>
              <a:t>封装成帧</a:t>
            </a:r>
          </a:p>
          <a:p>
            <a:pPr eaLnBrk="1" hangingPunct="1"/>
            <a:r>
              <a:rPr lang="zh-CN" altLang="en-US" smtClean="0"/>
              <a:t>透明传输</a:t>
            </a:r>
          </a:p>
          <a:p>
            <a:pPr eaLnBrk="1" hangingPunct="1"/>
            <a:r>
              <a:rPr lang="zh-CN" altLang="en-US" smtClean="0"/>
              <a:t>差错控制 </a:t>
            </a:r>
          </a:p>
          <a:p>
            <a:pPr eaLnBrk="1" hangingPunct="1">
              <a:buFont typeface="Wingdings" pitchFamily="2" charset="2"/>
              <a:buNone/>
            </a:pPr>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0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p:txBody>
          <a:bodyPr/>
          <a:lstStyle/>
          <a:p>
            <a:pPr algn="ctr" eaLnBrk="1" hangingPunct="1"/>
            <a:r>
              <a:rPr lang="zh-CN" altLang="en-US" smtClean="0">
                <a:solidFill>
                  <a:srgbClr val="FF0000"/>
                </a:solidFill>
              </a:rPr>
              <a:t>载波监听</a:t>
            </a:r>
            <a:r>
              <a:rPr lang="zh-CN" altLang="en-US" smtClean="0"/>
              <a:t>多点接入</a:t>
            </a:r>
            <a:r>
              <a:rPr lang="en-US" altLang="zh-CN" smtClean="0"/>
              <a:t>/</a:t>
            </a:r>
            <a:r>
              <a:rPr lang="zh-CN" altLang="en-US" smtClean="0"/>
              <a:t>碰撞检测  </a:t>
            </a:r>
            <a:r>
              <a:rPr lang="en-US" altLang="zh-CN" smtClean="0"/>
              <a:t>CSMA/CD </a:t>
            </a:r>
          </a:p>
        </p:txBody>
      </p:sp>
      <p:sp>
        <p:nvSpPr>
          <p:cNvPr id="408579" name="Rectangle 3"/>
          <p:cNvSpPr>
            <a:spLocks noGrp="1"/>
          </p:cNvSpPr>
          <p:nvPr>
            <p:ph idx="1"/>
          </p:nvPr>
        </p:nvSpPr>
        <p:spPr/>
        <p:txBody>
          <a:bodyPr/>
          <a:lstStyle/>
          <a:p>
            <a:pPr marL="0" indent="0" eaLnBrk="1" hangingPunct="1">
              <a:lnSpc>
                <a:spcPct val="90000"/>
              </a:lnSpc>
              <a:buFont typeface="Wingdings" pitchFamily="2" charset="2"/>
              <a:buNone/>
              <a:defRPr/>
            </a:pPr>
            <a:r>
              <a:rPr lang="en-US" altLang="zh-CN" sz="2800" noProof="1">
                <a:sym typeface="+mn-ea"/>
              </a:rPr>
              <a:t>“</a:t>
            </a:r>
            <a:r>
              <a:rPr lang="zh-CN" altLang="en-US" sz="2800" noProof="1">
                <a:solidFill>
                  <a:srgbClr val="FF0000"/>
                </a:solidFill>
                <a:sym typeface="+mn-ea"/>
              </a:rPr>
              <a:t>载波监听</a:t>
            </a:r>
            <a:r>
              <a:rPr lang="zh-CN" altLang="en-US" sz="2800" noProof="1">
                <a:sym typeface="+mn-ea"/>
              </a:rPr>
              <a:t>”的原因：？</a:t>
            </a:r>
            <a:endParaRPr lang="zh-CN" altLang="en-US" sz="2800" noProof="1"/>
          </a:p>
          <a:p>
            <a:pPr marL="0" indent="0" eaLnBrk="1" hangingPunct="1">
              <a:lnSpc>
                <a:spcPct val="90000"/>
              </a:lnSpc>
              <a:buFont typeface="Wingdings" pitchFamily="2" charset="2"/>
              <a:buNone/>
              <a:defRPr/>
            </a:pPr>
            <a:endParaRPr lang="zh-CN" altLang="en-US" sz="2800" noProof="1"/>
          </a:p>
          <a:p>
            <a:pPr marL="0" indent="0" eaLnBrk="1" hangingPunct="1">
              <a:buFont typeface="Wingdings" pitchFamily="2" charset="2"/>
              <a:buNone/>
              <a:defRPr/>
            </a:pPr>
            <a:r>
              <a:rPr lang="zh-CN" altLang="en-US" sz="2800" noProof="1"/>
              <a:t>因为，以太网采用多点接入一条共享总线，总线上在同一时间内只能允许一台主机发送数据。  </a:t>
            </a:r>
          </a:p>
          <a:p>
            <a:pPr eaLnBrk="1" hangingPunct="1">
              <a:lnSpc>
                <a:spcPct val="90000"/>
              </a:lnSpc>
              <a:defRPr/>
            </a:pPr>
            <a:endParaRPr lang="zh-CN" altLang="en-US" sz="2800" noProof="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0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857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85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algn="ctr" eaLnBrk="1" hangingPunct="1"/>
            <a:r>
              <a:rPr lang="zh-CN" altLang="en-US" smtClean="0">
                <a:solidFill>
                  <a:srgbClr val="FF0000"/>
                </a:solidFill>
              </a:rPr>
              <a:t>载波监听</a:t>
            </a:r>
            <a:r>
              <a:rPr lang="zh-CN" altLang="en-US" smtClean="0"/>
              <a:t>多点接入</a:t>
            </a:r>
            <a:r>
              <a:rPr lang="en-US" altLang="zh-CN" smtClean="0"/>
              <a:t>/</a:t>
            </a:r>
            <a:r>
              <a:rPr lang="zh-CN" altLang="en-US" smtClean="0"/>
              <a:t>碰撞检测  </a:t>
            </a:r>
            <a:r>
              <a:rPr lang="en-US" altLang="zh-CN" smtClean="0"/>
              <a:t>CSMA/CD </a:t>
            </a:r>
          </a:p>
        </p:txBody>
      </p:sp>
      <p:sp>
        <p:nvSpPr>
          <p:cNvPr id="408579" name="Rectangle 3"/>
          <p:cNvSpPr>
            <a:spLocks noGrp="1"/>
          </p:cNvSpPr>
          <p:nvPr>
            <p:ph idx="1"/>
          </p:nvPr>
        </p:nvSpPr>
        <p:spPr>
          <a:xfrm>
            <a:off x="1273134" y="1917700"/>
            <a:ext cx="9487457" cy="4751388"/>
          </a:xfrm>
        </p:spPr>
        <p:txBody>
          <a:bodyPr/>
          <a:lstStyle/>
          <a:p>
            <a:pPr marL="0" indent="0" eaLnBrk="1" hangingPunct="1">
              <a:lnSpc>
                <a:spcPct val="90000"/>
              </a:lnSpc>
              <a:buFont typeface="Wingdings" pitchFamily="2" charset="2"/>
              <a:buNone/>
              <a:defRPr/>
            </a:pPr>
            <a:r>
              <a:rPr lang="en-US" altLang="zh-CN" sz="2800" noProof="1">
                <a:sym typeface="+mn-ea"/>
              </a:rPr>
              <a:t>“</a:t>
            </a:r>
            <a:r>
              <a:rPr lang="zh-CN" altLang="en-US" sz="2800" noProof="1">
                <a:solidFill>
                  <a:srgbClr val="FF0000"/>
                </a:solidFill>
                <a:sym typeface="+mn-ea"/>
              </a:rPr>
              <a:t>载波监听</a:t>
            </a:r>
            <a:r>
              <a:rPr lang="zh-CN" altLang="en-US" sz="2800" noProof="1">
                <a:sym typeface="+mn-ea"/>
              </a:rPr>
              <a:t>”的方法：？</a:t>
            </a:r>
            <a:endParaRPr lang="zh-CN" altLang="en-US" sz="2800" noProof="1"/>
          </a:p>
          <a:p>
            <a:pPr marL="0" indent="0" eaLnBrk="1" hangingPunct="1">
              <a:lnSpc>
                <a:spcPct val="90000"/>
              </a:lnSpc>
              <a:buFont typeface="Wingdings" pitchFamily="2" charset="2"/>
              <a:buNone/>
              <a:defRPr/>
            </a:pPr>
            <a:r>
              <a:rPr lang="zh-CN" altLang="en-US" sz="2800" noProof="1"/>
              <a:t> </a:t>
            </a:r>
          </a:p>
          <a:p>
            <a:pPr marL="0" indent="0" eaLnBrk="1" hangingPunct="1">
              <a:lnSpc>
                <a:spcPct val="90000"/>
              </a:lnSpc>
              <a:buFont typeface="Wingdings" pitchFamily="2" charset="2"/>
              <a:buNone/>
              <a:defRPr/>
            </a:pPr>
            <a:r>
              <a:rPr lang="zh-CN" altLang="en-US" sz="2800" noProof="1"/>
              <a:t>其实，总线上并没有什么“载波”。因此， “载波监听”就是用电子技术检测总线上有没有其他计算机发送的数据信号。</a:t>
            </a:r>
          </a:p>
          <a:p>
            <a:pPr marL="0" indent="0" eaLnBrk="1" hangingPunct="1">
              <a:lnSpc>
                <a:spcPct val="90000"/>
              </a:lnSpc>
              <a:buFont typeface="Wingdings" pitchFamily="2" charset="2"/>
              <a:buNone/>
              <a:defRPr/>
            </a:pPr>
            <a:endParaRPr lang="zh-CN" altLang="en-US" sz="2800" noProof="1"/>
          </a:p>
          <a:p>
            <a:pPr marL="0" indent="0" eaLnBrk="1" hangingPunct="1">
              <a:lnSpc>
                <a:spcPct val="90000"/>
              </a:lnSpc>
              <a:buFont typeface="Wingdings" pitchFamily="2" charset="2"/>
              <a:buNone/>
              <a:defRPr/>
            </a:pPr>
            <a:r>
              <a:rPr lang="zh-CN" altLang="en-US" sz="2800" noProof="1"/>
              <a:t>那么，到底是一种什么样的电子检测技术方法？  </a:t>
            </a:r>
          </a:p>
          <a:p>
            <a:pPr eaLnBrk="1" hangingPunct="1">
              <a:lnSpc>
                <a:spcPct val="90000"/>
              </a:lnSpc>
              <a:defRPr/>
            </a:pPr>
            <a:endParaRPr lang="zh-CN" altLang="en-US" sz="2800" noProof="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noChangeArrowheads="1"/>
          </p:cNvSpPr>
          <p:nvPr>
            <p:ph type="title"/>
          </p:nvPr>
        </p:nvSpPr>
        <p:spPr/>
        <p:txBody>
          <a:bodyPr/>
          <a:lstStyle/>
          <a:p>
            <a:r>
              <a:rPr lang="en-US" altLang="zh-CN" smtClean="0">
                <a:sym typeface="黑体" pitchFamily="49" charset="-122"/>
              </a:rPr>
              <a:t>“</a:t>
            </a:r>
            <a:r>
              <a:rPr lang="zh-CN" altLang="en-US" smtClean="0">
                <a:solidFill>
                  <a:srgbClr val="FF0000"/>
                </a:solidFill>
                <a:sym typeface="黑体" pitchFamily="49" charset="-122"/>
              </a:rPr>
              <a:t>载波监听</a:t>
            </a:r>
            <a:r>
              <a:rPr lang="zh-CN" altLang="en-US" smtClean="0">
                <a:sym typeface="黑体" pitchFamily="49" charset="-122"/>
              </a:rPr>
              <a:t>”的方法</a:t>
            </a:r>
            <a:endParaRPr lang="zh-CN" altLang="en-US" smtClean="0"/>
          </a:p>
        </p:txBody>
      </p:sp>
      <p:sp>
        <p:nvSpPr>
          <p:cNvPr id="96259" name="内容占位符 2"/>
          <p:cNvSpPr>
            <a:spLocks noGrp="1" noChangeArrowheads="1"/>
          </p:cNvSpPr>
          <p:nvPr>
            <p:ph idx="1"/>
          </p:nvPr>
        </p:nvSpPr>
        <p:spPr/>
        <p:txBody>
          <a:bodyPr/>
          <a:lstStyle/>
          <a:p>
            <a:r>
              <a:rPr lang="zh-CN" altLang="en-US" smtClean="0"/>
              <a:t>网卡上有一块区域叫做</a:t>
            </a:r>
            <a:r>
              <a:rPr lang="en-US" altLang="zh-CN" smtClean="0"/>
              <a:t>Manchester</a:t>
            </a:r>
            <a:r>
              <a:rPr lang="zh-CN" altLang="en-US" smtClean="0"/>
              <a:t>解码器。如果总线上有主机发送数据信号，这个解码器的解码时钟就一直有输出；否则输出为</a:t>
            </a:r>
            <a:r>
              <a:rPr lang="en-US" altLang="zh-CN" smtClean="0"/>
              <a:t>0</a:t>
            </a:r>
            <a:r>
              <a:rPr lang="zh-CN" altLang="en-US" smtClean="0"/>
              <a:t>。因此，网卡接收电路的</a:t>
            </a:r>
            <a:r>
              <a:rPr lang="en-US" altLang="zh-CN" smtClean="0"/>
              <a:t>Manchester</a:t>
            </a:r>
            <a:r>
              <a:rPr lang="zh-CN" altLang="en-US" smtClean="0"/>
              <a:t>解码器的时钟信号能够反应总线上的</a:t>
            </a:r>
            <a:r>
              <a:rPr lang="en-US" altLang="zh-CN" smtClean="0"/>
              <a:t>“</a:t>
            </a:r>
            <a:r>
              <a:rPr lang="zh-CN" altLang="en-US" smtClean="0"/>
              <a:t>忙</a:t>
            </a:r>
            <a:r>
              <a:rPr lang="en-US" altLang="zh-CN" smtClean="0"/>
              <a:t>”</a:t>
            </a:r>
            <a:r>
              <a:rPr lang="zh-CN" altLang="en-US" smtClean="0"/>
              <a:t>和</a:t>
            </a:r>
            <a:r>
              <a:rPr lang="en-US" altLang="zh-CN" smtClean="0"/>
              <a:t>“</a:t>
            </a:r>
            <a:r>
              <a:rPr lang="zh-CN" altLang="en-US" smtClean="0"/>
              <a:t>闲</a:t>
            </a:r>
            <a:r>
              <a:rPr lang="en-US" altLang="zh-CN" smtClean="0"/>
              <a:t>”</a:t>
            </a:r>
            <a:r>
              <a:rPr lang="zh-CN" altLang="en-US" smtClean="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p:txBody>
          <a:bodyPr/>
          <a:lstStyle/>
          <a:p>
            <a:r>
              <a:rPr lang="zh-CN" altLang="en-US" smtClean="0"/>
              <a:t>载波监听</a:t>
            </a:r>
          </a:p>
        </p:txBody>
      </p:sp>
      <p:pic>
        <p:nvPicPr>
          <p:cNvPr id="97283"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46819" y="214313"/>
            <a:ext cx="9468078" cy="6310312"/>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noChangeArrowheads="1"/>
          </p:cNvSpPr>
          <p:nvPr>
            <p:ph type="title"/>
          </p:nvPr>
        </p:nvSpPr>
        <p:spPr/>
        <p:txBody>
          <a:bodyPr/>
          <a:lstStyle/>
          <a:p>
            <a:r>
              <a:rPr lang="en-US" altLang="zh-CN" smtClean="0">
                <a:sym typeface="黑体" pitchFamily="49" charset="-122"/>
              </a:rPr>
              <a:t>“</a:t>
            </a:r>
            <a:r>
              <a:rPr lang="zh-CN" altLang="en-US" smtClean="0">
                <a:solidFill>
                  <a:srgbClr val="FF0000"/>
                </a:solidFill>
                <a:sym typeface="黑体" pitchFamily="49" charset="-122"/>
              </a:rPr>
              <a:t>载波监听</a:t>
            </a:r>
            <a:r>
              <a:rPr lang="zh-CN" altLang="en-US" smtClean="0">
                <a:sym typeface="黑体" pitchFamily="49" charset="-122"/>
              </a:rPr>
              <a:t>”的方法</a:t>
            </a:r>
            <a:endParaRPr lang="zh-CN" altLang="en-US" smtClean="0"/>
          </a:p>
        </p:txBody>
      </p:sp>
      <p:pic>
        <p:nvPicPr>
          <p:cNvPr id="98307"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7416" y="1920875"/>
            <a:ext cx="9006882" cy="4114800"/>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lgn="ctr" eaLnBrk="1" hangingPunct="1"/>
            <a:r>
              <a:rPr lang="zh-CN" altLang="en-US" sz="4000" smtClean="0"/>
              <a:t>以太网发送的数据都使用</a:t>
            </a:r>
            <a:br>
              <a:rPr lang="zh-CN" altLang="en-US" sz="4000" smtClean="0"/>
            </a:br>
            <a:r>
              <a:rPr lang="zh-CN" altLang="en-US" sz="4000" smtClean="0"/>
              <a:t>曼彻斯特</a:t>
            </a:r>
            <a:r>
              <a:rPr lang="en-US" altLang="zh-CN" sz="4000" smtClean="0"/>
              <a:t>(Manchester)</a:t>
            </a:r>
            <a:r>
              <a:rPr lang="zh-CN" altLang="en-US" sz="4000" smtClean="0"/>
              <a:t>编码 </a:t>
            </a:r>
          </a:p>
        </p:txBody>
      </p:sp>
      <p:sp>
        <p:nvSpPr>
          <p:cNvPr id="99331" name="Rectangle 4"/>
          <p:cNvSpPr>
            <a:spLocks noChangeArrowheads="1"/>
          </p:cNvSpPr>
          <p:nvPr/>
        </p:nvSpPr>
        <p:spPr bwMode="auto">
          <a:xfrm>
            <a:off x="-182151" y="2806702"/>
            <a:ext cx="200375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a:solidFill>
                  <a:schemeClr val="folHlink"/>
                </a:solidFill>
                <a:latin typeface="Arial" pitchFamily="34" charset="0"/>
                <a:ea typeface="黑体" pitchFamily="49" charset="-122"/>
              </a:rPr>
              <a:t>    </a:t>
            </a:r>
            <a:r>
              <a:rPr lang="zh-CN" altLang="en-US">
                <a:solidFill>
                  <a:schemeClr val="folHlink"/>
                </a:solidFill>
                <a:latin typeface="Arial" pitchFamily="34" charset="0"/>
                <a:ea typeface="黑体" pitchFamily="49" charset="-122"/>
              </a:rPr>
              <a:t>基带数字信号</a:t>
            </a:r>
          </a:p>
        </p:txBody>
      </p:sp>
      <p:sp>
        <p:nvSpPr>
          <p:cNvPr id="99332" name="Rectangle 5"/>
          <p:cNvSpPr>
            <a:spLocks noChangeArrowheads="1"/>
          </p:cNvSpPr>
          <p:nvPr/>
        </p:nvSpPr>
        <p:spPr bwMode="auto">
          <a:xfrm>
            <a:off x="158900" y="3395665"/>
            <a:ext cx="1721626"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a:solidFill>
                  <a:schemeClr val="folHlink"/>
                </a:solidFill>
                <a:latin typeface="Arial" pitchFamily="34" charset="0"/>
                <a:ea typeface="黑体" pitchFamily="49" charset="-122"/>
              </a:rPr>
              <a:t>曼彻斯特编码</a:t>
            </a:r>
          </a:p>
        </p:txBody>
      </p:sp>
      <p:sp>
        <p:nvSpPr>
          <p:cNvPr id="99333" name="Rectangle 40"/>
          <p:cNvSpPr>
            <a:spLocks noChangeArrowheads="1"/>
          </p:cNvSpPr>
          <p:nvPr/>
        </p:nvSpPr>
        <p:spPr bwMode="auto">
          <a:xfrm>
            <a:off x="699546" y="2205040"/>
            <a:ext cx="766236"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a:solidFill>
                  <a:schemeClr val="folHlink"/>
                </a:solidFill>
                <a:latin typeface="Arial" pitchFamily="34" charset="0"/>
                <a:ea typeface="黑体" pitchFamily="49" charset="-122"/>
              </a:rPr>
              <a:t> </a:t>
            </a:r>
            <a:r>
              <a:rPr lang="zh-CN" altLang="en-US">
                <a:solidFill>
                  <a:schemeClr val="folHlink"/>
                </a:solidFill>
                <a:latin typeface="Arial" pitchFamily="34" charset="0"/>
                <a:ea typeface="黑体" pitchFamily="49" charset="-122"/>
              </a:rPr>
              <a:t>码元</a:t>
            </a:r>
          </a:p>
        </p:txBody>
      </p:sp>
      <p:sp>
        <p:nvSpPr>
          <p:cNvPr id="99334" name="Rectangle 6"/>
          <p:cNvSpPr>
            <a:spLocks noChangeArrowheads="1"/>
          </p:cNvSpPr>
          <p:nvPr/>
        </p:nvSpPr>
        <p:spPr bwMode="auto">
          <a:xfrm>
            <a:off x="9353750" y="2138366"/>
            <a:ext cx="870070"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99335" name="Rectangle 7"/>
          <p:cNvSpPr>
            <a:spLocks noChangeArrowheads="1"/>
          </p:cNvSpPr>
          <p:nvPr/>
        </p:nvSpPr>
        <p:spPr bwMode="auto">
          <a:xfrm>
            <a:off x="4150763" y="2138366"/>
            <a:ext cx="850694"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99336" name="Rectangle 8"/>
          <p:cNvSpPr>
            <a:spLocks noChangeArrowheads="1"/>
          </p:cNvSpPr>
          <p:nvPr/>
        </p:nvSpPr>
        <p:spPr bwMode="auto">
          <a:xfrm>
            <a:off x="5902533" y="2132016"/>
            <a:ext cx="842943"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99337" name="Rectangle 9"/>
          <p:cNvSpPr>
            <a:spLocks noChangeArrowheads="1"/>
          </p:cNvSpPr>
          <p:nvPr/>
        </p:nvSpPr>
        <p:spPr bwMode="auto">
          <a:xfrm>
            <a:off x="7640737" y="2132016"/>
            <a:ext cx="841004"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99338" name="Rectangle 10"/>
          <p:cNvSpPr>
            <a:spLocks noChangeArrowheads="1"/>
          </p:cNvSpPr>
          <p:nvPr/>
        </p:nvSpPr>
        <p:spPr bwMode="auto">
          <a:xfrm>
            <a:off x="2437750" y="2132016"/>
            <a:ext cx="872008" cy="171767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99339" name="Rectangle 11"/>
          <p:cNvSpPr>
            <a:spLocks noChangeArrowheads="1"/>
          </p:cNvSpPr>
          <p:nvPr/>
        </p:nvSpPr>
        <p:spPr bwMode="auto">
          <a:xfrm>
            <a:off x="2656722" y="2209802"/>
            <a:ext cx="325411"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1</a:t>
            </a:r>
          </a:p>
        </p:txBody>
      </p:sp>
      <p:sp>
        <p:nvSpPr>
          <p:cNvPr id="99340" name="Rectangle 12"/>
          <p:cNvSpPr>
            <a:spLocks noChangeArrowheads="1"/>
          </p:cNvSpPr>
          <p:nvPr/>
        </p:nvSpPr>
        <p:spPr bwMode="auto">
          <a:xfrm>
            <a:off x="10423414" y="2209802"/>
            <a:ext cx="325411"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1</a:t>
            </a:r>
          </a:p>
        </p:txBody>
      </p:sp>
      <p:sp>
        <p:nvSpPr>
          <p:cNvPr id="99341" name="Rectangle 13"/>
          <p:cNvSpPr>
            <a:spLocks noChangeArrowheads="1"/>
          </p:cNvSpPr>
          <p:nvPr/>
        </p:nvSpPr>
        <p:spPr bwMode="auto">
          <a:xfrm>
            <a:off x="6131193" y="2209802"/>
            <a:ext cx="325411"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1</a:t>
            </a:r>
          </a:p>
        </p:txBody>
      </p:sp>
      <p:sp>
        <p:nvSpPr>
          <p:cNvPr id="99342" name="Rectangle 14"/>
          <p:cNvSpPr>
            <a:spLocks noChangeArrowheads="1"/>
          </p:cNvSpPr>
          <p:nvPr/>
        </p:nvSpPr>
        <p:spPr bwMode="auto">
          <a:xfrm>
            <a:off x="9557218" y="2209800"/>
            <a:ext cx="36430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1</a:t>
            </a:r>
          </a:p>
        </p:txBody>
      </p:sp>
      <p:sp>
        <p:nvSpPr>
          <p:cNvPr id="99343" name="Rectangle 15"/>
          <p:cNvSpPr>
            <a:spLocks noChangeArrowheads="1"/>
          </p:cNvSpPr>
          <p:nvPr/>
        </p:nvSpPr>
        <p:spPr bwMode="auto">
          <a:xfrm>
            <a:off x="8698774" y="2209802"/>
            <a:ext cx="325411"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1</a:t>
            </a:r>
          </a:p>
        </p:txBody>
      </p:sp>
      <p:sp>
        <p:nvSpPr>
          <p:cNvPr id="99344" name="Rectangle 16"/>
          <p:cNvSpPr>
            <a:spLocks noChangeArrowheads="1"/>
          </p:cNvSpPr>
          <p:nvPr/>
        </p:nvSpPr>
        <p:spPr bwMode="auto">
          <a:xfrm>
            <a:off x="3540357" y="2209802"/>
            <a:ext cx="325411"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0</a:t>
            </a:r>
          </a:p>
        </p:txBody>
      </p:sp>
      <p:sp>
        <p:nvSpPr>
          <p:cNvPr id="99345" name="Rectangle 17"/>
          <p:cNvSpPr>
            <a:spLocks noChangeArrowheads="1"/>
          </p:cNvSpPr>
          <p:nvPr/>
        </p:nvSpPr>
        <p:spPr bwMode="auto">
          <a:xfrm>
            <a:off x="4425931" y="2209802"/>
            <a:ext cx="325411"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0</a:t>
            </a:r>
          </a:p>
        </p:txBody>
      </p:sp>
      <p:sp>
        <p:nvSpPr>
          <p:cNvPr id="99346" name="Rectangle 18"/>
          <p:cNvSpPr>
            <a:spLocks noChangeArrowheads="1"/>
          </p:cNvSpPr>
          <p:nvPr/>
        </p:nvSpPr>
        <p:spPr bwMode="auto">
          <a:xfrm>
            <a:off x="5270810" y="2209802"/>
            <a:ext cx="325411"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0</a:t>
            </a:r>
          </a:p>
        </p:txBody>
      </p:sp>
      <p:sp>
        <p:nvSpPr>
          <p:cNvPr id="99347" name="Rectangle 19"/>
          <p:cNvSpPr>
            <a:spLocks noChangeArrowheads="1"/>
          </p:cNvSpPr>
          <p:nvPr/>
        </p:nvSpPr>
        <p:spPr bwMode="auto">
          <a:xfrm>
            <a:off x="6995450" y="2209802"/>
            <a:ext cx="325411"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0</a:t>
            </a:r>
          </a:p>
        </p:txBody>
      </p:sp>
      <p:sp>
        <p:nvSpPr>
          <p:cNvPr id="99348" name="Rectangle 20"/>
          <p:cNvSpPr>
            <a:spLocks noChangeArrowheads="1"/>
          </p:cNvSpPr>
          <p:nvPr/>
        </p:nvSpPr>
        <p:spPr bwMode="auto">
          <a:xfrm>
            <a:off x="7838393" y="2209802"/>
            <a:ext cx="325411"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chemeClr val="folHlink"/>
                </a:solidFill>
                <a:latin typeface="Arial" pitchFamily="34" charset="0"/>
                <a:ea typeface="黑体" pitchFamily="49" charset="-122"/>
              </a:rPr>
              <a:t>0</a:t>
            </a:r>
          </a:p>
        </p:txBody>
      </p:sp>
      <p:grpSp>
        <p:nvGrpSpPr>
          <p:cNvPr id="99349" name="Group 21"/>
          <p:cNvGrpSpPr>
            <a:grpSpLocks/>
          </p:cNvGrpSpPr>
          <p:nvPr/>
        </p:nvGrpSpPr>
        <p:grpSpPr bwMode="auto">
          <a:xfrm>
            <a:off x="2404808" y="2847978"/>
            <a:ext cx="8549562" cy="315913"/>
            <a:chOff x="832" y="286"/>
            <a:chExt cx="4728" cy="965"/>
          </a:xfrm>
        </p:grpSpPr>
        <p:sp>
          <p:nvSpPr>
            <p:cNvPr id="99374" name="Freeform 22"/>
            <p:cNvSpPr>
              <a:spLocks noChangeArrowheads="1"/>
            </p:cNvSpPr>
            <p:nvPr/>
          </p:nvSpPr>
          <p:spPr bwMode="auto">
            <a:xfrm>
              <a:off x="832" y="298"/>
              <a:ext cx="4728" cy="953"/>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28" h="953">
                  <a:moveTo>
                    <a:pt x="0" y="0"/>
                  </a:moveTo>
                  <a:lnTo>
                    <a:pt x="486" y="0"/>
                  </a:lnTo>
                  <a:lnTo>
                    <a:pt x="486" y="952"/>
                  </a:lnTo>
                  <a:lnTo>
                    <a:pt x="1924" y="952"/>
                  </a:lnTo>
                  <a:lnTo>
                    <a:pt x="1924" y="0"/>
                  </a:lnTo>
                  <a:lnTo>
                    <a:pt x="2410" y="0"/>
                  </a:lnTo>
                  <a:lnTo>
                    <a:pt x="2410" y="952"/>
                  </a:lnTo>
                  <a:lnTo>
                    <a:pt x="3372" y="952"/>
                  </a:lnTo>
                  <a:lnTo>
                    <a:pt x="3372" y="0"/>
                  </a:lnTo>
                  <a:lnTo>
                    <a:pt x="4727" y="0"/>
                  </a:lnTo>
                </a:path>
              </a:pathLst>
            </a:custGeom>
            <a:noFill/>
            <a:ln w="38100" cap="rnd">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75" name="Line 23"/>
            <p:cNvSpPr>
              <a:spLocks noChangeShapeType="1"/>
            </p:cNvSpPr>
            <p:nvPr/>
          </p:nvSpPr>
          <p:spPr bwMode="auto">
            <a:xfrm flipV="1">
              <a:off x="3721" y="1152"/>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76" name="Line 24"/>
            <p:cNvSpPr>
              <a:spLocks noChangeShapeType="1"/>
            </p:cNvSpPr>
            <p:nvPr/>
          </p:nvSpPr>
          <p:spPr bwMode="auto">
            <a:xfrm flipV="1">
              <a:off x="4676" y="286"/>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77" name="Line 25"/>
            <p:cNvSpPr>
              <a:spLocks noChangeShapeType="1"/>
            </p:cNvSpPr>
            <p:nvPr/>
          </p:nvSpPr>
          <p:spPr bwMode="auto">
            <a:xfrm flipV="1">
              <a:off x="5155" y="299"/>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78" name="Line 26"/>
            <p:cNvSpPr>
              <a:spLocks noChangeShapeType="1"/>
            </p:cNvSpPr>
            <p:nvPr/>
          </p:nvSpPr>
          <p:spPr bwMode="auto">
            <a:xfrm flipV="1">
              <a:off x="2282" y="1150"/>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79" name="Line 27"/>
            <p:cNvSpPr>
              <a:spLocks noChangeShapeType="1"/>
            </p:cNvSpPr>
            <p:nvPr/>
          </p:nvSpPr>
          <p:spPr bwMode="auto">
            <a:xfrm flipV="1">
              <a:off x="1796" y="1151"/>
              <a:ext cx="0" cy="8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9350" name="Freeform 28"/>
          <p:cNvSpPr>
            <a:spLocks noChangeArrowheads="1"/>
          </p:cNvSpPr>
          <p:nvPr/>
        </p:nvSpPr>
        <p:spPr bwMode="auto">
          <a:xfrm flipV="1">
            <a:off x="2404808" y="3541713"/>
            <a:ext cx="8528246" cy="307975"/>
          </a:xfrm>
          <a:custGeom>
            <a:avLst/>
            <a:gdLst>
              <a:gd name="T0" fmla="*/ 0 w 4401"/>
              <a:gd name="T1" fmla="*/ 0 h 245"/>
              <a:gd name="T2" fmla="*/ 559474647 w 4401"/>
              <a:gd name="T3" fmla="*/ 0 h 245"/>
              <a:gd name="T4" fmla="*/ 559474647 w 4401"/>
              <a:gd name="T5" fmla="*/ 387137145 h 245"/>
              <a:gd name="T6" fmla="*/ 1703625503 w 4401"/>
              <a:gd name="T7" fmla="*/ 387137145 h 245"/>
              <a:gd name="T8" fmla="*/ 1703625503 w 4401"/>
              <a:gd name="T9" fmla="*/ 0 h 245"/>
              <a:gd name="T10" fmla="*/ 2147483647 w 4401"/>
              <a:gd name="T11" fmla="*/ 0 h 245"/>
              <a:gd name="T12" fmla="*/ 2147483647 w 4401"/>
              <a:gd name="T13" fmla="*/ 387137145 h 245"/>
              <a:gd name="T14" fmla="*/ 2147483647 w 4401"/>
              <a:gd name="T15" fmla="*/ 387137145 h 245"/>
              <a:gd name="T16" fmla="*/ 2147483647 w 4401"/>
              <a:gd name="T17" fmla="*/ 0 h 245"/>
              <a:gd name="T18" fmla="*/ 2147483647 w 4401"/>
              <a:gd name="T19" fmla="*/ 0 h 245"/>
              <a:gd name="T20" fmla="*/ 2147483647 w 4401"/>
              <a:gd name="T21" fmla="*/ 387137145 h 245"/>
              <a:gd name="T22" fmla="*/ 2147483647 w 4401"/>
              <a:gd name="T23" fmla="*/ 387137145 h 245"/>
              <a:gd name="T24" fmla="*/ 2147483647 w 4401"/>
              <a:gd name="T25" fmla="*/ 0 h 245"/>
              <a:gd name="T26" fmla="*/ 2147483647 w 4401"/>
              <a:gd name="T27" fmla="*/ 0 h 245"/>
              <a:gd name="T28" fmla="*/ 2147483647 w 4401"/>
              <a:gd name="T29" fmla="*/ 387137145 h 245"/>
              <a:gd name="T30" fmla="*/ 2147483647 w 4401"/>
              <a:gd name="T31" fmla="*/ 387137145 h 245"/>
              <a:gd name="T32" fmla="*/ 2147483647 w 4401"/>
              <a:gd name="T33" fmla="*/ 4740301 h 245"/>
              <a:gd name="T34" fmla="*/ 2147483647 w 4401"/>
              <a:gd name="T35" fmla="*/ 0 h 245"/>
              <a:gd name="T36" fmla="*/ 2147483647 w 4401"/>
              <a:gd name="T37" fmla="*/ 387137145 h 245"/>
              <a:gd name="T38" fmla="*/ 2147483647 w 4401"/>
              <a:gd name="T39" fmla="*/ 387137145 h 245"/>
              <a:gd name="T40" fmla="*/ 2147483647 w 4401"/>
              <a:gd name="T41" fmla="*/ 0 h 245"/>
              <a:gd name="T42" fmla="*/ 2147483647 w 4401"/>
              <a:gd name="T43" fmla="*/ 0 h 245"/>
              <a:gd name="T44" fmla="*/ 2147483647 w 4401"/>
              <a:gd name="T45" fmla="*/ 387137145 h 245"/>
              <a:gd name="T46" fmla="*/ 2147483647 w 4401"/>
              <a:gd name="T47" fmla="*/ 387137145 h 245"/>
              <a:gd name="T48" fmla="*/ 2147483647 w 4401"/>
              <a:gd name="T49" fmla="*/ 0 h 245"/>
              <a:gd name="T50" fmla="*/ 2147483647 w 4401"/>
              <a:gd name="T51" fmla="*/ 0 h 245"/>
              <a:gd name="T52" fmla="*/ 2147483647 w 4401"/>
              <a:gd name="T53" fmla="*/ 387137145 h 245"/>
              <a:gd name="T54" fmla="*/ 2147483647 w 4401"/>
              <a:gd name="T55" fmla="*/ 387137145 h 245"/>
              <a:gd name="T56" fmla="*/ 2147483647 w 4401"/>
              <a:gd name="T57" fmla="*/ 0 h 245"/>
              <a:gd name="T58" fmla="*/ 2147483647 w 4401"/>
              <a:gd name="T59" fmla="*/ 0 h 245"/>
              <a:gd name="T60" fmla="*/ 2147483647 w 4401"/>
              <a:gd name="T61" fmla="*/ 387137145 h 245"/>
              <a:gd name="T62" fmla="*/ 2147483647 w 4401"/>
              <a:gd name="T63" fmla="*/ 387137145 h 2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401" h="245">
                <a:moveTo>
                  <a:pt x="0" y="0"/>
                </a:moveTo>
                <a:lnTo>
                  <a:pt x="222" y="0"/>
                </a:lnTo>
                <a:lnTo>
                  <a:pt x="222" y="245"/>
                </a:lnTo>
                <a:lnTo>
                  <a:pt x="676" y="245"/>
                </a:lnTo>
                <a:lnTo>
                  <a:pt x="676" y="0"/>
                </a:lnTo>
                <a:lnTo>
                  <a:pt x="898" y="0"/>
                </a:lnTo>
                <a:lnTo>
                  <a:pt x="898" y="245"/>
                </a:lnTo>
                <a:lnTo>
                  <a:pt x="1129" y="245"/>
                </a:lnTo>
                <a:lnTo>
                  <a:pt x="1129" y="0"/>
                </a:lnTo>
                <a:lnTo>
                  <a:pt x="1351" y="0"/>
                </a:lnTo>
                <a:lnTo>
                  <a:pt x="1351" y="245"/>
                </a:lnTo>
                <a:lnTo>
                  <a:pt x="1573" y="245"/>
                </a:lnTo>
                <a:lnTo>
                  <a:pt x="1573" y="0"/>
                </a:lnTo>
                <a:lnTo>
                  <a:pt x="2027" y="0"/>
                </a:lnTo>
                <a:lnTo>
                  <a:pt x="2027" y="245"/>
                </a:lnTo>
                <a:lnTo>
                  <a:pt x="2471" y="245"/>
                </a:lnTo>
                <a:lnTo>
                  <a:pt x="2471" y="3"/>
                </a:lnTo>
                <a:lnTo>
                  <a:pt x="2693" y="0"/>
                </a:lnTo>
                <a:lnTo>
                  <a:pt x="2693" y="245"/>
                </a:lnTo>
                <a:lnTo>
                  <a:pt x="2915" y="245"/>
                </a:lnTo>
                <a:lnTo>
                  <a:pt x="2915" y="0"/>
                </a:lnTo>
                <a:lnTo>
                  <a:pt x="3368" y="0"/>
                </a:lnTo>
                <a:lnTo>
                  <a:pt x="3368" y="245"/>
                </a:lnTo>
                <a:lnTo>
                  <a:pt x="3590" y="245"/>
                </a:lnTo>
                <a:lnTo>
                  <a:pt x="3590" y="0"/>
                </a:lnTo>
                <a:lnTo>
                  <a:pt x="3812" y="0"/>
                </a:lnTo>
                <a:lnTo>
                  <a:pt x="3812" y="245"/>
                </a:lnTo>
                <a:lnTo>
                  <a:pt x="4034" y="245"/>
                </a:lnTo>
                <a:lnTo>
                  <a:pt x="4034" y="0"/>
                </a:lnTo>
                <a:lnTo>
                  <a:pt x="4256" y="0"/>
                </a:lnTo>
                <a:lnTo>
                  <a:pt x="4256" y="245"/>
                </a:lnTo>
                <a:lnTo>
                  <a:pt x="4401" y="245"/>
                </a:lnTo>
              </a:path>
            </a:pathLst>
          </a:custGeom>
          <a:noFill/>
          <a:ln w="38100" cap="rnd">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51" name="Rectangle 29"/>
          <p:cNvSpPr>
            <a:spLocks noChangeArrowheads="1"/>
          </p:cNvSpPr>
          <p:nvPr/>
        </p:nvSpPr>
        <p:spPr bwMode="auto">
          <a:xfrm>
            <a:off x="7113657" y="3159128"/>
            <a:ext cx="50382" cy="17463"/>
          </a:xfrm>
          <a:prstGeom prst="rect">
            <a:avLst/>
          </a:prstGeom>
          <a:solidFill>
            <a:schemeClr val="bg1"/>
          </a:solidFill>
          <a:ln w="9525">
            <a:solidFill>
              <a:schemeClr val="bg1"/>
            </a:solidFill>
            <a:miter lim="800000"/>
            <a:headEnd/>
            <a:tailEnd/>
          </a:ln>
        </p:spPr>
        <p:txBody>
          <a:bodyPr wrap="none" anchor="ctr"/>
          <a:lstStyle/>
          <a:p>
            <a:endParaRPr lang="zh-CN" altLang="en-US"/>
          </a:p>
        </p:txBody>
      </p:sp>
      <p:sp>
        <p:nvSpPr>
          <p:cNvPr id="99352" name="Line 30"/>
          <p:cNvSpPr>
            <a:spLocks noChangeShapeType="1"/>
          </p:cNvSpPr>
          <p:nvPr/>
        </p:nvSpPr>
        <p:spPr bwMode="auto">
          <a:xfrm flipH="1" flipV="1">
            <a:off x="2426124" y="2179638"/>
            <a:ext cx="1938" cy="19986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3" name="Line 31"/>
          <p:cNvSpPr>
            <a:spLocks noChangeShapeType="1"/>
          </p:cNvSpPr>
          <p:nvPr/>
        </p:nvSpPr>
        <p:spPr bwMode="auto">
          <a:xfrm flipV="1">
            <a:off x="3288442" y="2163763"/>
            <a:ext cx="0" cy="203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4" name="Line 32"/>
          <p:cNvSpPr>
            <a:spLocks noChangeShapeType="1"/>
          </p:cNvSpPr>
          <p:nvPr/>
        </p:nvSpPr>
        <p:spPr bwMode="auto">
          <a:xfrm flipV="1">
            <a:off x="4144949" y="2179638"/>
            <a:ext cx="0" cy="19986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5" name="Line 33"/>
          <p:cNvSpPr>
            <a:spLocks noChangeShapeType="1"/>
          </p:cNvSpPr>
          <p:nvPr/>
        </p:nvSpPr>
        <p:spPr bwMode="auto">
          <a:xfrm flipV="1">
            <a:off x="5013083" y="2179638"/>
            <a:ext cx="11627" cy="2006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6" name="Line 34"/>
          <p:cNvSpPr>
            <a:spLocks noChangeShapeType="1"/>
          </p:cNvSpPr>
          <p:nvPr/>
        </p:nvSpPr>
        <p:spPr bwMode="auto">
          <a:xfrm flipV="1">
            <a:off x="5885091" y="2179638"/>
            <a:ext cx="0" cy="2012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7" name="Line 35"/>
          <p:cNvSpPr>
            <a:spLocks noChangeShapeType="1"/>
          </p:cNvSpPr>
          <p:nvPr/>
        </p:nvSpPr>
        <p:spPr bwMode="auto">
          <a:xfrm flipV="1">
            <a:off x="6764851" y="2179638"/>
            <a:ext cx="0" cy="2012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8" name="Line 36"/>
          <p:cNvSpPr>
            <a:spLocks noChangeShapeType="1"/>
          </p:cNvSpPr>
          <p:nvPr/>
        </p:nvSpPr>
        <p:spPr bwMode="auto">
          <a:xfrm flipV="1">
            <a:off x="7627171" y="2179638"/>
            <a:ext cx="0" cy="2012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9" name="Line 37"/>
          <p:cNvSpPr>
            <a:spLocks noChangeShapeType="1"/>
          </p:cNvSpPr>
          <p:nvPr/>
        </p:nvSpPr>
        <p:spPr bwMode="auto">
          <a:xfrm flipV="1">
            <a:off x="8495304" y="2179641"/>
            <a:ext cx="0" cy="1990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0" name="Line 38"/>
          <p:cNvSpPr>
            <a:spLocks noChangeShapeType="1"/>
          </p:cNvSpPr>
          <p:nvPr/>
        </p:nvSpPr>
        <p:spPr bwMode="auto">
          <a:xfrm flipH="1" flipV="1">
            <a:off x="9357624" y="2179638"/>
            <a:ext cx="11627" cy="2006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1" name="Line 39"/>
          <p:cNvSpPr>
            <a:spLocks noChangeShapeType="1"/>
          </p:cNvSpPr>
          <p:nvPr/>
        </p:nvSpPr>
        <p:spPr bwMode="auto">
          <a:xfrm flipV="1">
            <a:off x="10212193" y="2181225"/>
            <a:ext cx="11627" cy="2008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9362" name="Group 53"/>
          <p:cNvGrpSpPr>
            <a:grpSpLocks/>
          </p:cNvGrpSpPr>
          <p:nvPr/>
        </p:nvGrpSpPr>
        <p:grpSpPr bwMode="auto">
          <a:xfrm>
            <a:off x="2856314" y="3933825"/>
            <a:ext cx="7822889" cy="431800"/>
            <a:chOff x="1474" y="2588"/>
            <a:chExt cx="4037" cy="162"/>
          </a:xfrm>
        </p:grpSpPr>
        <p:sp>
          <p:nvSpPr>
            <p:cNvPr id="99364" name="Line 41"/>
            <p:cNvSpPr>
              <a:spLocks noChangeShapeType="1"/>
            </p:cNvSpPr>
            <p:nvPr/>
          </p:nvSpPr>
          <p:spPr bwMode="auto">
            <a:xfrm flipV="1">
              <a:off x="1474"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9365" name="Line 42"/>
            <p:cNvSpPr>
              <a:spLocks noChangeShapeType="1"/>
            </p:cNvSpPr>
            <p:nvPr/>
          </p:nvSpPr>
          <p:spPr bwMode="auto">
            <a:xfrm flipV="1">
              <a:off x="1922"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9366" name="Line 43"/>
            <p:cNvSpPr>
              <a:spLocks noChangeShapeType="1"/>
            </p:cNvSpPr>
            <p:nvPr/>
          </p:nvSpPr>
          <p:spPr bwMode="auto">
            <a:xfrm flipV="1">
              <a:off x="2371"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9367" name="Line 44"/>
            <p:cNvSpPr>
              <a:spLocks noChangeShapeType="1"/>
            </p:cNvSpPr>
            <p:nvPr/>
          </p:nvSpPr>
          <p:spPr bwMode="auto">
            <a:xfrm flipV="1">
              <a:off x="2819"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9368" name="Line 45"/>
            <p:cNvSpPr>
              <a:spLocks noChangeShapeType="1"/>
            </p:cNvSpPr>
            <p:nvPr/>
          </p:nvSpPr>
          <p:spPr bwMode="auto">
            <a:xfrm flipV="1">
              <a:off x="3268"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9369" name="Line 46"/>
            <p:cNvSpPr>
              <a:spLocks noChangeShapeType="1"/>
            </p:cNvSpPr>
            <p:nvPr/>
          </p:nvSpPr>
          <p:spPr bwMode="auto">
            <a:xfrm flipV="1">
              <a:off x="3716"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9370" name="Line 47"/>
            <p:cNvSpPr>
              <a:spLocks noChangeShapeType="1"/>
            </p:cNvSpPr>
            <p:nvPr/>
          </p:nvSpPr>
          <p:spPr bwMode="auto">
            <a:xfrm flipV="1">
              <a:off x="4165"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9371" name="Line 48"/>
            <p:cNvSpPr>
              <a:spLocks noChangeShapeType="1"/>
            </p:cNvSpPr>
            <p:nvPr/>
          </p:nvSpPr>
          <p:spPr bwMode="auto">
            <a:xfrm flipV="1">
              <a:off x="4613"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9372" name="Line 49"/>
            <p:cNvSpPr>
              <a:spLocks noChangeShapeType="1"/>
            </p:cNvSpPr>
            <p:nvPr/>
          </p:nvSpPr>
          <p:spPr bwMode="auto">
            <a:xfrm flipV="1">
              <a:off x="5062"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9373" name="Line 50"/>
            <p:cNvSpPr>
              <a:spLocks noChangeShapeType="1"/>
            </p:cNvSpPr>
            <p:nvPr/>
          </p:nvSpPr>
          <p:spPr bwMode="auto">
            <a:xfrm flipV="1">
              <a:off x="5511" y="2588"/>
              <a:ext cx="0" cy="16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99363" name="Rectangle 51"/>
          <p:cNvSpPr>
            <a:spLocks noChangeArrowheads="1"/>
          </p:cNvSpPr>
          <p:nvPr/>
        </p:nvSpPr>
        <p:spPr bwMode="auto">
          <a:xfrm>
            <a:off x="158900" y="4043365"/>
            <a:ext cx="1721626"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zh-CN" altLang="en-US">
                <a:solidFill>
                  <a:schemeClr val="folHlink"/>
                </a:solidFill>
                <a:latin typeface="Arial" pitchFamily="34" charset="0"/>
                <a:ea typeface="黑体" pitchFamily="49" charset="-122"/>
              </a:rPr>
              <a:t>出现电平转换</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zh-CN" altLang="en-US"/>
              <a:t/>
            </a:r>
            <a:br>
              <a:rPr lang="zh-CN" altLang="en-US"/>
            </a:br>
            <a:r>
              <a:rPr lang="zh-CN" altLang="en-US"/>
              <a:t>曼彻斯特</a:t>
            </a:r>
            <a:r>
              <a:rPr lang="en-US" altLang="zh-CN"/>
              <a:t>(Manchester</a:t>
            </a:r>
            <a:r>
              <a:rPr lang="en-US" altLang="zh-CN"/>
              <a:t>)</a:t>
            </a:r>
            <a:r>
              <a:rPr lang="zh-CN" altLang="en-US" smtClean="0"/>
              <a:t>编码优缺点</a:t>
            </a:r>
            <a:endParaRPr lang="zh-CN" altLang="zh-CN" smtClean="0"/>
          </a:p>
        </p:txBody>
      </p:sp>
      <p:sp>
        <p:nvSpPr>
          <p:cNvPr id="100355" name="Rectangle 3"/>
          <p:cNvSpPr>
            <a:spLocks noGrp="1" noChangeArrowheads="1"/>
          </p:cNvSpPr>
          <p:nvPr>
            <p:ph idx="1"/>
          </p:nvPr>
        </p:nvSpPr>
        <p:spPr/>
        <p:txBody>
          <a:bodyPr/>
          <a:lstStyle/>
          <a:p>
            <a:pPr eaLnBrk="1" hangingPunct="1"/>
            <a:r>
              <a:rPr lang="zh-CN" altLang="en-US" smtClean="0"/>
              <a:t>每个码元之间都要发生跳变，接收端可将此变化提取出来作为同步信号，这种编码也叫做“自同步码”</a:t>
            </a:r>
            <a:r>
              <a:rPr lang="en-US" altLang="zh-CN" smtClean="0"/>
              <a:t>(self-synchronizing code)</a:t>
            </a:r>
          </a:p>
          <a:p>
            <a:pPr eaLnBrk="1" hangingPunct="1"/>
            <a:r>
              <a:rPr lang="zh-CN" altLang="en-US" smtClean="0"/>
              <a:t>缺点：需要双倍的传输带宽</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noChangeArrowheads="1"/>
          </p:cNvSpPr>
          <p:nvPr>
            <p:ph type="title"/>
          </p:nvPr>
        </p:nvSpPr>
        <p:spPr/>
        <p:txBody>
          <a:bodyPr/>
          <a:lstStyle/>
          <a:p>
            <a:endParaRPr lang="zh-CN" altLang="en-US" smtClean="0"/>
          </a:p>
        </p:txBody>
      </p:sp>
      <p:sp>
        <p:nvSpPr>
          <p:cNvPr id="101379" name="内容占位符 2"/>
          <p:cNvSpPr>
            <a:spLocks noGrp="1" noChangeArrowheads="1"/>
          </p:cNvSpPr>
          <p:nvPr>
            <p:ph idx="1"/>
          </p:nvPr>
        </p:nvSpPr>
        <p:spPr/>
        <p:txBody>
          <a:bodyPr/>
          <a:lstStyle/>
          <a:p>
            <a:r>
              <a:rPr lang="zh-CN" altLang="en-US" smtClean="0">
                <a:solidFill>
                  <a:schemeClr val="tx2"/>
                </a:solidFill>
                <a:sym typeface="黑体" pitchFamily="49" charset="-122"/>
              </a:rPr>
              <a:t>先听后发，</a:t>
            </a:r>
            <a:r>
              <a:rPr lang="zh-CN" altLang="en-US" smtClean="0">
                <a:solidFill>
                  <a:srgbClr val="FF0000"/>
                </a:solidFill>
                <a:sym typeface="黑体" pitchFamily="49" charset="-122"/>
              </a:rPr>
              <a:t>边听边发</a:t>
            </a:r>
            <a:r>
              <a:rPr lang="zh-CN" altLang="en-US" smtClean="0">
                <a:solidFill>
                  <a:schemeClr val="tx2"/>
                </a:solidFill>
                <a:sym typeface="黑体" pitchFamily="49" charset="-122"/>
              </a:rPr>
              <a:t>，冲突停止，延迟重发。</a:t>
            </a:r>
          </a:p>
          <a:p>
            <a:endParaRPr lang="zh-CN" altLang="en-US" smtClean="0">
              <a:solidFill>
                <a:schemeClr val="tx2"/>
              </a:solidFill>
              <a:sym typeface="黑体"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algn="ctr" eaLnBrk="1" hangingPunct="1"/>
            <a:r>
              <a:rPr lang="zh-CN" altLang="en-US" smtClean="0"/>
              <a:t>载波监听多点接入</a:t>
            </a:r>
            <a:r>
              <a:rPr lang="en-US" altLang="zh-CN" smtClean="0"/>
              <a:t>/</a:t>
            </a:r>
            <a:r>
              <a:rPr lang="zh-CN" altLang="en-US" smtClean="0">
                <a:solidFill>
                  <a:srgbClr val="FF0000"/>
                </a:solidFill>
              </a:rPr>
              <a:t>碰撞检测  </a:t>
            </a:r>
            <a:r>
              <a:rPr lang="en-US" altLang="zh-CN" smtClean="0"/>
              <a:t>CSMA/CD </a:t>
            </a:r>
          </a:p>
        </p:txBody>
      </p:sp>
      <p:sp>
        <p:nvSpPr>
          <p:cNvPr id="408579" name="Rectangle 3"/>
          <p:cNvSpPr>
            <a:spLocks noGrp="1" noChangeArrowheads="1"/>
          </p:cNvSpPr>
          <p:nvPr>
            <p:ph idx="1"/>
          </p:nvPr>
        </p:nvSpPr>
        <p:spPr>
          <a:xfrm>
            <a:off x="1273134" y="1917700"/>
            <a:ext cx="9487457" cy="4751388"/>
          </a:xfrm>
        </p:spPr>
        <p:txBody>
          <a:bodyPr/>
          <a:lstStyle/>
          <a:p>
            <a:pPr eaLnBrk="1" hangingPunct="1">
              <a:lnSpc>
                <a:spcPct val="90000"/>
              </a:lnSpc>
              <a:defRPr/>
            </a:pPr>
            <a:r>
              <a:rPr lang="en-US" altLang="zh-CN" dirty="0" smtClean="0"/>
              <a:t>“</a:t>
            </a:r>
            <a:r>
              <a:rPr lang="zh-CN" altLang="en-US" noProof="1" smtClean="0">
                <a:solidFill>
                  <a:srgbClr val="FF0000"/>
                </a:solidFill>
              </a:rPr>
              <a:t>冲突检测</a:t>
            </a:r>
            <a:r>
              <a:rPr lang="zh-CN" altLang="en-US" dirty="0" smtClean="0"/>
              <a:t>”的定义：？</a:t>
            </a:r>
          </a:p>
          <a:p>
            <a:pPr eaLnBrk="1" hangingPunct="1">
              <a:lnSpc>
                <a:spcPct val="90000"/>
              </a:lnSpc>
              <a:defRPr/>
            </a:pPr>
            <a:r>
              <a:rPr lang="en-US" altLang="zh-CN" dirty="0" smtClean="0">
                <a:sym typeface="黑体" panose="02010609060101010101" pitchFamily="49" charset="-122"/>
              </a:rPr>
              <a:t>“</a:t>
            </a:r>
            <a:r>
              <a:rPr lang="zh-CN" altLang="en-US" noProof="1" smtClean="0">
                <a:solidFill>
                  <a:srgbClr val="FF0000"/>
                </a:solidFill>
              </a:rPr>
              <a:t>冲突检测</a:t>
            </a:r>
            <a:r>
              <a:rPr lang="zh-CN" altLang="en-US" dirty="0" smtClean="0">
                <a:sym typeface="黑体" panose="02010609060101010101" pitchFamily="49" charset="-122"/>
              </a:rPr>
              <a:t>”的原因：？</a:t>
            </a:r>
          </a:p>
          <a:p>
            <a:pPr eaLnBrk="1" hangingPunct="1">
              <a:lnSpc>
                <a:spcPct val="90000"/>
              </a:lnSpc>
              <a:defRPr/>
            </a:pPr>
            <a:r>
              <a:rPr lang="en-US" altLang="zh-CN" dirty="0" smtClean="0">
                <a:sym typeface="黑体" panose="02010609060101010101" pitchFamily="49" charset="-122"/>
              </a:rPr>
              <a:t>“</a:t>
            </a:r>
            <a:r>
              <a:rPr lang="zh-CN" altLang="en-US" noProof="1" smtClean="0">
                <a:solidFill>
                  <a:srgbClr val="FF0000"/>
                </a:solidFill>
              </a:rPr>
              <a:t>冲突检测</a:t>
            </a:r>
            <a:r>
              <a:rPr lang="zh-CN" altLang="en-US" dirty="0" smtClean="0">
                <a:sym typeface="黑体" panose="02010609060101010101" pitchFamily="49" charset="-122"/>
              </a:rPr>
              <a:t>”的方法：？</a:t>
            </a:r>
            <a:endParaRPr lang="en-US" altLang="zh-CN" dirty="0" smtClean="0">
              <a:sym typeface="黑体" panose="02010609060101010101" pitchFamily="49" charset="-122"/>
            </a:endParaRPr>
          </a:p>
          <a:p>
            <a:pPr eaLnBrk="1" hangingPunct="1">
              <a:lnSpc>
                <a:spcPct val="90000"/>
              </a:lnSpc>
              <a:defRPr/>
            </a:pPr>
            <a:endParaRPr lang="en-US" altLang="zh-CN" dirty="0">
              <a:sym typeface="黑体" panose="02010609060101010101" pitchFamily="49" charset="-122"/>
            </a:endParaRPr>
          </a:p>
          <a:p>
            <a:pPr marL="0" indent="0" eaLnBrk="1" hangingPunct="1">
              <a:lnSpc>
                <a:spcPct val="90000"/>
              </a:lnSpc>
              <a:buFont typeface="Wingdings" pitchFamily="2" charset="2"/>
              <a:buNone/>
              <a:defRPr/>
            </a:pPr>
            <a:r>
              <a:rPr lang="zh-CN" altLang="en-US" sz="2800" noProof="1" smtClean="0"/>
              <a:t>注意“碰撞检测”也称为“冲突检测”，二者是一个概念。</a:t>
            </a:r>
          </a:p>
          <a:p>
            <a:pPr marL="0" indent="0" eaLnBrk="1" hangingPunct="1">
              <a:lnSpc>
                <a:spcPct val="90000"/>
              </a:lnSpc>
              <a:buFont typeface="Wingdings" pitchFamily="2" charset="2"/>
              <a:buNone/>
              <a:defRPr/>
            </a:pPr>
            <a:r>
              <a:rPr lang="zh-CN" altLang="en-US" dirty="0" smtClean="0"/>
              <a:t> </a:t>
            </a:r>
            <a:r>
              <a:rPr lang="zh-CN" altLang="en-US" sz="2800" dirty="0" smtClean="0"/>
              <a:t> </a:t>
            </a:r>
          </a:p>
          <a:p>
            <a:pPr marL="0" indent="0" eaLnBrk="1" hangingPunct="1">
              <a:lnSpc>
                <a:spcPct val="90000"/>
              </a:lnSpc>
              <a:buFont typeface="Wingdings" pitchFamily="2" charset="2"/>
              <a:buNone/>
              <a:defRPr/>
            </a:pPr>
            <a:endParaRPr lang="zh-CN" altLang="en-US" sz="2800" dirty="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algn="ctr" eaLnBrk="1" hangingPunct="1"/>
            <a:r>
              <a:rPr lang="zh-CN" altLang="en-US" smtClean="0"/>
              <a:t>载波监听多点接入</a:t>
            </a:r>
            <a:r>
              <a:rPr lang="en-US" altLang="zh-CN" smtClean="0"/>
              <a:t>/</a:t>
            </a:r>
            <a:r>
              <a:rPr lang="zh-CN" altLang="en-US" smtClean="0">
                <a:solidFill>
                  <a:srgbClr val="FF0000"/>
                </a:solidFill>
              </a:rPr>
              <a:t>冲突检测</a:t>
            </a:r>
            <a:r>
              <a:rPr lang="zh-CN" altLang="en-US" smtClean="0"/>
              <a:t>  </a:t>
            </a:r>
            <a:r>
              <a:rPr lang="en-US" altLang="zh-CN" smtClean="0"/>
              <a:t>CSMA/CD </a:t>
            </a:r>
            <a:endParaRPr lang="zh-CN" altLang="zh-CN" smtClean="0"/>
          </a:p>
        </p:txBody>
      </p:sp>
      <p:sp>
        <p:nvSpPr>
          <p:cNvPr id="409603" name="Rectangle 3"/>
          <p:cNvSpPr>
            <a:spLocks noGrp="1"/>
          </p:cNvSpPr>
          <p:nvPr>
            <p:ph idx="1"/>
          </p:nvPr>
        </p:nvSpPr>
        <p:spPr>
          <a:xfrm>
            <a:off x="963086" y="1906588"/>
            <a:ext cx="9797504" cy="4114800"/>
          </a:xfrm>
        </p:spPr>
        <p:txBody>
          <a:bodyPr/>
          <a:lstStyle/>
          <a:p>
            <a:pPr eaLnBrk="1" hangingPunct="1">
              <a:lnSpc>
                <a:spcPct val="90000"/>
              </a:lnSpc>
              <a:defRPr/>
            </a:pPr>
            <a:r>
              <a:rPr lang="en-US" altLang="zh-CN" sz="2800" noProof="1"/>
              <a:t>“</a:t>
            </a:r>
            <a:r>
              <a:rPr lang="zh-CN" altLang="en-US" sz="2800" noProof="1">
                <a:solidFill>
                  <a:srgbClr val="FF0000"/>
                </a:solidFill>
              </a:rPr>
              <a:t>冲突</a:t>
            </a:r>
            <a:r>
              <a:rPr lang="zh-CN" altLang="en-US" sz="2800" noProof="1">
                <a:solidFill>
                  <a:schemeClr val="hlink"/>
                </a:solidFill>
              </a:rPr>
              <a:t>检测</a:t>
            </a:r>
            <a:r>
              <a:rPr lang="zh-CN" altLang="en-US" sz="2800" noProof="1"/>
              <a:t>”的定义：？</a:t>
            </a:r>
          </a:p>
          <a:p>
            <a:pPr marL="0" indent="0" eaLnBrk="1" hangingPunct="1">
              <a:lnSpc>
                <a:spcPct val="90000"/>
              </a:lnSpc>
              <a:buFont typeface="Wingdings" pitchFamily="2" charset="2"/>
              <a:buNone/>
              <a:defRPr/>
            </a:pPr>
            <a:endParaRPr lang="zh-CN" altLang="en-US" sz="2800" noProof="1">
              <a:sym typeface="+mn-ea"/>
            </a:endParaRPr>
          </a:p>
          <a:p>
            <a:pPr marL="0" indent="0" eaLnBrk="1" hangingPunct="1">
              <a:lnSpc>
                <a:spcPct val="90000"/>
              </a:lnSpc>
              <a:buFont typeface="Wingdings" pitchFamily="2" charset="2"/>
              <a:buNone/>
              <a:defRPr/>
            </a:pPr>
            <a:r>
              <a:rPr lang="zh-CN" altLang="en-US" sz="2800" noProof="1">
                <a:sym typeface="+mn-ea"/>
              </a:rPr>
              <a:t>指的是计算机边发送数据边检测信道上是否已经发生冲突</a:t>
            </a:r>
            <a:r>
              <a:rPr lang="zh-CN" altLang="en-US" sz="2800" noProof="1" smtClean="0">
                <a:sym typeface="+mn-ea"/>
              </a:rPr>
              <a:t>。</a:t>
            </a:r>
            <a:endParaRPr lang="zh-CN" altLang="en-US" sz="2000" noProof="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404905" y="214314"/>
            <a:ext cx="8483677" cy="1462087"/>
          </a:xfrm>
        </p:spPr>
        <p:txBody>
          <a:bodyPr/>
          <a:lstStyle/>
          <a:p>
            <a:pPr algn="ctr" eaLnBrk="1" hangingPunct="1"/>
            <a:r>
              <a:rPr lang="en-US" altLang="zh-CN" smtClean="0"/>
              <a:t>1.  </a:t>
            </a:r>
            <a:r>
              <a:rPr lang="zh-CN" altLang="en-US" smtClean="0"/>
              <a:t>封装成帧</a:t>
            </a:r>
          </a:p>
        </p:txBody>
      </p:sp>
      <p:sp>
        <p:nvSpPr>
          <p:cNvPr id="29699" name="Rectangle 3"/>
          <p:cNvSpPr>
            <a:spLocks noGrp="1" noChangeArrowheads="1"/>
          </p:cNvSpPr>
          <p:nvPr>
            <p:ph idx="1"/>
          </p:nvPr>
        </p:nvSpPr>
        <p:spPr>
          <a:xfrm>
            <a:off x="1273134" y="1773238"/>
            <a:ext cx="9487457" cy="1943786"/>
          </a:xfrm>
        </p:spPr>
        <p:txBody>
          <a:bodyPr/>
          <a:lstStyle/>
          <a:p>
            <a:pPr eaLnBrk="1" hangingPunct="1"/>
            <a:r>
              <a:rPr lang="zh-CN" altLang="en-US" sz="2800" smtClean="0"/>
              <a:t>封装成帧</a:t>
            </a:r>
            <a:r>
              <a:rPr lang="en-US" altLang="zh-CN" sz="2800" smtClean="0"/>
              <a:t>(framing)</a:t>
            </a:r>
            <a:r>
              <a:rPr lang="zh-CN" altLang="en-US" sz="2800" smtClean="0"/>
              <a:t>就是在一段数据的前后分别添加首部和尾部，然后就构成了一个帧。</a:t>
            </a:r>
            <a:endParaRPr lang="en-US" altLang="zh-CN" sz="2800" smtClean="0"/>
          </a:p>
          <a:p>
            <a:pPr eaLnBrk="1" hangingPunct="1"/>
            <a:r>
              <a:rPr lang="zh-CN" altLang="en-US" sz="2800" smtClean="0"/>
              <a:t>首部和尾部的一个重要作用就是进行</a:t>
            </a:r>
            <a:r>
              <a:rPr lang="zh-CN" altLang="en-US" sz="2800" smtClean="0">
                <a:solidFill>
                  <a:schemeClr val="hlink"/>
                </a:solidFill>
              </a:rPr>
              <a:t>帧定界</a:t>
            </a:r>
            <a:r>
              <a:rPr lang="zh-CN" altLang="en-US" sz="2800" smtClean="0"/>
              <a:t>。</a:t>
            </a:r>
            <a:r>
              <a:rPr lang="zh-CN" altLang="en-US" smtClean="0"/>
              <a:t>  </a:t>
            </a:r>
          </a:p>
        </p:txBody>
      </p:sp>
      <p:sp>
        <p:nvSpPr>
          <p:cNvPr id="29700" name="Text Box 4"/>
          <p:cNvSpPr txBox="1">
            <a:spLocks noChangeArrowheads="1"/>
          </p:cNvSpPr>
          <p:nvPr/>
        </p:nvSpPr>
        <p:spPr bwMode="auto">
          <a:xfrm>
            <a:off x="9258795" y="4011615"/>
            <a:ext cx="110799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帧结束</a:t>
            </a:r>
          </a:p>
        </p:txBody>
      </p:sp>
      <p:sp>
        <p:nvSpPr>
          <p:cNvPr id="29701" name="Rectangle 5"/>
          <p:cNvSpPr>
            <a:spLocks noChangeArrowheads="1"/>
          </p:cNvSpPr>
          <p:nvPr/>
        </p:nvSpPr>
        <p:spPr bwMode="auto">
          <a:xfrm>
            <a:off x="1786649" y="4960938"/>
            <a:ext cx="1457224" cy="5969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帧首部</a:t>
            </a:r>
          </a:p>
        </p:txBody>
      </p:sp>
      <p:sp>
        <p:nvSpPr>
          <p:cNvPr id="29702" name="Rectangle 6"/>
          <p:cNvSpPr>
            <a:spLocks noChangeArrowheads="1"/>
          </p:cNvSpPr>
          <p:nvPr/>
        </p:nvSpPr>
        <p:spPr bwMode="auto">
          <a:xfrm>
            <a:off x="3243874" y="3887788"/>
            <a:ext cx="5222364" cy="596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2400">
                <a:solidFill>
                  <a:schemeClr val="folHlink"/>
                </a:solidFill>
                <a:latin typeface="Arial" pitchFamily="34" charset="0"/>
                <a:ea typeface="黑体" pitchFamily="49" charset="-122"/>
              </a:rPr>
              <a:t>IP </a:t>
            </a:r>
            <a:r>
              <a:rPr lang="zh-CN" altLang="en-US" sz="2400">
                <a:solidFill>
                  <a:schemeClr val="folHlink"/>
                </a:solidFill>
                <a:latin typeface="Arial" pitchFamily="34" charset="0"/>
                <a:ea typeface="黑体" pitchFamily="49" charset="-122"/>
              </a:rPr>
              <a:t>数据报</a:t>
            </a:r>
          </a:p>
        </p:txBody>
      </p:sp>
      <p:sp>
        <p:nvSpPr>
          <p:cNvPr id="29703" name="Rectangle 7"/>
          <p:cNvSpPr>
            <a:spLocks noChangeArrowheads="1"/>
          </p:cNvSpPr>
          <p:nvPr/>
        </p:nvSpPr>
        <p:spPr bwMode="auto">
          <a:xfrm>
            <a:off x="3243874" y="4960938"/>
            <a:ext cx="5222364" cy="596900"/>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帧的数据部分</a:t>
            </a:r>
          </a:p>
        </p:txBody>
      </p:sp>
      <p:sp>
        <p:nvSpPr>
          <p:cNvPr id="29704" name="Rectangle 8"/>
          <p:cNvSpPr>
            <a:spLocks noChangeArrowheads="1"/>
          </p:cNvSpPr>
          <p:nvPr/>
        </p:nvSpPr>
        <p:spPr bwMode="auto">
          <a:xfrm>
            <a:off x="8466238" y="4960938"/>
            <a:ext cx="1457224" cy="5969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帧尾部</a:t>
            </a:r>
          </a:p>
        </p:txBody>
      </p:sp>
      <p:sp>
        <p:nvSpPr>
          <p:cNvPr id="29705" name="Line 9"/>
          <p:cNvSpPr>
            <a:spLocks noChangeShapeType="1"/>
          </p:cNvSpPr>
          <p:nvPr/>
        </p:nvSpPr>
        <p:spPr bwMode="auto">
          <a:xfrm>
            <a:off x="3243874" y="5915025"/>
            <a:ext cx="5222364"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9706" name="Line 10"/>
          <p:cNvSpPr>
            <a:spLocks noChangeShapeType="1"/>
          </p:cNvSpPr>
          <p:nvPr/>
        </p:nvSpPr>
        <p:spPr bwMode="auto">
          <a:xfrm>
            <a:off x="1786651" y="6392863"/>
            <a:ext cx="8136811"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9707" name="Line 11"/>
          <p:cNvSpPr>
            <a:spLocks noChangeShapeType="1"/>
          </p:cNvSpPr>
          <p:nvPr/>
        </p:nvSpPr>
        <p:spPr bwMode="auto">
          <a:xfrm>
            <a:off x="1786649" y="5676900"/>
            <a:ext cx="0" cy="1073150"/>
          </a:xfrm>
          <a:prstGeom prst="line">
            <a:avLst/>
          </a:prstGeom>
          <a:noFill/>
          <a:ln w="57150">
            <a:solidFill>
              <a:schemeClr val="folHlink"/>
            </a:solidFill>
            <a:round/>
            <a:headEnd type="triangle" w="sm" len="me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12"/>
          <p:cNvSpPr>
            <a:spLocks noChangeShapeType="1"/>
          </p:cNvSpPr>
          <p:nvPr/>
        </p:nvSpPr>
        <p:spPr bwMode="auto">
          <a:xfrm>
            <a:off x="9923460" y="5676900"/>
            <a:ext cx="0" cy="1073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13"/>
          <p:cNvSpPr>
            <a:spLocks noChangeShapeType="1"/>
          </p:cNvSpPr>
          <p:nvPr/>
        </p:nvSpPr>
        <p:spPr bwMode="auto">
          <a:xfrm>
            <a:off x="3243873" y="5676900"/>
            <a:ext cx="0" cy="477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14"/>
          <p:cNvSpPr>
            <a:spLocks noChangeShapeType="1"/>
          </p:cNvSpPr>
          <p:nvPr/>
        </p:nvSpPr>
        <p:spPr bwMode="auto">
          <a:xfrm>
            <a:off x="8466237" y="5676900"/>
            <a:ext cx="0" cy="477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Text Box 15"/>
          <p:cNvSpPr txBox="1">
            <a:spLocks noChangeArrowheads="1"/>
          </p:cNvSpPr>
          <p:nvPr/>
        </p:nvSpPr>
        <p:spPr bwMode="auto">
          <a:xfrm>
            <a:off x="5187484" y="5668965"/>
            <a:ext cx="110479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sz="2400">
                <a:solidFill>
                  <a:schemeClr val="folHlink"/>
                </a:solidFill>
                <a:latin typeface="Arial" pitchFamily="34" charset="0"/>
                <a:ea typeface="黑体" pitchFamily="49" charset="-122"/>
                <a:sym typeface="Symbol" pitchFamily="18" charset="2"/>
              </a:rPr>
              <a:t> </a:t>
            </a:r>
            <a:r>
              <a:rPr lang="en-US" altLang="zh-CN" sz="2400">
                <a:solidFill>
                  <a:schemeClr val="folHlink"/>
                </a:solidFill>
                <a:latin typeface="Arial" pitchFamily="34" charset="0"/>
                <a:ea typeface="黑体" pitchFamily="49" charset="-122"/>
              </a:rPr>
              <a:t>MTU</a:t>
            </a:r>
          </a:p>
        </p:txBody>
      </p:sp>
      <p:sp>
        <p:nvSpPr>
          <p:cNvPr id="29712" name="Text Box 16"/>
          <p:cNvSpPr txBox="1">
            <a:spLocks noChangeArrowheads="1"/>
          </p:cNvSpPr>
          <p:nvPr/>
        </p:nvSpPr>
        <p:spPr bwMode="auto">
          <a:xfrm>
            <a:off x="4412366" y="6172202"/>
            <a:ext cx="264687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数据链路层的帧长</a:t>
            </a:r>
          </a:p>
        </p:txBody>
      </p:sp>
      <p:sp>
        <p:nvSpPr>
          <p:cNvPr id="29713" name="AutoShape 17"/>
          <p:cNvSpPr>
            <a:spLocks noChangeArrowheads="1"/>
          </p:cNvSpPr>
          <p:nvPr/>
        </p:nvSpPr>
        <p:spPr bwMode="auto">
          <a:xfrm>
            <a:off x="5429709" y="4484688"/>
            <a:ext cx="850694" cy="595312"/>
          </a:xfrm>
          <a:prstGeom prst="downArrow">
            <a:avLst>
              <a:gd name="adj1" fmla="val 50000"/>
              <a:gd name="adj2" fmla="val 25000"/>
            </a:avLst>
          </a:prstGeom>
          <a:solidFill>
            <a:srgbClr val="66FF33"/>
          </a:solidFill>
          <a:ln w="9525">
            <a:solidFill>
              <a:schemeClr val="tx1"/>
            </a:solidFill>
            <a:miter lim="800000"/>
            <a:headEnd/>
            <a:tailEnd/>
          </a:ln>
          <a:effectLst>
            <a:outerShdw dist="35921" dir="2700000" algn="ctr" rotWithShape="0">
              <a:schemeClr val="bg2"/>
            </a:outerShdw>
          </a:effectLst>
        </p:spPr>
        <p:txBody>
          <a:bodyPr vert="eaVert" wrap="none" anchor="ctr"/>
          <a:lstStyle/>
          <a:p>
            <a:endParaRPr lang="zh-CN" altLang="en-US"/>
          </a:p>
        </p:txBody>
      </p:sp>
      <p:sp>
        <p:nvSpPr>
          <p:cNvPr id="29714" name="Text Box 18"/>
          <p:cNvSpPr txBox="1">
            <a:spLocks noChangeArrowheads="1"/>
          </p:cNvSpPr>
          <p:nvPr/>
        </p:nvSpPr>
        <p:spPr bwMode="auto">
          <a:xfrm>
            <a:off x="746053" y="4797428"/>
            <a:ext cx="800219"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开始</a:t>
            </a:r>
          </a:p>
          <a:p>
            <a:pPr eaLnBrk="1" hangingPunct="1"/>
            <a:r>
              <a:rPr lang="zh-CN" altLang="en-US" sz="2400">
                <a:solidFill>
                  <a:schemeClr val="folHlink"/>
                </a:solidFill>
                <a:latin typeface="Arial" pitchFamily="34" charset="0"/>
                <a:ea typeface="黑体" pitchFamily="49" charset="-122"/>
              </a:rPr>
              <a:t>发送</a:t>
            </a:r>
          </a:p>
        </p:txBody>
      </p:sp>
      <p:sp>
        <p:nvSpPr>
          <p:cNvPr id="29715" name="Line 19"/>
          <p:cNvSpPr>
            <a:spLocks noChangeShapeType="1"/>
          </p:cNvSpPr>
          <p:nvPr/>
        </p:nvSpPr>
        <p:spPr bwMode="auto">
          <a:xfrm flipV="1">
            <a:off x="1796339" y="4503741"/>
            <a:ext cx="0" cy="396875"/>
          </a:xfrm>
          <a:prstGeom prst="line">
            <a:avLst/>
          </a:prstGeom>
          <a:noFill/>
          <a:ln w="38100">
            <a:solidFill>
              <a:schemeClr va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29716" name="Line 20"/>
          <p:cNvSpPr>
            <a:spLocks noChangeShapeType="1"/>
          </p:cNvSpPr>
          <p:nvPr/>
        </p:nvSpPr>
        <p:spPr bwMode="auto">
          <a:xfrm flipV="1">
            <a:off x="9915711" y="4503741"/>
            <a:ext cx="0" cy="396875"/>
          </a:xfrm>
          <a:prstGeom prst="line">
            <a:avLst/>
          </a:prstGeom>
          <a:noFill/>
          <a:ln w="38100">
            <a:solidFill>
              <a:schemeClr va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29717" name="Text Box 21"/>
          <p:cNvSpPr txBox="1">
            <a:spLocks noChangeArrowheads="1"/>
          </p:cNvSpPr>
          <p:nvPr/>
        </p:nvSpPr>
        <p:spPr bwMode="auto">
          <a:xfrm>
            <a:off x="1203373" y="4011615"/>
            <a:ext cx="110799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帧开始</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pPr algn="ctr" eaLnBrk="1" hangingPunct="1"/>
            <a:r>
              <a:rPr lang="zh-CN" altLang="en-US" smtClean="0">
                <a:sym typeface="黑体" pitchFamily="49" charset="-122"/>
              </a:rPr>
              <a:t>载波监听多点接入</a:t>
            </a:r>
            <a:r>
              <a:rPr lang="en-US" altLang="zh-CN" smtClean="0">
                <a:sym typeface="黑体" pitchFamily="49" charset="-122"/>
              </a:rPr>
              <a:t>/</a:t>
            </a:r>
            <a:r>
              <a:rPr lang="zh-CN" altLang="en-US" smtClean="0">
                <a:solidFill>
                  <a:srgbClr val="FF0000"/>
                </a:solidFill>
                <a:sym typeface="黑体" pitchFamily="49" charset="-122"/>
              </a:rPr>
              <a:t>冲突检测</a:t>
            </a:r>
            <a:r>
              <a:rPr lang="zh-CN" altLang="en-US" smtClean="0">
                <a:sym typeface="黑体" pitchFamily="49" charset="-122"/>
              </a:rPr>
              <a:t>  </a:t>
            </a:r>
            <a:r>
              <a:rPr lang="en-US" altLang="zh-CN" smtClean="0">
                <a:sym typeface="黑体" pitchFamily="49" charset="-122"/>
              </a:rPr>
              <a:t>CSMA/CD </a:t>
            </a:r>
            <a:endParaRPr lang="zh-CN" altLang="zh-CN" smtClean="0"/>
          </a:p>
        </p:txBody>
      </p:sp>
      <p:sp>
        <p:nvSpPr>
          <p:cNvPr id="409603" name="Rectangle 3"/>
          <p:cNvSpPr>
            <a:spLocks noGrp="1"/>
          </p:cNvSpPr>
          <p:nvPr>
            <p:ph idx="1"/>
          </p:nvPr>
        </p:nvSpPr>
        <p:spPr>
          <a:xfrm>
            <a:off x="1273134" y="1906588"/>
            <a:ext cx="9487457" cy="4114800"/>
          </a:xfrm>
        </p:spPr>
        <p:txBody>
          <a:bodyPr/>
          <a:lstStyle/>
          <a:p>
            <a:pPr eaLnBrk="1" hangingPunct="1">
              <a:lnSpc>
                <a:spcPct val="90000"/>
              </a:lnSpc>
              <a:defRPr/>
            </a:pPr>
            <a:r>
              <a:rPr lang="en-US" altLang="zh-CN" sz="2800" noProof="1">
                <a:sym typeface="+mn-ea"/>
              </a:rPr>
              <a:t>“</a:t>
            </a:r>
            <a:r>
              <a:rPr lang="zh-CN" altLang="en-US" sz="2800" noProof="1">
                <a:solidFill>
                  <a:srgbClr val="FF0000"/>
                </a:solidFill>
                <a:sym typeface="+mn-ea"/>
              </a:rPr>
              <a:t>冲突</a:t>
            </a:r>
            <a:r>
              <a:rPr lang="zh-CN" altLang="en-US" sz="2800" noProof="1">
                <a:solidFill>
                  <a:schemeClr val="hlink"/>
                </a:solidFill>
                <a:sym typeface="+mn-ea"/>
              </a:rPr>
              <a:t>检测</a:t>
            </a:r>
            <a:r>
              <a:rPr lang="zh-CN" altLang="en-US" sz="2800" noProof="1">
                <a:sym typeface="+mn-ea"/>
              </a:rPr>
              <a:t>”的原因：</a:t>
            </a:r>
            <a:r>
              <a:rPr lang="zh-CN" altLang="en-US" sz="2800" noProof="1" smtClean="0">
                <a:sym typeface="+mn-ea"/>
              </a:rPr>
              <a:t>？ </a:t>
            </a:r>
            <a:r>
              <a:rPr lang="zh-CN" altLang="en-US" sz="2800" noProof="1" smtClean="0"/>
              <a:t>因为</a:t>
            </a:r>
            <a:r>
              <a:rPr lang="zh-CN" altLang="en-US" sz="2800" noProof="1"/>
              <a:t>有传播延迟。</a:t>
            </a:r>
          </a:p>
          <a:p>
            <a:pPr marL="0" indent="0" eaLnBrk="1" hangingPunct="1">
              <a:lnSpc>
                <a:spcPct val="90000"/>
              </a:lnSpc>
              <a:buFont typeface="Wingdings" pitchFamily="2" charset="2"/>
              <a:buNone/>
              <a:defRPr/>
            </a:pPr>
            <a:endParaRPr lang="zh-CN" altLang="en-US" sz="2800" noProof="1"/>
          </a:p>
          <a:p>
            <a:pPr marL="0" indent="0" eaLnBrk="1" hangingPunct="1">
              <a:lnSpc>
                <a:spcPct val="90000"/>
              </a:lnSpc>
              <a:buFont typeface="Wingdings" pitchFamily="2" charset="2"/>
              <a:buNone/>
              <a:defRPr/>
            </a:pPr>
            <a:endParaRPr lang="zh-CN" altLang="en-US" sz="2800" noProof="1"/>
          </a:p>
        </p:txBody>
      </p:sp>
      <p:grpSp>
        <p:nvGrpSpPr>
          <p:cNvPr id="2" name="组合 1"/>
          <p:cNvGrpSpPr/>
          <p:nvPr/>
        </p:nvGrpSpPr>
        <p:grpSpPr>
          <a:xfrm>
            <a:off x="324418" y="2494421"/>
            <a:ext cx="10313536" cy="2458184"/>
            <a:chOff x="269355" y="4001694"/>
            <a:chExt cx="10313536" cy="2458184"/>
          </a:xfrm>
        </p:grpSpPr>
        <p:sp>
          <p:nvSpPr>
            <p:cNvPr id="4" name="Line 2"/>
            <p:cNvSpPr>
              <a:spLocks noChangeShapeType="1"/>
            </p:cNvSpPr>
            <p:nvPr/>
          </p:nvSpPr>
          <p:spPr bwMode="auto">
            <a:xfrm>
              <a:off x="2292414" y="4500166"/>
              <a:ext cx="5689374"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3"/>
            <p:cNvSpPr>
              <a:spLocks noChangeShapeType="1"/>
            </p:cNvSpPr>
            <p:nvPr/>
          </p:nvSpPr>
          <p:spPr bwMode="auto">
            <a:xfrm>
              <a:off x="2284664" y="4211241"/>
              <a:ext cx="5704875"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 name="Rectangle 4"/>
            <p:cNvSpPr>
              <a:spLocks noChangeArrowheads="1"/>
            </p:cNvSpPr>
            <p:nvPr/>
          </p:nvSpPr>
          <p:spPr bwMode="auto">
            <a:xfrm>
              <a:off x="4565451" y="4001694"/>
              <a:ext cx="737382" cy="39754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a:solidFill>
                    <a:srgbClr val="333399"/>
                  </a:solidFill>
                  <a:latin typeface="Arial" pitchFamily="34" charset="0"/>
                  <a:ea typeface="黑体" pitchFamily="49" charset="-122"/>
                </a:rPr>
                <a:t>1 km</a:t>
              </a:r>
            </a:p>
          </p:txBody>
        </p:sp>
        <p:sp>
          <p:nvSpPr>
            <p:cNvPr id="7" name="Line 5"/>
            <p:cNvSpPr>
              <a:spLocks noChangeShapeType="1"/>
            </p:cNvSpPr>
            <p:nvPr/>
          </p:nvSpPr>
          <p:spPr bwMode="auto">
            <a:xfrm>
              <a:off x="2278850" y="4504931"/>
              <a:ext cx="0" cy="18081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6"/>
            <p:cNvSpPr>
              <a:spLocks noChangeShapeType="1"/>
            </p:cNvSpPr>
            <p:nvPr/>
          </p:nvSpPr>
          <p:spPr bwMode="auto">
            <a:xfrm>
              <a:off x="2284663" y="4504931"/>
              <a:ext cx="5673871" cy="868363"/>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 name="Rectangle 7"/>
            <p:cNvSpPr>
              <a:spLocks noChangeArrowheads="1"/>
            </p:cNvSpPr>
            <p:nvPr/>
          </p:nvSpPr>
          <p:spPr bwMode="auto">
            <a:xfrm>
              <a:off x="1852536" y="4003280"/>
              <a:ext cx="421591"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800">
                  <a:solidFill>
                    <a:srgbClr val="333399"/>
                  </a:solidFill>
                  <a:latin typeface="Arial" pitchFamily="34" charset="0"/>
                  <a:ea typeface="黑体" pitchFamily="49" charset="-122"/>
                </a:rPr>
                <a:t>A</a:t>
              </a:r>
            </a:p>
          </p:txBody>
        </p:sp>
        <p:sp>
          <p:nvSpPr>
            <p:cNvPr id="10" name="Rectangle 8"/>
            <p:cNvSpPr>
              <a:spLocks noChangeArrowheads="1"/>
            </p:cNvSpPr>
            <p:nvPr/>
          </p:nvSpPr>
          <p:spPr bwMode="auto">
            <a:xfrm>
              <a:off x="7935282" y="4003280"/>
              <a:ext cx="421591"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800">
                  <a:solidFill>
                    <a:srgbClr val="333399"/>
                  </a:solidFill>
                  <a:latin typeface="Arial" pitchFamily="34" charset="0"/>
                  <a:ea typeface="黑体" pitchFamily="49" charset="-122"/>
                </a:rPr>
                <a:t>B</a:t>
              </a:r>
            </a:p>
          </p:txBody>
        </p:sp>
        <p:sp>
          <p:nvSpPr>
            <p:cNvPr id="11" name="Line 9"/>
            <p:cNvSpPr>
              <a:spLocks noChangeShapeType="1"/>
            </p:cNvSpPr>
            <p:nvPr/>
          </p:nvSpPr>
          <p:spPr bwMode="auto">
            <a:xfrm flipH="1">
              <a:off x="2135454" y="4847831"/>
              <a:ext cx="7752" cy="1090613"/>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 name="Rectangle 10"/>
            <p:cNvSpPr>
              <a:spLocks noChangeArrowheads="1"/>
            </p:cNvSpPr>
            <p:nvPr/>
          </p:nvSpPr>
          <p:spPr bwMode="auto">
            <a:xfrm>
              <a:off x="1868039" y="5179618"/>
              <a:ext cx="25327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i="1">
                  <a:solidFill>
                    <a:srgbClr val="333399"/>
                  </a:solidFill>
                  <a:latin typeface="Arial" pitchFamily="34" charset="0"/>
                  <a:ea typeface="黑体" pitchFamily="49" charset="-122"/>
                </a:rPr>
                <a:t>t</a:t>
              </a:r>
            </a:p>
          </p:txBody>
        </p:sp>
        <p:sp>
          <p:nvSpPr>
            <p:cNvPr id="13" name="Line 11"/>
            <p:cNvSpPr>
              <a:spLocks noChangeShapeType="1"/>
            </p:cNvSpPr>
            <p:nvPr/>
          </p:nvSpPr>
          <p:spPr bwMode="auto">
            <a:xfrm>
              <a:off x="7981788" y="4493816"/>
              <a:ext cx="0" cy="1484312"/>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2"/>
            <p:cNvSpPr>
              <a:spLocks noChangeShapeType="1"/>
            </p:cNvSpPr>
            <p:nvPr/>
          </p:nvSpPr>
          <p:spPr bwMode="auto">
            <a:xfrm flipH="1">
              <a:off x="2278850" y="5208194"/>
              <a:ext cx="5701001" cy="879475"/>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5" name="Group 13"/>
            <p:cNvGrpSpPr>
              <a:grpSpLocks/>
            </p:cNvGrpSpPr>
            <p:nvPr/>
          </p:nvGrpSpPr>
          <p:grpSpPr bwMode="auto">
            <a:xfrm>
              <a:off x="6481934" y="4500166"/>
              <a:ext cx="1178180" cy="793750"/>
              <a:chOff x="3364" y="411"/>
              <a:chExt cx="608" cy="500"/>
            </a:xfrm>
          </p:grpSpPr>
          <p:sp>
            <p:nvSpPr>
              <p:cNvPr id="16" name="Line 14"/>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 name="AutoShape 15"/>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p>
                <a:pPr algn="ctr" defTabSz="762000" eaLnBrk="0" hangingPunct="0"/>
                <a:r>
                  <a:rPr lang="zh-CN" altLang="en-US">
                    <a:solidFill>
                      <a:srgbClr val="333399"/>
                    </a:solidFill>
                    <a:latin typeface="Arial" pitchFamily="34" charset="0"/>
                    <a:ea typeface="黑体" pitchFamily="49" charset="-122"/>
                  </a:rPr>
                  <a:t>碰撞</a:t>
                </a:r>
              </a:p>
            </p:txBody>
          </p:sp>
        </p:grpSp>
        <p:grpSp>
          <p:nvGrpSpPr>
            <p:cNvPr id="18" name="Group 16"/>
            <p:cNvGrpSpPr>
              <a:grpSpLocks/>
            </p:cNvGrpSpPr>
            <p:nvPr/>
          </p:nvGrpSpPr>
          <p:grpSpPr bwMode="auto">
            <a:xfrm>
              <a:off x="269355" y="5044680"/>
              <a:ext cx="4834805" cy="1217613"/>
              <a:chOff x="158" y="754"/>
              <a:chExt cx="2495" cy="767"/>
            </a:xfrm>
          </p:grpSpPr>
          <p:sp>
            <p:nvSpPr>
              <p:cNvPr id="19" name="Text Box 17"/>
              <p:cNvSpPr txBox="1">
                <a:spLocks noChangeArrowheads="1"/>
              </p:cNvSpPr>
              <p:nvPr/>
            </p:nvSpPr>
            <p:spPr bwMode="auto">
              <a:xfrm>
                <a:off x="158" y="1269"/>
                <a:ext cx="6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t</a:t>
                </a:r>
                <a:r>
                  <a:rPr lang="en-US" altLang="zh-CN">
                    <a:solidFill>
                      <a:srgbClr val="333399"/>
                    </a:solidFill>
                    <a:latin typeface="Arial" pitchFamily="34" charset="0"/>
                    <a:ea typeface="黑体" pitchFamily="49" charset="-122"/>
                  </a:rPr>
                  <a:t> = 2</a:t>
                </a:r>
                <a:r>
                  <a:rPr lang="en-US" altLang="zh-CN">
                    <a:solidFill>
                      <a:srgbClr val="333399"/>
                    </a:solidFill>
                    <a:latin typeface="Arial" pitchFamily="34" charset="0"/>
                    <a:ea typeface="黑体" pitchFamily="49" charset="-122"/>
                    <a:sym typeface="Symbol" pitchFamily="18" charset="2"/>
                  </a:rPr>
                  <a:t></a:t>
                </a:r>
                <a:r>
                  <a:rPr lang="en-US" altLang="zh-CN">
                    <a:solidFill>
                      <a:srgbClr val="333399"/>
                    </a:solidFill>
                    <a:latin typeface="Arial" pitchFamily="34" charset="0"/>
                    <a:ea typeface="黑体" pitchFamily="49" charset="-122"/>
                  </a:rPr>
                  <a:t> </a:t>
                </a:r>
                <a:r>
                  <a:rPr lang="en-US" altLang="zh-CN">
                    <a:solidFill>
                      <a:srgbClr val="333399"/>
                    </a:solidFill>
                    <a:latin typeface="Arial" pitchFamily="34" charset="0"/>
                    <a:ea typeface="黑体" pitchFamily="49" charset="-122"/>
                    <a:sym typeface="Symbol" pitchFamily="18" charset="2"/>
                  </a:rPr>
                  <a:t> </a:t>
                </a:r>
              </a:p>
            </p:txBody>
          </p:sp>
          <p:sp>
            <p:nvSpPr>
              <p:cNvPr id="20" name="Line 18"/>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1" name="Group 19"/>
              <p:cNvGrpSpPr>
                <a:grpSpLocks/>
              </p:cNvGrpSpPr>
              <p:nvPr/>
            </p:nvGrpSpPr>
            <p:grpSpPr bwMode="auto">
              <a:xfrm>
                <a:off x="1247" y="754"/>
                <a:ext cx="1406" cy="272"/>
                <a:chOff x="1247" y="754"/>
                <a:chExt cx="1406" cy="272"/>
              </a:xfrm>
            </p:grpSpPr>
            <p:sp>
              <p:nvSpPr>
                <p:cNvPr id="22" name="AutoShape 20"/>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p>
                  <a:pPr algn="ctr" defTabSz="762000" eaLnBrk="0" hangingPunct="0"/>
                  <a:endParaRPr lang="zh-CN" altLang="zh-CN">
                    <a:solidFill>
                      <a:srgbClr val="333399"/>
                    </a:solidFill>
                    <a:latin typeface="Arial" pitchFamily="34" charset="0"/>
                    <a:ea typeface="黑体" pitchFamily="49" charset="-122"/>
                  </a:endParaRPr>
                </a:p>
              </p:txBody>
            </p:sp>
            <p:sp>
              <p:nvSpPr>
                <p:cNvPr id="23" name="Text Box 21"/>
                <p:cNvSpPr txBox="1">
                  <a:spLocks noChangeArrowheads="1"/>
                </p:cNvSpPr>
                <p:nvPr/>
              </p:nvSpPr>
              <p:spPr bwMode="auto">
                <a:xfrm>
                  <a:off x="1247" y="754"/>
                  <a:ext cx="13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a:solidFill>
                        <a:srgbClr val="333399"/>
                      </a:solidFill>
                      <a:latin typeface="Arial" pitchFamily="34" charset="0"/>
                      <a:ea typeface="黑体" pitchFamily="49" charset="-122"/>
                    </a:rPr>
                    <a:t>A </a:t>
                  </a:r>
                  <a:r>
                    <a:rPr lang="zh-CN" altLang="en-US">
                      <a:solidFill>
                        <a:srgbClr val="333399"/>
                      </a:solidFill>
                      <a:latin typeface="Arial" pitchFamily="34" charset="0"/>
                      <a:ea typeface="黑体" pitchFamily="49" charset="-122"/>
                    </a:rPr>
                    <a:t>检测到发生碰撞</a:t>
                  </a:r>
                </a:p>
              </p:txBody>
            </p:sp>
          </p:grpSp>
        </p:grpSp>
        <p:grpSp>
          <p:nvGrpSpPr>
            <p:cNvPr id="24" name="Group 22"/>
            <p:cNvGrpSpPr>
              <a:grpSpLocks/>
            </p:cNvGrpSpPr>
            <p:nvPr/>
          </p:nvGrpSpPr>
          <p:grpSpPr bwMode="auto">
            <a:xfrm>
              <a:off x="8037985" y="4381104"/>
              <a:ext cx="2251720" cy="973138"/>
              <a:chOff x="4167" y="336"/>
              <a:chExt cx="1162" cy="613"/>
            </a:xfrm>
          </p:grpSpPr>
          <p:grpSp>
            <p:nvGrpSpPr>
              <p:cNvPr id="25" name="Group 23"/>
              <p:cNvGrpSpPr>
                <a:grpSpLocks/>
              </p:cNvGrpSpPr>
              <p:nvPr/>
            </p:nvGrpSpPr>
            <p:grpSpPr bwMode="auto">
              <a:xfrm>
                <a:off x="4167" y="697"/>
                <a:ext cx="892" cy="252"/>
                <a:chOff x="4167" y="697"/>
                <a:chExt cx="892" cy="252"/>
              </a:xfrm>
            </p:grpSpPr>
            <p:sp>
              <p:nvSpPr>
                <p:cNvPr id="29" name="Line 24"/>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 name="Text Box 25"/>
                <p:cNvSpPr txBox="1">
                  <a:spLocks noChangeArrowheads="1"/>
                </p:cNvSpPr>
                <p:nvPr/>
              </p:nvSpPr>
              <p:spPr bwMode="auto">
                <a:xfrm>
                  <a:off x="4411" y="697"/>
                  <a:ext cx="6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  t</a:t>
                  </a:r>
                  <a:r>
                    <a:rPr lang="en-US" altLang="zh-CN">
                      <a:solidFill>
                        <a:srgbClr val="333399"/>
                      </a:solidFill>
                      <a:latin typeface="Arial" pitchFamily="34" charset="0"/>
                      <a:ea typeface="黑体" pitchFamily="49" charset="-122"/>
                    </a:rPr>
                    <a:t> = </a:t>
                  </a:r>
                  <a:r>
                    <a:rPr lang="en-US" altLang="zh-CN">
                      <a:solidFill>
                        <a:srgbClr val="333399"/>
                      </a:solidFill>
                      <a:sym typeface="Symbol" pitchFamily="18" charset="2"/>
                    </a:rPr>
                    <a:t></a:t>
                  </a:r>
                  <a:r>
                    <a:rPr lang="en-US" altLang="zh-CN">
                      <a:solidFill>
                        <a:srgbClr val="333399"/>
                      </a:solidFill>
                      <a:latin typeface="Arial" pitchFamily="34" charset="0"/>
                      <a:ea typeface="黑体" pitchFamily="49" charset="-122"/>
                    </a:rPr>
                    <a:t> </a:t>
                  </a:r>
                  <a:r>
                    <a:rPr lang="en-US" altLang="zh-CN">
                      <a:solidFill>
                        <a:srgbClr val="333399"/>
                      </a:solidFill>
                      <a:latin typeface="Arial" pitchFamily="34" charset="0"/>
                      <a:ea typeface="黑体" pitchFamily="49" charset="-122"/>
                      <a:sym typeface="Symbol" pitchFamily="18" charset="2"/>
                    </a:rPr>
                    <a:t> </a:t>
                  </a:r>
                  <a:r>
                    <a:rPr lang="en-US" altLang="zh-CN" baseline="30000">
                      <a:solidFill>
                        <a:srgbClr val="333399"/>
                      </a:solidFill>
                      <a:latin typeface="Arial" pitchFamily="34" charset="0"/>
                      <a:ea typeface="黑体" pitchFamily="49" charset="-122"/>
                    </a:rPr>
                    <a:t> </a:t>
                  </a:r>
                </a:p>
              </p:txBody>
            </p:sp>
          </p:grpSp>
          <p:grpSp>
            <p:nvGrpSpPr>
              <p:cNvPr id="26" name="Group 26"/>
              <p:cNvGrpSpPr>
                <a:grpSpLocks/>
              </p:cNvGrpSpPr>
              <p:nvPr/>
            </p:nvGrpSpPr>
            <p:grpSpPr bwMode="auto">
              <a:xfrm>
                <a:off x="4286" y="336"/>
                <a:ext cx="1043" cy="256"/>
                <a:chOff x="4286" y="336"/>
                <a:chExt cx="1043" cy="256"/>
              </a:xfrm>
            </p:grpSpPr>
            <p:sp>
              <p:nvSpPr>
                <p:cNvPr id="27" name="AutoShape 27"/>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p>
                  <a:pPr algn="ctr" defTabSz="762000" eaLnBrk="0" hangingPunct="0"/>
                  <a:endParaRPr lang="zh-CN" altLang="zh-CN">
                    <a:solidFill>
                      <a:srgbClr val="333399"/>
                    </a:solidFill>
                    <a:latin typeface="Arial" pitchFamily="34" charset="0"/>
                    <a:ea typeface="黑体" pitchFamily="49" charset="-122"/>
                  </a:endParaRPr>
                </a:p>
              </p:txBody>
            </p:sp>
            <p:sp>
              <p:nvSpPr>
                <p:cNvPr id="28" name="Text Box 28"/>
                <p:cNvSpPr txBox="1">
                  <a:spLocks noChangeArrowheads="1"/>
                </p:cNvSpPr>
                <p:nvPr/>
              </p:nvSpPr>
              <p:spPr bwMode="auto">
                <a:xfrm>
                  <a:off x="4286" y="336"/>
                  <a:ext cx="82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a:solidFill>
                        <a:srgbClr val="333399"/>
                      </a:solidFill>
                      <a:latin typeface="Arial" pitchFamily="34" charset="0"/>
                      <a:ea typeface="黑体" pitchFamily="49" charset="-122"/>
                    </a:rPr>
                    <a:t>  B </a:t>
                  </a:r>
                  <a:r>
                    <a:rPr lang="zh-CN" altLang="en-US">
                      <a:solidFill>
                        <a:srgbClr val="333399"/>
                      </a:solidFill>
                      <a:latin typeface="Arial" pitchFamily="34" charset="0"/>
                      <a:ea typeface="黑体" pitchFamily="49" charset="-122"/>
                    </a:rPr>
                    <a:t>发送数据</a:t>
                  </a:r>
                </a:p>
              </p:txBody>
            </p:sp>
          </p:grpSp>
        </p:grpSp>
        <p:grpSp>
          <p:nvGrpSpPr>
            <p:cNvPr id="31" name="Group 29"/>
            <p:cNvGrpSpPr>
              <a:grpSpLocks/>
            </p:cNvGrpSpPr>
            <p:nvPr/>
          </p:nvGrpSpPr>
          <p:grpSpPr bwMode="auto">
            <a:xfrm>
              <a:off x="4927820" y="5220891"/>
              <a:ext cx="4379423" cy="1006475"/>
              <a:chOff x="2562" y="865"/>
              <a:chExt cx="2260" cy="634"/>
            </a:xfrm>
          </p:grpSpPr>
          <p:grpSp>
            <p:nvGrpSpPr>
              <p:cNvPr id="32" name="Group 30"/>
              <p:cNvGrpSpPr>
                <a:grpSpLocks/>
              </p:cNvGrpSpPr>
              <p:nvPr/>
            </p:nvGrpSpPr>
            <p:grpSpPr bwMode="auto">
              <a:xfrm>
                <a:off x="2562" y="1240"/>
                <a:ext cx="1546" cy="259"/>
                <a:chOff x="2562" y="1240"/>
                <a:chExt cx="1546" cy="259"/>
              </a:xfrm>
            </p:grpSpPr>
            <p:sp>
              <p:nvSpPr>
                <p:cNvPr id="35" name="AutoShape 31"/>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p>
                  <a:pPr algn="ctr" defTabSz="762000" eaLnBrk="0" hangingPunct="0"/>
                  <a:endParaRPr lang="zh-CN" altLang="zh-CN">
                    <a:solidFill>
                      <a:srgbClr val="333399"/>
                    </a:solidFill>
                    <a:latin typeface="Arial" pitchFamily="34" charset="0"/>
                    <a:ea typeface="黑体" pitchFamily="49" charset="-122"/>
                  </a:endParaRPr>
                </a:p>
              </p:txBody>
            </p:sp>
            <p:sp>
              <p:nvSpPr>
                <p:cNvPr id="36" name="Text Box 32"/>
                <p:cNvSpPr txBox="1">
                  <a:spLocks noChangeArrowheads="1"/>
                </p:cNvSpPr>
                <p:nvPr/>
              </p:nvSpPr>
              <p:spPr bwMode="auto">
                <a:xfrm>
                  <a:off x="2562" y="1240"/>
                  <a:ext cx="15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a:solidFill>
                        <a:srgbClr val="333399"/>
                      </a:solidFill>
                      <a:latin typeface="Arial" pitchFamily="34" charset="0"/>
                      <a:ea typeface="黑体" pitchFamily="49" charset="-122"/>
                    </a:rPr>
                    <a:t>B </a:t>
                  </a:r>
                  <a:r>
                    <a:rPr lang="zh-CN" altLang="en-US">
                      <a:solidFill>
                        <a:srgbClr val="333399"/>
                      </a:solidFill>
                      <a:latin typeface="Arial" pitchFamily="34" charset="0"/>
                      <a:ea typeface="黑体" pitchFamily="49" charset="-122"/>
                    </a:rPr>
                    <a:t>检测到发生碰撞</a:t>
                  </a:r>
                </a:p>
              </p:txBody>
            </p:sp>
          </p:grpSp>
          <p:sp>
            <p:nvSpPr>
              <p:cNvPr id="33" name="Line 33"/>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4" name="Text Box 34"/>
              <p:cNvSpPr txBox="1">
                <a:spLocks noChangeArrowheads="1"/>
              </p:cNvSpPr>
              <p:nvPr/>
            </p:nvSpPr>
            <p:spPr bwMode="auto">
              <a:xfrm>
                <a:off x="4410" y="865"/>
                <a:ext cx="4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  t</a:t>
                </a:r>
                <a:r>
                  <a:rPr lang="en-US" altLang="zh-CN">
                    <a:solidFill>
                      <a:srgbClr val="333399"/>
                    </a:solidFill>
                    <a:latin typeface="Arial" pitchFamily="34" charset="0"/>
                    <a:ea typeface="黑体" pitchFamily="49" charset="-122"/>
                  </a:rPr>
                  <a:t> = </a:t>
                </a:r>
                <a:r>
                  <a:rPr lang="en-US" altLang="zh-CN">
                    <a:solidFill>
                      <a:srgbClr val="333399"/>
                    </a:solidFill>
                    <a:sym typeface="Symbol" pitchFamily="18" charset="2"/>
                  </a:rPr>
                  <a:t></a:t>
                </a:r>
              </a:p>
            </p:txBody>
          </p:sp>
        </p:grpSp>
        <p:sp>
          <p:nvSpPr>
            <p:cNvPr id="37" name="Text Box 35"/>
            <p:cNvSpPr txBox="1">
              <a:spLocks noChangeArrowheads="1"/>
            </p:cNvSpPr>
            <p:nvPr/>
          </p:nvSpPr>
          <p:spPr bwMode="auto">
            <a:xfrm>
              <a:off x="914643" y="4295379"/>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t</a:t>
              </a:r>
              <a:r>
                <a:rPr lang="en-US" altLang="zh-CN">
                  <a:solidFill>
                    <a:srgbClr val="333399"/>
                  </a:solidFill>
                  <a:latin typeface="Arial" pitchFamily="34" charset="0"/>
                  <a:ea typeface="黑体" pitchFamily="49" charset="-122"/>
                </a:rPr>
                <a:t> = 0</a:t>
              </a:r>
              <a:endParaRPr lang="en-US" altLang="zh-CN" baseline="30000">
                <a:solidFill>
                  <a:srgbClr val="333399"/>
                </a:solidFill>
                <a:latin typeface="Arial" pitchFamily="34" charset="0"/>
                <a:ea typeface="黑体" pitchFamily="49" charset="-122"/>
              </a:endParaRPr>
            </a:p>
          </p:txBody>
        </p:sp>
        <p:sp>
          <p:nvSpPr>
            <p:cNvPr id="38" name="Line 36"/>
            <p:cNvSpPr>
              <a:spLocks noChangeShapeType="1"/>
            </p:cNvSpPr>
            <p:nvPr/>
          </p:nvSpPr>
          <p:spPr bwMode="auto">
            <a:xfrm>
              <a:off x="1732392" y="4500166"/>
              <a:ext cx="503828"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37"/>
            <p:cNvSpPr txBox="1">
              <a:spLocks noChangeArrowheads="1"/>
            </p:cNvSpPr>
            <p:nvPr/>
          </p:nvSpPr>
          <p:spPr bwMode="auto">
            <a:xfrm>
              <a:off x="8331954" y="5628881"/>
              <a:ext cx="22509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rgbClr val="333399"/>
                  </a:solidFill>
                  <a:latin typeface="Arial" pitchFamily="34" charset="0"/>
                  <a:ea typeface="黑体" pitchFamily="49" charset="-122"/>
                </a:rPr>
                <a:t>单程端到端</a:t>
              </a:r>
            </a:p>
            <a:p>
              <a:pPr algn="ctr" eaLnBrk="1" hangingPunct="1"/>
              <a:r>
                <a:rPr lang="zh-CN" altLang="en-US" sz="2400">
                  <a:solidFill>
                    <a:srgbClr val="333399"/>
                  </a:solidFill>
                  <a:latin typeface="Arial" pitchFamily="34" charset="0"/>
                  <a:ea typeface="黑体" pitchFamily="49" charset="-122"/>
                </a:rPr>
                <a:t>传播时延记为</a:t>
              </a:r>
              <a:r>
                <a:rPr lang="zh-CN" altLang="en-US" sz="2400" i="1">
                  <a:solidFill>
                    <a:srgbClr val="333399"/>
                  </a:solidFill>
                  <a:latin typeface="Arial" pitchFamily="34" charset="0"/>
                  <a:ea typeface="黑体" pitchFamily="49" charset="-122"/>
                  <a:sym typeface="Symbol" pitchFamily="18" charset="2"/>
                </a:rPr>
                <a:t></a:t>
              </a:r>
              <a:r>
                <a:rPr lang="zh-CN" altLang="en-US" sz="2400">
                  <a:solidFill>
                    <a:srgbClr val="333399"/>
                  </a:solidFill>
                  <a:latin typeface="Arial" pitchFamily="34" charset="0"/>
                  <a:ea typeface="黑体" pitchFamily="49" charset="-122"/>
                </a:rPr>
                <a:t> </a:t>
              </a:r>
            </a:p>
          </p:txBody>
        </p:sp>
      </p:grpSp>
      <p:sp>
        <p:nvSpPr>
          <p:cNvPr id="3" name="矩形 2"/>
          <p:cNvSpPr/>
          <p:nvPr/>
        </p:nvSpPr>
        <p:spPr>
          <a:xfrm>
            <a:off x="2307400" y="5733192"/>
            <a:ext cx="6128601" cy="480131"/>
          </a:xfrm>
          <a:prstGeom prst="rect">
            <a:avLst/>
          </a:prstGeom>
        </p:spPr>
        <p:txBody>
          <a:bodyPr wrap="none">
            <a:spAutoFit/>
          </a:bodyPr>
          <a:lstStyle/>
          <a:p>
            <a:pPr eaLnBrk="1" hangingPunct="1">
              <a:lnSpc>
                <a:spcPct val="90000"/>
              </a:lnSpc>
            </a:pPr>
            <a:r>
              <a:rPr lang="zh-CN" altLang="en-US" sz="2800">
                <a:solidFill>
                  <a:srgbClr val="333399"/>
                </a:solidFill>
                <a:latin typeface="+mn-lt"/>
                <a:ea typeface="+mn-ea"/>
              </a:rPr>
              <a:t>碰撞的结果是两个帧都</a:t>
            </a:r>
            <a:r>
              <a:rPr lang="zh-CN" altLang="en-US" sz="2800">
                <a:solidFill>
                  <a:srgbClr val="333399"/>
                </a:solidFill>
                <a:latin typeface="+mn-lt"/>
                <a:ea typeface="+mn-ea"/>
              </a:rPr>
              <a:t>变得</a:t>
            </a:r>
            <a:r>
              <a:rPr lang="zh-CN" altLang="en-US" sz="2800" smtClean="0">
                <a:solidFill>
                  <a:srgbClr val="333399"/>
                </a:solidFill>
                <a:latin typeface="+mn-lt"/>
                <a:ea typeface="+mn-ea"/>
              </a:rPr>
              <a:t>无用帧。  </a:t>
            </a:r>
            <a:endParaRPr lang="zh-CN" altLang="en-US" sz="2800">
              <a:solidFill>
                <a:srgbClr val="333399"/>
              </a:solidFill>
              <a:latin typeface="+mn-lt"/>
              <a:ea typeface="+mn-ea"/>
            </a:endParaRPr>
          </a:p>
        </p:txBody>
      </p:sp>
      <p:sp>
        <p:nvSpPr>
          <p:cNvPr id="145408" name="右箭头 145407"/>
          <p:cNvSpPr/>
          <p:nvPr/>
        </p:nvSpPr>
        <p:spPr>
          <a:xfrm rot="6310369">
            <a:off x="6292869" y="4738461"/>
            <a:ext cx="1905016" cy="204332"/>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0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6" name="组合 1"/>
          <p:cNvGrpSpPr>
            <a:grpSpLocks/>
          </p:cNvGrpSpPr>
          <p:nvPr/>
        </p:nvGrpSpPr>
        <p:grpSpPr bwMode="auto">
          <a:xfrm>
            <a:off x="793956" y="1733624"/>
            <a:ext cx="9881265" cy="4918412"/>
            <a:chOff x="142" y="243"/>
            <a:chExt cx="14156" cy="10112"/>
          </a:xfrm>
        </p:grpSpPr>
        <p:sp>
          <p:nvSpPr>
            <p:cNvPr id="108548" name="Rectangle 2"/>
            <p:cNvSpPr>
              <a:spLocks noChangeArrowheads="1"/>
            </p:cNvSpPr>
            <p:nvPr/>
          </p:nvSpPr>
          <p:spPr bwMode="auto">
            <a:xfrm>
              <a:off x="8350" y="8550"/>
              <a:ext cx="1802" cy="225"/>
            </a:xfrm>
            <a:prstGeom prst="rect">
              <a:avLst/>
            </a:prstGeom>
            <a:solidFill>
              <a:srgbClr val="996600"/>
            </a:solidFill>
            <a:ln w="12700">
              <a:solidFill>
                <a:schemeClr val="tx1"/>
              </a:solidFill>
              <a:miter lim="800000"/>
              <a:headEnd/>
              <a:tailEnd/>
            </a:ln>
          </p:spPr>
          <p:txBody>
            <a:bodyPr wrap="none" anchor="ctr"/>
            <a:lstStyle/>
            <a:p>
              <a:endParaRPr lang="zh-CN" altLang="en-US"/>
            </a:p>
          </p:txBody>
        </p:sp>
        <p:sp>
          <p:nvSpPr>
            <p:cNvPr id="108549" name="Rectangle 3"/>
            <p:cNvSpPr>
              <a:spLocks noChangeArrowheads="1"/>
            </p:cNvSpPr>
            <p:nvPr/>
          </p:nvSpPr>
          <p:spPr bwMode="auto">
            <a:xfrm>
              <a:off x="3245" y="8210"/>
              <a:ext cx="6907" cy="225"/>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08550" name="Line 4"/>
            <p:cNvSpPr>
              <a:spLocks noChangeShapeType="1"/>
            </p:cNvSpPr>
            <p:nvPr/>
          </p:nvSpPr>
          <p:spPr bwMode="auto">
            <a:xfrm>
              <a:off x="3043" y="1027"/>
              <a:ext cx="7340"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51" name="Line 5"/>
            <p:cNvSpPr>
              <a:spLocks noChangeShapeType="1"/>
            </p:cNvSpPr>
            <p:nvPr/>
          </p:nvSpPr>
          <p:spPr bwMode="auto">
            <a:xfrm>
              <a:off x="2995" y="572"/>
              <a:ext cx="7360"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8552" name="Rectangle 6"/>
            <p:cNvSpPr>
              <a:spLocks noChangeArrowheads="1"/>
            </p:cNvSpPr>
            <p:nvPr/>
          </p:nvSpPr>
          <p:spPr bwMode="auto">
            <a:xfrm>
              <a:off x="5938" y="243"/>
              <a:ext cx="1150" cy="73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a:solidFill>
                    <a:srgbClr val="333399"/>
                  </a:solidFill>
                  <a:latin typeface="Arial" pitchFamily="34" charset="0"/>
                  <a:ea typeface="黑体" pitchFamily="49" charset="-122"/>
                </a:rPr>
                <a:t>1 km</a:t>
              </a:r>
            </a:p>
          </p:txBody>
        </p:sp>
        <p:sp>
          <p:nvSpPr>
            <p:cNvPr id="108553" name="Line 7"/>
            <p:cNvSpPr>
              <a:spLocks noChangeShapeType="1"/>
            </p:cNvSpPr>
            <p:nvPr/>
          </p:nvSpPr>
          <p:spPr bwMode="auto">
            <a:xfrm>
              <a:off x="2987" y="1035"/>
              <a:ext cx="0" cy="28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54" name="Line 8"/>
            <p:cNvSpPr>
              <a:spLocks noChangeShapeType="1"/>
            </p:cNvSpPr>
            <p:nvPr/>
          </p:nvSpPr>
          <p:spPr bwMode="auto">
            <a:xfrm>
              <a:off x="2995" y="1035"/>
              <a:ext cx="7320" cy="1367"/>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8555" name="Rectangle 9"/>
            <p:cNvSpPr>
              <a:spLocks noChangeArrowheads="1"/>
            </p:cNvSpPr>
            <p:nvPr/>
          </p:nvSpPr>
          <p:spPr bwMode="auto">
            <a:xfrm>
              <a:off x="2585" y="485"/>
              <a:ext cx="553"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a:solidFill>
                    <a:srgbClr val="333399"/>
                  </a:solidFill>
                  <a:latin typeface="Arial" pitchFamily="34" charset="0"/>
                  <a:ea typeface="黑体" pitchFamily="49" charset="-122"/>
                </a:rPr>
                <a:t>A</a:t>
              </a:r>
            </a:p>
          </p:txBody>
        </p:sp>
        <p:sp>
          <p:nvSpPr>
            <p:cNvPr id="108556" name="Rectangle 10"/>
            <p:cNvSpPr>
              <a:spLocks noChangeArrowheads="1"/>
            </p:cNvSpPr>
            <p:nvPr/>
          </p:nvSpPr>
          <p:spPr bwMode="auto">
            <a:xfrm>
              <a:off x="10180" y="485"/>
              <a:ext cx="553"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a:solidFill>
                    <a:srgbClr val="333399"/>
                  </a:solidFill>
                  <a:latin typeface="Arial" pitchFamily="34" charset="0"/>
                  <a:ea typeface="黑体" pitchFamily="49" charset="-122"/>
                </a:rPr>
                <a:t>B</a:t>
              </a:r>
            </a:p>
          </p:txBody>
        </p:sp>
        <p:sp>
          <p:nvSpPr>
            <p:cNvPr id="108557" name="Line 11"/>
            <p:cNvSpPr>
              <a:spLocks noChangeShapeType="1"/>
            </p:cNvSpPr>
            <p:nvPr/>
          </p:nvSpPr>
          <p:spPr bwMode="auto">
            <a:xfrm flipH="1">
              <a:off x="2802" y="1575"/>
              <a:ext cx="10" cy="1717"/>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8558" name="Rectangle 12"/>
            <p:cNvSpPr>
              <a:spLocks noChangeArrowheads="1"/>
            </p:cNvSpPr>
            <p:nvPr/>
          </p:nvSpPr>
          <p:spPr bwMode="auto">
            <a:xfrm>
              <a:off x="2458" y="2098"/>
              <a:ext cx="395"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lang="en-US" altLang="zh-CN" i="1">
                  <a:solidFill>
                    <a:srgbClr val="333399"/>
                  </a:solidFill>
                  <a:latin typeface="Arial" pitchFamily="34" charset="0"/>
                  <a:ea typeface="黑体" pitchFamily="49" charset="-122"/>
                </a:rPr>
                <a:t>t</a:t>
              </a:r>
            </a:p>
          </p:txBody>
        </p:sp>
        <p:sp>
          <p:nvSpPr>
            <p:cNvPr id="108559" name="Line 13"/>
            <p:cNvSpPr>
              <a:spLocks noChangeShapeType="1"/>
            </p:cNvSpPr>
            <p:nvPr/>
          </p:nvSpPr>
          <p:spPr bwMode="auto">
            <a:xfrm>
              <a:off x="10345" y="1017"/>
              <a:ext cx="0" cy="2337"/>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0" name="Line 14"/>
            <p:cNvSpPr>
              <a:spLocks noChangeShapeType="1"/>
            </p:cNvSpPr>
            <p:nvPr/>
          </p:nvSpPr>
          <p:spPr bwMode="auto">
            <a:xfrm flipH="1">
              <a:off x="2987" y="2142"/>
              <a:ext cx="7355" cy="1385"/>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08561" name="Group 15"/>
            <p:cNvGrpSpPr>
              <a:grpSpLocks/>
            </p:cNvGrpSpPr>
            <p:nvPr/>
          </p:nvGrpSpPr>
          <p:grpSpPr bwMode="auto">
            <a:xfrm>
              <a:off x="8410" y="1027"/>
              <a:ext cx="1520" cy="1250"/>
              <a:chOff x="3364" y="411"/>
              <a:chExt cx="608" cy="500"/>
            </a:xfrm>
          </p:grpSpPr>
          <p:sp>
            <p:nvSpPr>
              <p:cNvPr id="108621" name="Line 16"/>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8622" name="AutoShape 17"/>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p>
                <a:pPr algn="ctr" defTabSz="762000" eaLnBrk="0" hangingPunct="0"/>
                <a:r>
                  <a:rPr lang="zh-CN" altLang="en-US">
                    <a:solidFill>
                      <a:srgbClr val="333399"/>
                    </a:solidFill>
                    <a:latin typeface="Arial" pitchFamily="34" charset="0"/>
                    <a:ea typeface="黑体" pitchFamily="49" charset="-122"/>
                  </a:rPr>
                  <a:t>碰撞</a:t>
                </a:r>
              </a:p>
            </p:txBody>
          </p:sp>
        </p:grpSp>
        <p:sp>
          <p:nvSpPr>
            <p:cNvPr id="108562" name="Text Box 18"/>
            <p:cNvSpPr txBox="1">
              <a:spLocks noChangeArrowheads="1"/>
            </p:cNvSpPr>
            <p:nvPr/>
          </p:nvSpPr>
          <p:spPr bwMode="auto">
            <a:xfrm>
              <a:off x="10830" y="5158"/>
              <a:ext cx="3468" cy="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nSpc>
                  <a:spcPct val="90000"/>
                </a:lnSpc>
              </a:pPr>
              <a:r>
                <a:rPr lang="en-US" altLang="zh-CN" i="1">
                  <a:solidFill>
                    <a:srgbClr val="333399"/>
                  </a:solidFill>
                  <a:latin typeface="Arial" pitchFamily="34" charset="0"/>
                  <a:ea typeface="黑体" pitchFamily="49" charset="-122"/>
                </a:rPr>
                <a:t>t</a:t>
              </a:r>
              <a:r>
                <a:rPr lang="en-US" altLang="zh-CN">
                  <a:solidFill>
                    <a:srgbClr val="333399"/>
                  </a:solidFill>
                  <a:latin typeface="Arial" pitchFamily="34" charset="0"/>
                  <a:ea typeface="黑体" pitchFamily="49" charset="-122"/>
                </a:rPr>
                <a:t> = </a:t>
              </a:r>
              <a:r>
                <a:rPr lang="en-US" altLang="zh-CN">
                  <a:solidFill>
                    <a:srgbClr val="333399"/>
                  </a:solidFill>
                  <a:sym typeface="Symbol" pitchFamily="18" charset="2"/>
                </a:rPr>
                <a:t></a:t>
              </a:r>
              <a:r>
                <a:rPr lang="en-US" altLang="zh-CN">
                  <a:solidFill>
                    <a:srgbClr val="333399"/>
                  </a:solidFill>
                  <a:latin typeface="Arial" pitchFamily="34" charset="0"/>
                  <a:ea typeface="黑体" pitchFamily="49" charset="-122"/>
                </a:rPr>
                <a:t> </a:t>
              </a:r>
              <a:r>
                <a:rPr lang="en-US" altLang="zh-CN">
                  <a:solidFill>
                    <a:srgbClr val="333399"/>
                  </a:solidFill>
                  <a:latin typeface="Arial" pitchFamily="34" charset="0"/>
                  <a:ea typeface="黑体" pitchFamily="49" charset="-122"/>
                  <a:sym typeface="Symbol" pitchFamily="18" charset="2"/>
                </a:rPr>
                <a:t> </a:t>
              </a:r>
              <a:endParaRPr lang="en-US" altLang="zh-CN">
                <a:solidFill>
                  <a:srgbClr val="333399"/>
                </a:solidFill>
                <a:latin typeface="Arial" pitchFamily="34" charset="0"/>
                <a:ea typeface="黑体" pitchFamily="49" charset="-122"/>
              </a:endParaRPr>
            </a:p>
            <a:p>
              <a:pPr>
                <a:lnSpc>
                  <a:spcPct val="90000"/>
                </a:lnSpc>
              </a:pPr>
              <a:r>
                <a:rPr lang="en-US" altLang="zh-CN">
                  <a:solidFill>
                    <a:srgbClr val="333399"/>
                  </a:solidFill>
                  <a:latin typeface="Arial" pitchFamily="34" charset="0"/>
                  <a:ea typeface="黑体" pitchFamily="49" charset="-122"/>
                </a:rPr>
                <a:t>B </a:t>
              </a:r>
              <a:r>
                <a:rPr lang="zh-CN" altLang="en-US">
                  <a:solidFill>
                    <a:srgbClr val="333399"/>
                  </a:solidFill>
                  <a:latin typeface="Arial" pitchFamily="34" charset="0"/>
                  <a:ea typeface="黑体" pitchFamily="49" charset="-122"/>
                </a:rPr>
                <a:t>检测到</a:t>
              </a:r>
              <a:r>
                <a:rPr lang="zh-CN" altLang="en-US">
                  <a:solidFill>
                    <a:schemeClr val="hlink"/>
                  </a:solidFill>
                  <a:latin typeface="Arial" pitchFamily="34" charset="0"/>
                  <a:ea typeface="黑体" pitchFamily="49" charset="-122"/>
                </a:rPr>
                <a:t>信道空闲</a:t>
              </a:r>
            </a:p>
            <a:p>
              <a:pPr>
                <a:lnSpc>
                  <a:spcPct val="90000"/>
                </a:lnSpc>
              </a:pPr>
              <a:r>
                <a:rPr lang="zh-CN" altLang="en-US">
                  <a:solidFill>
                    <a:srgbClr val="333399"/>
                  </a:solidFill>
                  <a:latin typeface="Arial" pitchFamily="34" charset="0"/>
                  <a:ea typeface="黑体" pitchFamily="49" charset="-122"/>
                </a:rPr>
                <a:t>发送数据</a:t>
              </a:r>
            </a:p>
          </p:txBody>
        </p:sp>
        <p:sp>
          <p:nvSpPr>
            <p:cNvPr id="108563" name="Text Box 19"/>
            <p:cNvSpPr txBox="1">
              <a:spLocks noChangeArrowheads="1"/>
            </p:cNvSpPr>
            <p:nvPr/>
          </p:nvSpPr>
          <p:spPr bwMode="auto">
            <a:xfrm>
              <a:off x="10830" y="6688"/>
              <a:ext cx="3467"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nSpc>
                  <a:spcPct val="90000"/>
                </a:lnSpc>
              </a:pPr>
              <a:r>
                <a:rPr lang="en-US" altLang="zh-CN" i="1">
                  <a:solidFill>
                    <a:srgbClr val="333399"/>
                  </a:solidFill>
                  <a:latin typeface="Arial" pitchFamily="34" charset="0"/>
                  <a:ea typeface="黑体" pitchFamily="49" charset="-122"/>
                </a:rPr>
                <a:t>t</a:t>
              </a:r>
              <a:r>
                <a:rPr lang="en-US" altLang="zh-CN">
                  <a:solidFill>
                    <a:srgbClr val="333399"/>
                  </a:solidFill>
                  <a:latin typeface="Arial" pitchFamily="34" charset="0"/>
                  <a:ea typeface="黑体" pitchFamily="49" charset="-122"/>
                </a:rPr>
                <a:t> = </a:t>
              </a:r>
              <a:r>
                <a:rPr lang="en-US" altLang="zh-CN">
                  <a:solidFill>
                    <a:srgbClr val="333399"/>
                  </a:solidFill>
                  <a:sym typeface="Symbol" pitchFamily="18" charset="2"/>
                </a:rPr>
                <a:t></a:t>
              </a:r>
              <a:r>
                <a:rPr lang="en-US" altLang="zh-CN"/>
                <a:t> </a:t>
              </a:r>
              <a:r>
                <a:rPr lang="en-US" altLang="zh-CN">
                  <a:solidFill>
                    <a:srgbClr val="333399"/>
                  </a:solidFill>
                  <a:latin typeface="Arial" pitchFamily="34" charset="0"/>
                  <a:ea typeface="黑体" pitchFamily="49" charset="-122"/>
                  <a:sym typeface="Symbol" pitchFamily="18" charset="2"/>
                </a:rPr>
                <a:t>  / 2</a:t>
              </a:r>
              <a:endParaRPr lang="en-US" altLang="zh-CN" baseline="30000">
                <a:solidFill>
                  <a:srgbClr val="333399"/>
                </a:solidFill>
                <a:latin typeface="Arial" pitchFamily="34" charset="0"/>
                <a:ea typeface="黑体" pitchFamily="49" charset="-122"/>
              </a:endParaRPr>
            </a:p>
            <a:p>
              <a:pPr>
                <a:lnSpc>
                  <a:spcPct val="90000"/>
                </a:lnSpc>
              </a:pPr>
              <a:r>
                <a:rPr lang="zh-CN" altLang="en-US">
                  <a:solidFill>
                    <a:srgbClr val="333399"/>
                  </a:solidFill>
                  <a:latin typeface="Arial" pitchFamily="34" charset="0"/>
                  <a:ea typeface="黑体" pitchFamily="49" charset="-122"/>
                </a:rPr>
                <a:t>发生碰撞</a:t>
              </a:r>
            </a:p>
          </p:txBody>
        </p:sp>
        <p:grpSp>
          <p:nvGrpSpPr>
            <p:cNvPr id="108564" name="Group 20"/>
            <p:cNvGrpSpPr>
              <a:grpSpLocks/>
            </p:cNvGrpSpPr>
            <p:nvPr/>
          </p:nvGrpSpPr>
          <p:grpSpPr bwMode="auto">
            <a:xfrm>
              <a:off x="142" y="1884"/>
              <a:ext cx="6490" cy="2029"/>
              <a:chOff x="57" y="754"/>
              <a:chExt cx="2596" cy="812"/>
            </a:xfrm>
          </p:grpSpPr>
          <p:sp>
            <p:nvSpPr>
              <p:cNvPr id="108616" name="Text Box 21"/>
              <p:cNvSpPr txBox="1">
                <a:spLocks noChangeArrowheads="1"/>
              </p:cNvSpPr>
              <p:nvPr/>
            </p:nvSpPr>
            <p:spPr bwMode="auto">
              <a:xfrm>
                <a:off x="57" y="1269"/>
                <a:ext cx="88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t</a:t>
                </a:r>
                <a:r>
                  <a:rPr lang="en-US" altLang="zh-CN">
                    <a:solidFill>
                      <a:srgbClr val="333399"/>
                    </a:solidFill>
                    <a:latin typeface="Arial" pitchFamily="34" charset="0"/>
                    <a:ea typeface="黑体" pitchFamily="49" charset="-122"/>
                  </a:rPr>
                  <a:t> = 2</a:t>
                </a:r>
                <a:r>
                  <a:rPr lang="en-US" altLang="zh-CN">
                    <a:solidFill>
                      <a:srgbClr val="333399"/>
                    </a:solidFill>
                    <a:latin typeface="Arial" pitchFamily="34" charset="0"/>
                    <a:ea typeface="黑体" pitchFamily="49" charset="-122"/>
                    <a:sym typeface="Symbol" pitchFamily="18" charset="2"/>
                  </a:rPr>
                  <a:t></a:t>
                </a:r>
                <a:r>
                  <a:rPr lang="en-US" altLang="zh-CN">
                    <a:solidFill>
                      <a:srgbClr val="333399"/>
                    </a:solidFill>
                    <a:latin typeface="Arial" pitchFamily="34" charset="0"/>
                    <a:ea typeface="黑体" pitchFamily="49" charset="-122"/>
                  </a:rPr>
                  <a:t> </a:t>
                </a:r>
                <a:r>
                  <a:rPr lang="en-US" altLang="zh-CN">
                    <a:solidFill>
                      <a:srgbClr val="333399"/>
                    </a:solidFill>
                    <a:latin typeface="Arial" pitchFamily="34" charset="0"/>
                    <a:ea typeface="黑体" pitchFamily="49" charset="-122"/>
                    <a:sym typeface="Symbol" pitchFamily="18" charset="2"/>
                  </a:rPr>
                  <a:t> </a:t>
                </a:r>
              </a:p>
            </p:txBody>
          </p:sp>
          <p:sp>
            <p:nvSpPr>
              <p:cNvPr id="108617" name="Line 22"/>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08618" name="Group 23"/>
              <p:cNvGrpSpPr>
                <a:grpSpLocks/>
              </p:cNvGrpSpPr>
              <p:nvPr/>
            </p:nvGrpSpPr>
            <p:grpSpPr bwMode="auto">
              <a:xfrm>
                <a:off x="1247" y="754"/>
                <a:ext cx="1406" cy="297"/>
                <a:chOff x="1247" y="754"/>
                <a:chExt cx="1406" cy="297"/>
              </a:xfrm>
            </p:grpSpPr>
            <p:sp>
              <p:nvSpPr>
                <p:cNvPr id="108619" name="AutoShape 24"/>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p>
                  <a:pPr algn="ctr" defTabSz="762000" eaLnBrk="0" hangingPunct="0"/>
                  <a:endParaRPr lang="zh-CN" altLang="zh-CN">
                    <a:solidFill>
                      <a:srgbClr val="333399"/>
                    </a:solidFill>
                    <a:latin typeface="Arial" pitchFamily="34" charset="0"/>
                    <a:ea typeface="黑体" pitchFamily="49" charset="-122"/>
                  </a:endParaRPr>
                </a:p>
              </p:txBody>
            </p:sp>
            <p:sp>
              <p:nvSpPr>
                <p:cNvPr id="108620" name="Text Box 25"/>
                <p:cNvSpPr txBox="1">
                  <a:spLocks noChangeArrowheads="1"/>
                </p:cNvSpPr>
                <p:nvPr/>
              </p:nvSpPr>
              <p:spPr bwMode="auto">
                <a:xfrm>
                  <a:off x="1247" y="754"/>
                  <a:ext cx="1387"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a:solidFill>
                        <a:srgbClr val="333399"/>
                      </a:solidFill>
                      <a:latin typeface="Arial" pitchFamily="34" charset="0"/>
                      <a:ea typeface="黑体" pitchFamily="49" charset="-122"/>
                    </a:rPr>
                    <a:t>A </a:t>
                  </a:r>
                  <a:r>
                    <a:rPr lang="zh-CN" altLang="en-US">
                      <a:solidFill>
                        <a:srgbClr val="333399"/>
                      </a:solidFill>
                      <a:latin typeface="Arial" pitchFamily="34" charset="0"/>
                      <a:ea typeface="黑体" pitchFamily="49" charset="-122"/>
                    </a:rPr>
                    <a:t>检测到发生碰撞</a:t>
                  </a:r>
                </a:p>
              </p:txBody>
            </p:sp>
          </p:grpSp>
        </p:grpSp>
        <p:grpSp>
          <p:nvGrpSpPr>
            <p:cNvPr id="108565" name="Group 26"/>
            <p:cNvGrpSpPr>
              <a:grpSpLocks/>
            </p:cNvGrpSpPr>
            <p:nvPr/>
          </p:nvGrpSpPr>
          <p:grpSpPr bwMode="auto">
            <a:xfrm>
              <a:off x="10417" y="839"/>
              <a:ext cx="3880" cy="1645"/>
              <a:chOff x="4167" y="336"/>
              <a:chExt cx="1552" cy="658"/>
            </a:xfrm>
          </p:grpSpPr>
          <p:grpSp>
            <p:nvGrpSpPr>
              <p:cNvPr id="108610" name="Group 27"/>
              <p:cNvGrpSpPr>
                <a:grpSpLocks/>
              </p:cNvGrpSpPr>
              <p:nvPr/>
            </p:nvGrpSpPr>
            <p:grpSpPr bwMode="auto">
              <a:xfrm>
                <a:off x="4167" y="697"/>
                <a:ext cx="1162" cy="297"/>
                <a:chOff x="4167" y="697"/>
                <a:chExt cx="1162" cy="297"/>
              </a:xfrm>
            </p:grpSpPr>
            <p:sp>
              <p:nvSpPr>
                <p:cNvPr id="108614" name="Line 28"/>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8615" name="Text Box 29"/>
                <p:cNvSpPr txBox="1">
                  <a:spLocks noChangeArrowheads="1"/>
                </p:cNvSpPr>
                <p:nvPr/>
              </p:nvSpPr>
              <p:spPr bwMode="auto">
                <a:xfrm>
                  <a:off x="4411" y="697"/>
                  <a:ext cx="91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  t</a:t>
                  </a:r>
                  <a:r>
                    <a:rPr lang="en-US" altLang="zh-CN">
                      <a:solidFill>
                        <a:srgbClr val="333399"/>
                      </a:solidFill>
                      <a:latin typeface="Arial" pitchFamily="34" charset="0"/>
                      <a:ea typeface="黑体" pitchFamily="49" charset="-122"/>
                    </a:rPr>
                    <a:t> = </a:t>
                  </a:r>
                  <a:r>
                    <a:rPr lang="en-US" altLang="zh-CN">
                      <a:solidFill>
                        <a:srgbClr val="333399"/>
                      </a:solidFill>
                      <a:sym typeface="Symbol" pitchFamily="18" charset="2"/>
                    </a:rPr>
                    <a:t></a:t>
                  </a:r>
                  <a:r>
                    <a:rPr lang="en-US" altLang="zh-CN">
                      <a:solidFill>
                        <a:srgbClr val="333399"/>
                      </a:solidFill>
                      <a:latin typeface="Arial" pitchFamily="34" charset="0"/>
                      <a:ea typeface="黑体" pitchFamily="49" charset="-122"/>
                    </a:rPr>
                    <a:t> </a:t>
                  </a:r>
                  <a:r>
                    <a:rPr lang="en-US" altLang="zh-CN">
                      <a:solidFill>
                        <a:srgbClr val="333399"/>
                      </a:solidFill>
                      <a:latin typeface="Arial" pitchFamily="34" charset="0"/>
                      <a:ea typeface="黑体" pitchFamily="49" charset="-122"/>
                      <a:sym typeface="Symbol" pitchFamily="18" charset="2"/>
                    </a:rPr>
                    <a:t> </a:t>
                  </a:r>
                  <a:r>
                    <a:rPr lang="en-US" altLang="zh-CN" baseline="30000">
                      <a:solidFill>
                        <a:srgbClr val="333399"/>
                      </a:solidFill>
                      <a:latin typeface="Arial" pitchFamily="34" charset="0"/>
                      <a:ea typeface="黑体" pitchFamily="49" charset="-122"/>
                    </a:rPr>
                    <a:t> </a:t>
                  </a:r>
                </a:p>
              </p:txBody>
            </p:sp>
          </p:grpSp>
          <p:grpSp>
            <p:nvGrpSpPr>
              <p:cNvPr id="108611" name="Group 30"/>
              <p:cNvGrpSpPr>
                <a:grpSpLocks/>
              </p:cNvGrpSpPr>
              <p:nvPr/>
            </p:nvGrpSpPr>
            <p:grpSpPr bwMode="auto">
              <a:xfrm>
                <a:off x="4286" y="336"/>
                <a:ext cx="1433" cy="297"/>
                <a:chOff x="4286" y="336"/>
                <a:chExt cx="1433" cy="297"/>
              </a:xfrm>
            </p:grpSpPr>
            <p:sp>
              <p:nvSpPr>
                <p:cNvPr id="108612" name="AutoShape 31"/>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p>
                  <a:pPr algn="ctr" defTabSz="762000" eaLnBrk="0" hangingPunct="0"/>
                  <a:endParaRPr lang="zh-CN" altLang="zh-CN">
                    <a:solidFill>
                      <a:srgbClr val="333399"/>
                    </a:solidFill>
                    <a:latin typeface="Arial" pitchFamily="34" charset="0"/>
                    <a:ea typeface="黑体" pitchFamily="49" charset="-122"/>
                  </a:endParaRPr>
                </a:p>
              </p:txBody>
            </p:sp>
            <p:sp>
              <p:nvSpPr>
                <p:cNvPr id="108613" name="Text Box 32"/>
                <p:cNvSpPr txBox="1">
                  <a:spLocks noChangeArrowheads="1"/>
                </p:cNvSpPr>
                <p:nvPr/>
              </p:nvSpPr>
              <p:spPr bwMode="auto">
                <a:xfrm>
                  <a:off x="4286" y="336"/>
                  <a:ext cx="1433"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a:solidFill>
                        <a:srgbClr val="333399"/>
                      </a:solidFill>
                      <a:latin typeface="Arial" pitchFamily="34" charset="0"/>
                      <a:ea typeface="黑体" pitchFamily="49" charset="-122"/>
                    </a:rPr>
                    <a:t>  B </a:t>
                  </a:r>
                  <a:r>
                    <a:rPr lang="zh-CN" altLang="en-US">
                      <a:solidFill>
                        <a:srgbClr val="333399"/>
                      </a:solidFill>
                      <a:latin typeface="Arial" pitchFamily="34" charset="0"/>
                      <a:ea typeface="黑体" pitchFamily="49" charset="-122"/>
                    </a:rPr>
                    <a:t>发送数据</a:t>
                  </a:r>
                </a:p>
              </p:txBody>
            </p:sp>
          </p:grpSp>
        </p:grpSp>
        <p:grpSp>
          <p:nvGrpSpPr>
            <p:cNvPr id="108566" name="Group 33"/>
            <p:cNvGrpSpPr>
              <a:grpSpLocks/>
            </p:cNvGrpSpPr>
            <p:nvPr/>
          </p:nvGrpSpPr>
          <p:grpSpPr bwMode="auto">
            <a:xfrm>
              <a:off x="6405" y="2162"/>
              <a:ext cx="6247" cy="1677"/>
              <a:chOff x="2562" y="865"/>
              <a:chExt cx="2499" cy="671"/>
            </a:xfrm>
          </p:grpSpPr>
          <p:grpSp>
            <p:nvGrpSpPr>
              <p:cNvPr id="108605" name="Group 34"/>
              <p:cNvGrpSpPr>
                <a:grpSpLocks/>
              </p:cNvGrpSpPr>
              <p:nvPr/>
            </p:nvGrpSpPr>
            <p:grpSpPr bwMode="auto">
              <a:xfrm>
                <a:off x="2562" y="1240"/>
                <a:ext cx="1546" cy="296"/>
                <a:chOff x="2562" y="1240"/>
                <a:chExt cx="1546" cy="296"/>
              </a:xfrm>
            </p:grpSpPr>
            <p:sp>
              <p:nvSpPr>
                <p:cNvPr id="108608" name="AutoShape 35"/>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p>
                  <a:pPr algn="ctr" defTabSz="762000" eaLnBrk="0" hangingPunct="0"/>
                  <a:endParaRPr lang="zh-CN" altLang="zh-CN">
                    <a:solidFill>
                      <a:srgbClr val="333399"/>
                    </a:solidFill>
                    <a:latin typeface="Arial" pitchFamily="34" charset="0"/>
                    <a:ea typeface="黑体" pitchFamily="49" charset="-122"/>
                  </a:endParaRPr>
                </a:p>
              </p:txBody>
            </p:sp>
            <p:sp>
              <p:nvSpPr>
                <p:cNvPr id="108609" name="Text Box 36"/>
                <p:cNvSpPr txBox="1">
                  <a:spLocks noChangeArrowheads="1"/>
                </p:cNvSpPr>
                <p:nvPr/>
              </p:nvSpPr>
              <p:spPr bwMode="auto">
                <a:xfrm>
                  <a:off x="2562" y="1240"/>
                  <a:ext cx="154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a:solidFill>
                        <a:srgbClr val="333399"/>
                      </a:solidFill>
                      <a:latin typeface="Arial" pitchFamily="34" charset="0"/>
                      <a:ea typeface="黑体" pitchFamily="49" charset="-122"/>
                    </a:rPr>
                    <a:t>B </a:t>
                  </a:r>
                  <a:r>
                    <a:rPr lang="zh-CN" altLang="en-US">
                      <a:solidFill>
                        <a:srgbClr val="333399"/>
                      </a:solidFill>
                      <a:latin typeface="Arial" pitchFamily="34" charset="0"/>
                      <a:ea typeface="黑体" pitchFamily="49" charset="-122"/>
                    </a:rPr>
                    <a:t>检测到发生碰撞</a:t>
                  </a:r>
                </a:p>
              </p:txBody>
            </p:sp>
          </p:grpSp>
          <p:sp>
            <p:nvSpPr>
              <p:cNvPr id="108606" name="Line 37"/>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8607" name="Text Box 38"/>
              <p:cNvSpPr txBox="1">
                <a:spLocks noChangeArrowheads="1"/>
              </p:cNvSpPr>
              <p:nvPr/>
            </p:nvSpPr>
            <p:spPr bwMode="auto">
              <a:xfrm>
                <a:off x="4410" y="865"/>
                <a:ext cx="651"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  t</a:t>
                </a:r>
                <a:r>
                  <a:rPr lang="en-US" altLang="zh-CN">
                    <a:solidFill>
                      <a:srgbClr val="333399"/>
                    </a:solidFill>
                    <a:latin typeface="Arial" pitchFamily="34" charset="0"/>
                    <a:ea typeface="黑体" pitchFamily="49" charset="-122"/>
                  </a:rPr>
                  <a:t> = </a:t>
                </a:r>
                <a:r>
                  <a:rPr lang="en-US" altLang="zh-CN">
                    <a:solidFill>
                      <a:srgbClr val="333399"/>
                    </a:solidFill>
                    <a:sym typeface="Symbol" pitchFamily="18" charset="2"/>
                  </a:rPr>
                  <a:t></a:t>
                </a:r>
              </a:p>
            </p:txBody>
          </p:sp>
        </p:grpSp>
        <p:sp>
          <p:nvSpPr>
            <p:cNvPr id="108567" name="Rectangle 39"/>
            <p:cNvSpPr>
              <a:spLocks noChangeArrowheads="1"/>
            </p:cNvSpPr>
            <p:nvPr/>
          </p:nvSpPr>
          <p:spPr bwMode="auto">
            <a:xfrm>
              <a:off x="2665" y="6872"/>
              <a:ext cx="630" cy="795"/>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A</a:t>
              </a:r>
            </a:p>
          </p:txBody>
        </p:sp>
        <p:sp>
          <p:nvSpPr>
            <p:cNvPr id="108568" name="Rectangle 40"/>
            <p:cNvSpPr>
              <a:spLocks noChangeArrowheads="1"/>
            </p:cNvSpPr>
            <p:nvPr/>
          </p:nvSpPr>
          <p:spPr bwMode="auto">
            <a:xfrm>
              <a:off x="10085" y="8097"/>
              <a:ext cx="630" cy="790"/>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B</a:t>
              </a:r>
            </a:p>
          </p:txBody>
        </p:sp>
        <p:grpSp>
          <p:nvGrpSpPr>
            <p:cNvPr id="108569" name="Group 41"/>
            <p:cNvGrpSpPr>
              <a:grpSpLocks/>
            </p:cNvGrpSpPr>
            <p:nvPr/>
          </p:nvGrpSpPr>
          <p:grpSpPr bwMode="auto">
            <a:xfrm>
              <a:off x="3295" y="6987"/>
              <a:ext cx="6457" cy="225"/>
              <a:chOff x="1318" y="2795"/>
              <a:chExt cx="2583" cy="90"/>
            </a:xfrm>
          </p:grpSpPr>
          <p:sp>
            <p:nvSpPr>
              <p:cNvPr id="108603" name="Rectangle 42"/>
              <p:cNvSpPr>
                <a:spLocks noChangeArrowheads="1"/>
              </p:cNvSpPr>
              <p:nvPr/>
            </p:nvSpPr>
            <p:spPr bwMode="auto">
              <a:xfrm>
                <a:off x="1318" y="2795"/>
                <a:ext cx="2462" cy="90"/>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08604" name="Line 43"/>
              <p:cNvSpPr>
                <a:spLocks noChangeShapeType="1"/>
              </p:cNvSpPr>
              <p:nvPr/>
            </p:nvSpPr>
            <p:spPr bwMode="auto">
              <a:xfrm>
                <a:off x="3780" y="2841"/>
                <a:ext cx="121"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8570" name="Group 44"/>
            <p:cNvGrpSpPr>
              <a:grpSpLocks/>
            </p:cNvGrpSpPr>
            <p:nvPr/>
          </p:nvGrpSpPr>
          <p:grpSpPr bwMode="auto">
            <a:xfrm>
              <a:off x="9150" y="7325"/>
              <a:ext cx="1002" cy="230"/>
              <a:chOff x="3660" y="2930"/>
              <a:chExt cx="401" cy="92"/>
            </a:xfrm>
          </p:grpSpPr>
          <p:sp>
            <p:nvSpPr>
              <p:cNvPr id="108601" name="Rectangle 45"/>
              <p:cNvSpPr>
                <a:spLocks noChangeArrowheads="1"/>
              </p:cNvSpPr>
              <p:nvPr/>
            </p:nvSpPr>
            <p:spPr bwMode="auto">
              <a:xfrm>
                <a:off x="3780" y="2930"/>
                <a:ext cx="281" cy="92"/>
              </a:xfrm>
              <a:prstGeom prst="rect">
                <a:avLst/>
              </a:prstGeom>
              <a:solidFill>
                <a:srgbClr val="996600"/>
              </a:solidFill>
              <a:ln w="12700">
                <a:solidFill>
                  <a:schemeClr val="tx1"/>
                </a:solidFill>
                <a:miter lim="800000"/>
                <a:headEnd/>
                <a:tailEnd/>
              </a:ln>
            </p:spPr>
            <p:txBody>
              <a:bodyPr wrap="none" anchor="ctr"/>
              <a:lstStyle/>
              <a:p>
                <a:endParaRPr lang="zh-CN" altLang="en-US"/>
              </a:p>
            </p:txBody>
          </p:sp>
          <p:sp>
            <p:nvSpPr>
              <p:cNvPr id="108602" name="Line 46"/>
              <p:cNvSpPr>
                <a:spLocks noChangeShapeType="1"/>
              </p:cNvSpPr>
              <p:nvPr/>
            </p:nvSpPr>
            <p:spPr bwMode="auto">
              <a:xfrm flipH="1">
                <a:off x="3660" y="297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108571" name="Line 47"/>
            <p:cNvSpPr>
              <a:spLocks noChangeShapeType="1"/>
            </p:cNvSpPr>
            <p:nvPr/>
          </p:nvSpPr>
          <p:spPr bwMode="auto">
            <a:xfrm>
              <a:off x="9992" y="8322"/>
              <a:ext cx="30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08572" name="Group 48"/>
            <p:cNvGrpSpPr>
              <a:grpSpLocks/>
            </p:cNvGrpSpPr>
            <p:nvPr/>
          </p:nvGrpSpPr>
          <p:grpSpPr bwMode="auto">
            <a:xfrm>
              <a:off x="2665" y="9297"/>
              <a:ext cx="8050" cy="792"/>
              <a:chOff x="1066" y="3719"/>
              <a:chExt cx="3220" cy="317"/>
            </a:xfrm>
          </p:grpSpPr>
          <p:sp>
            <p:nvSpPr>
              <p:cNvPr id="108596" name="Rectangle 49"/>
              <p:cNvSpPr>
                <a:spLocks noChangeArrowheads="1"/>
              </p:cNvSpPr>
              <p:nvPr/>
            </p:nvSpPr>
            <p:spPr bwMode="auto">
              <a:xfrm>
                <a:off x="1298" y="3900"/>
                <a:ext cx="720" cy="92"/>
              </a:xfrm>
              <a:prstGeom prst="rect">
                <a:avLst/>
              </a:prstGeom>
              <a:solidFill>
                <a:srgbClr val="996600"/>
              </a:solidFill>
              <a:ln w="12700">
                <a:solidFill>
                  <a:schemeClr val="tx1"/>
                </a:solidFill>
                <a:miter lim="800000"/>
                <a:headEnd/>
                <a:tailEnd/>
              </a:ln>
            </p:spPr>
            <p:txBody>
              <a:bodyPr wrap="none" anchor="ctr"/>
              <a:lstStyle/>
              <a:p>
                <a:endParaRPr lang="zh-CN" altLang="en-US"/>
              </a:p>
            </p:txBody>
          </p:sp>
          <p:sp>
            <p:nvSpPr>
              <p:cNvPr id="108597" name="Rectangle 50"/>
              <p:cNvSpPr>
                <a:spLocks noChangeArrowheads="1"/>
              </p:cNvSpPr>
              <p:nvPr/>
            </p:nvSpPr>
            <p:spPr bwMode="auto">
              <a:xfrm>
                <a:off x="1298" y="3765"/>
                <a:ext cx="2763" cy="90"/>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08598" name="Rectangle 51"/>
              <p:cNvSpPr>
                <a:spLocks noChangeArrowheads="1"/>
              </p:cNvSpPr>
              <p:nvPr/>
            </p:nvSpPr>
            <p:spPr bwMode="auto">
              <a:xfrm>
                <a:off x="1066" y="3719"/>
                <a:ext cx="252" cy="317"/>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A</a:t>
                </a:r>
              </a:p>
            </p:txBody>
          </p:sp>
          <p:sp>
            <p:nvSpPr>
              <p:cNvPr id="108599" name="Rectangle 52"/>
              <p:cNvSpPr>
                <a:spLocks noChangeArrowheads="1"/>
              </p:cNvSpPr>
              <p:nvPr/>
            </p:nvSpPr>
            <p:spPr bwMode="auto">
              <a:xfrm>
                <a:off x="4034" y="3719"/>
                <a:ext cx="252" cy="317"/>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B</a:t>
                </a:r>
              </a:p>
            </p:txBody>
          </p:sp>
          <p:sp>
            <p:nvSpPr>
              <p:cNvPr id="108600" name="Line 53"/>
              <p:cNvSpPr>
                <a:spLocks noChangeShapeType="1"/>
              </p:cNvSpPr>
              <p:nvPr/>
            </p:nvSpPr>
            <p:spPr bwMode="auto">
              <a:xfrm flipH="1">
                <a:off x="1217" y="394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108573" name="Rectangle 54"/>
            <p:cNvSpPr>
              <a:spLocks noChangeArrowheads="1"/>
            </p:cNvSpPr>
            <p:nvPr/>
          </p:nvSpPr>
          <p:spPr bwMode="auto">
            <a:xfrm>
              <a:off x="9952" y="6012"/>
              <a:ext cx="200" cy="230"/>
            </a:xfrm>
            <a:prstGeom prst="rect">
              <a:avLst/>
            </a:prstGeom>
            <a:solidFill>
              <a:srgbClr val="996600"/>
            </a:solidFill>
            <a:ln w="12700">
              <a:solidFill>
                <a:schemeClr val="tx1"/>
              </a:solidFill>
              <a:miter lim="800000"/>
              <a:headEnd/>
              <a:tailEnd/>
            </a:ln>
          </p:spPr>
          <p:txBody>
            <a:bodyPr wrap="none" anchor="ctr"/>
            <a:lstStyle/>
            <a:p>
              <a:endParaRPr lang="zh-CN" altLang="en-US"/>
            </a:p>
          </p:txBody>
        </p:sp>
        <p:sp>
          <p:nvSpPr>
            <p:cNvPr id="108574" name="Rectangle 55"/>
            <p:cNvSpPr>
              <a:spLocks noChangeArrowheads="1"/>
            </p:cNvSpPr>
            <p:nvPr/>
          </p:nvSpPr>
          <p:spPr bwMode="auto">
            <a:xfrm>
              <a:off x="3295" y="5672"/>
              <a:ext cx="5355" cy="227"/>
            </a:xfrm>
            <a:prstGeom prst="rect">
              <a:avLst/>
            </a:prstGeom>
            <a:solidFill>
              <a:schemeClr val="accent1"/>
            </a:solidFill>
            <a:ln w="12700">
              <a:solidFill>
                <a:srgbClr val="333399"/>
              </a:solidFill>
              <a:miter lim="800000"/>
              <a:headEnd/>
              <a:tailEnd/>
            </a:ln>
          </p:spPr>
          <p:txBody>
            <a:bodyPr wrap="none" anchor="ctr"/>
            <a:lstStyle/>
            <a:p>
              <a:endParaRPr lang="zh-CN" altLang="en-US"/>
            </a:p>
          </p:txBody>
        </p:sp>
        <p:sp>
          <p:nvSpPr>
            <p:cNvPr id="108575" name="Rectangle 56"/>
            <p:cNvSpPr>
              <a:spLocks noChangeArrowheads="1"/>
            </p:cNvSpPr>
            <p:nvPr/>
          </p:nvSpPr>
          <p:spPr bwMode="auto">
            <a:xfrm>
              <a:off x="2665" y="5560"/>
              <a:ext cx="630" cy="795"/>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A</a:t>
              </a:r>
            </a:p>
          </p:txBody>
        </p:sp>
        <p:sp>
          <p:nvSpPr>
            <p:cNvPr id="108576" name="Rectangle 57"/>
            <p:cNvSpPr>
              <a:spLocks noChangeArrowheads="1"/>
            </p:cNvSpPr>
            <p:nvPr/>
          </p:nvSpPr>
          <p:spPr bwMode="auto">
            <a:xfrm>
              <a:off x="10085" y="5560"/>
              <a:ext cx="630" cy="795"/>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B</a:t>
              </a:r>
            </a:p>
          </p:txBody>
        </p:sp>
        <p:sp>
          <p:nvSpPr>
            <p:cNvPr id="108577" name="Line 58"/>
            <p:cNvSpPr>
              <a:spLocks noChangeShapeType="1"/>
            </p:cNvSpPr>
            <p:nvPr/>
          </p:nvSpPr>
          <p:spPr bwMode="auto">
            <a:xfrm>
              <a:off x="8650" y="5787"/>
              <a:ext cx="30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8578" name="Line 59"/>
            <p:cNvSpPr>
              <a:spLocks noChangeShapeType="1"/>
            </p:cNvSpPr>
            <p:nvPr/>
          </p:nvSpPr>
          <p:spPr bwMode="auto">
            <a:xfrm flipH="1">
              <a:off x="9652" y="6125"/>
              <a:ext cx="30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8579" name="Text Box 60"/>
            <p:cNvSpPr txBox="1">
              <a:spLocks noChangeArrowheads="1"/>
            </p:cNvSpPr>
            <p:nvPr/>
          </p:nvSpPr>
          <p:spPr bwMode="auto">
            <a:xfrm>
              <a:off x="144" y="3739"/>
              <a:ext cx="2407" cy="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a:lnSpc>
                  <a:spcPct val="90000"/>
                </a:lnSpc>
              </a:pPr>
              <a:r>
                <a:rPr lang="en-US" altLang="zh-CN" i="1">
                  <a:solidFill>
                    <a:srgbClr val="333399"/>
                  </a:solidFill>
                  <a:latin typeface="Arial" pitchFamily="34" charset="0"/>
                  <a:ea typeface="黑体" pitchFamily="49" charset="-122"/>
                </a:rPr>
                <a:t> t</a:t>
              </a:r>
              <a:r>
                <a:rPr lang="en-US" altLang="zh-CN">
                  <a:solidFill>
                    <a:srgbClr val="333399"/>
                  </a:solidFill>
                  <a:latin typeface="Arial" pitchFamily="34" charset="0"/>
                  <a:ea typeface="黑体" pitchFamily="49" charset="-122"/>
                </a:rPr>
                <a:t> = 0</a:t>
              </a:r>
              <a:endParaRPr lang="en-US" altLang="zh-CN" baseline="30000">
                <a:solidFill>
                  <a:srgbClr val="333399"/>
                </a:solidFill>
                <a:latin typeface="Arial" pitchFamily="34" charset="0"/>
                <a:ea typeface="黑体" pitchFamily="49" charset="-122"/>
              </a:endParaRPr>
            </a:p>
            <a:p>
              <a:pPr algn="ctr">
                <a:lnSpc>
                  <a:spcPct val="95000"/>
                </a:lnSpc>
              </a:pPr>
              <a:r>
                <a:rPr lang="en-US" altLang="zh-CN">
                  <a:solidFill>
                    <a:srgbClr val="333399"/>
                  </a:solidFill>
                  <a:latin typeface="Arial" pitchFamily="34" charset="0"/>
                  <a:ea typeface="黑体" pitchFamily="49" charset="-122"/>
                </a:rPr>
                <a:t>  A </a:t>
              </a:r>
              <a:r>
                <a:rPr lang="zh-CN" altLang="en-US">
                  <a:solidFill>
                    <a:srgbClr val="333399"/>
                  </a:solidFill>
                  <a:latin typeface="Arial" pitchFamily="34" charset="0"/>
                  <a:ea typeface="黑体" pitchFamily="49" charset="-122"/>
                </a:rPr>
                <a:t>检测到</a:t>
              </a:r>
            </a:p>
            <a:p>
              <a:pPr algn="ctr">
                <a:lnSpc>
                  <a:spcPct val="95000"/>
                </a:lnSpc>
              </a:pPr>
              <a:r>
                <a:rPr lang="zh-CN" altLang="en-US">
                  <a:solidFill>
                    <a:srgbClr val="333399"/>
                  </a:solidFill>
                  <a:latin typeface="Arial" pitchFamily="34" charset="0"/>
                  <a:ea typeface="黑体" pitchFamily="49" charset="-122"/>
                </a:rPr>
                <a:t>信道空闲</a:t>
              </a:r>
            </a:p>
            <a:p>
              <a:pPr algn="ctr">
                <a:lnSpc>
                  <a:spcPct val="95000"/>
                </a:lnSpc>
              </a:pPr>
              <a:r>
                <a:rPr lang="zh-CN" altLang="en-US">
                  <a:solidFill>
                    <a:srgbClr val="333399"/>
                  </a:solidFill>
                  <a:latin typeface="Arial" pitchFamily="34" charset="0"/>
                  <a:ea typeface="黑体" pitchFamily="49" charset="-122"/>
                </a:rPr>
                <a:t>发送数据</a:t>
              </a:r>
            </a:p>
          </p:txBody>
        </p:sp>
        <p:grpSp>
          <p:nvGrpSpPr>
            <p:cNvPr id="108580" name="Group 61"/>
            <p:cNvGrpSpPr>
              <a:grpSpLocks/>
            </p:cNvGrpSpPr>
            <p:nvPr/>
          </p:nvGrpSpPr>
          <p:grpSpPr bwMode="auto">
            <a:xfrm>
              <a:off x="3142" y="4422"/>
              <a:ext cx="702" cy="225"/>
              <a:chOff x="1176" y="1872"/>
              <a:chExt cx="336" cy="96"/>
            </a:xfrm>
          </p:grpSpPr>
          <p:sp>
            <p:nvSpPr>
              <p:cNvPr id="108594" name="Rectangle 62"/>
              <p:cNvSpPr>
                <a:spLocks noChangeArrowheads="1"/>
              </p:cNvSpPr>
              <p:nvPr/>
            </p:nvSpPr>
            <p:spPr bwMode="auto">
              <a:xfrm>
                <a:off x="1176" y="1872"/>
                <a:ext cx="192" cy="96"/>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08595" name="Line 63"/>
              <p:cNvSpPr>
                <a:spLocks noChangeShapeType="1"/>
              </p:cNvSpPr>
              <p:nvPr/>
            </p:nvSpPr>
            <p:spPr bwMode="auto">
              <a:xfrm>
                <a:off x="1368" y="1926"/>
                <a:ext cx="144"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108581" name="Rectangle 64"/>
            <p:cNvSpPr>
              <a:spLocks noChangeArrowheads="1"/>
            </p:cNvSpPr>
            <p:nvPr/>
          </p:nvSpPr>
          <p:spPr bwMode="auto">
            <a:xfrm>
              <a:off x="2665" y="4310"/>
              <a:ext cx="630" cy="792"/>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A</a:t>
              </a:r>
            </a:p>
          </p:txBody>
        </p:sp>
        <p:sp>
          <p:nvSpPr>
            <p:cNvPr id="108582" name="Rectangle 65"/>
            <p:cNvSpPr>
              <a:spLocks noChangeArrowheads="1"/>
            </p:cNvSpPr>
            <p:nvPr/>
          </p:nvSpPr>
          <p:spPr bwMode="auto">
            <a:xfrm>
              <a:off x="10085" y="4310"/>
              <a:ext cx="630" cy="792"/>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B</a:t>
              </a:r>
            </a:p>
          </p:txBody>
        </p:sp>
        <p:sp>
          <p:nvSpPr>
            <p:cNvPr id="108583" name="Text Box 66"/>
            <p:cNvSpPr txBox="1">
              <a:spLocks noChangeArrowheads="1"/>
            </p:cNvSpPr>
            <p:nvPr/>
          </p:nvSpPr>
          <p:spPr bwMode="auto">
            <a:xfrm>
              <a:off x="1228" y="705"/>
              <a:ext cx="1075"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t</a:t>
              </a:r>
              <a:r>
                <a:rPr lang="en-US" altLang="zh-CN">
                  <a:solidFill>
                    <a:srgbClr val="333399"/>
                  </a:solidFill>
                  <a:latin typeface="Arial" pitchFamily="34" charset="0"/>
                  <a:ea typeface="黑体" pitchFamily="49" charset="-122"/>
                </a:rPr>
                <a:t> = 0</a:t>
              </a:r>
              <a:endParaRPr lang="en-US" altLang="zh-CN" baseline="30000">
                <a:solidFill>
                  <a:srgbClr val="333399"/>
                </a:solidFill>
                <a:latin typeface="Arial" pitchFamily="34" charset="0"/>
                <a:ea typeface="黑体" pitchFamily="49" charset="-122"/>
              </a:endParaRPr>
            </a:p>
          </p:txBody>
        </p:sp>
        <p:sp>
          <p:nvSpPr>
            <p:cNvPr id="108584" name="Line 67"/>
            <p:cNvSpPr>
              <a:spLocks noChangeShapeType="1"/>
            </p:cNvSpPr>
            <p:nvPr/>
          </p:nvSpPr>
          <p:spPr bwMode="auto">
            <a:xfrm>
              <a:off x="2282" y="1027"/>
              <a:ext cx="65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08585" name="Group 68"/>
            <p:cNvGrpSpPr>
              <a:grpSpLocks/>
            </p:cNvGrpSpPr>
            <p:nvPr/>
          </p:nvGrpSpPr>
          <p:grpSpPr bwMode="auto">
            <a:xfrm>
              <a:off x="6632" y="7750"/>
              <a:ext cx="7665" cy="1707"/>
              <a:chOff x="2653" y="3100"/>
              <a:chExt cx="3066" cy="683"/>
            </a:xfrm>
          </p:grpSpPr>
          <p:sp>
            <p:nvSpPr>
              <p:cNvPr id="108592" name="Text Box 69"/>
              <p:cNvSpPr txBox="1">
                <a:spLocks noChangeArrowheads="1"/>
              </p:cNvSpPr>
              <p:nvPr/>
            </p:nvSpPr>
            <p:spPr bwMode="auto">
              <a:xfrm>
                <a:off x="4332" y="3100"/>
                <a:ext cx="1387"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nSpc>
                    <a:spcPct val="90000"/>
                  </a:lnSpc>
                </a:pPr>
                <a:r>
                  <a:rPr lang="en-US" altLang="zh-CN" i="1">
                    <a:solidFill>
                      <a:srgbClr val="333399"/>
                    </a:solidFill>
                    <a:latin typeface="Arial" pitchFamily="34" charset="0"/>
                    <a:ea typeface="黑体" pitchFamily="49" charset="-122"/>
                  </a:rPr>
                  <a:t>t</a:t>
                </a:r>
                <a:r>
                  <a:rPr lang="en-US" altLang="zh-CN">
                    <a:solidFill>
                      <a:srgbClr val="333399"/>
                    </a:solidFill>
                    <a:latin typeface="Arial" pitchFamily="34" charset="0"/>
                    <a:ea typeface="黑体" pitchFamily="49" charset="-122"/>
                  </a:rPr>
                  <a:t> = </a:t>
                </a:r>
                <a:r>
                  <a:rPr lang="en-US" altLang="zh-CN">
                    <a:solidFill>
                      <a:srgbClr val="333399"/>
                    </a:solidFill>
                    <a:sym typeface="Symbol" pitchFamily="18" charset="2"/>
                  </a:rPr>
                  <a:t></a:t>
                </a:r>
                <a:endParaRPr lang="en-US" altLang="zh-CN" baseline="30000">
                  <a:solidFill>
                    <a:srgbClr val="333399"/>
                  </a:solidFill>
                  <a:latin typeface="Arial" pitchFamily="34" charset="0"/>
                  <a:ea typeface="黑体" pitchFamily="49" charset="-122"/>
                </a:endParaRPr>
              </a:p>
              <a:p>
                <a:pPr>
                  <a:lnSpc>
                    <a:spcPct val="90000"/>
                  </a:lnSpc>
                </a:pPr>
                <a:r>
                  <a:rPr lang="en-US" altLang="zh-CN">
                    <a:solidFill>
                      <a:srgbClr val="333399"/>
                    </a:solidFill>
                    <a:latin typeface="Arial" pitchFamily="34" charset="0"/>
                    <a:ea typeface="黑体" pitchFamily="49" charset="-122"/>
                  </a:rPr>
                  <a:t>B </a:t>
                </a:r>
                <a:r>
                  <a:rPr lang="zh-CN" altLang="en-US">
                    <a:solidFill>
                      <a:srgbClr val="333399"/>
                    </a:solidFill>
                    <a:latin typeface="Arial" pitchFamily="34" charset="0"/>
                    <a:ea typeface="黑体" pitchFamily="49" charset="-122"/>
                  </a:rPr>
                  <a:t>检测到发生碰撞</a:t>
                </a:r>
              </a:p>
              <a:p>
                <a:pPr>
                  <a:lnSpc>
                    <a:spcPct val="90000"/>
                  </a:lnSpc>
                </a:pPr>
                <a:r>
                  <a:rPr lang="zh-CN" altLang="en-US">
                    <a:solidFill>
                      <a:srgbClr val="333399"/>
                    </a:solidFill>
                    <a:latin typeface="Arial" pitchFamily="34" charset="0"/>
                    <a:ea typeface="黑体" pitchFamily="49" charset="-122"/>
                  </a:rPr>
                  <a:t>停止发送</a:t>
                </a:r>
              </a:p>
            </p:txBody>
          </p:sp>
          <p:sp>
            <p:nvSpPr>
              <p:cNvPr id="108593" name="Text Box 70"/>
              <p:cNvSpPr txBox="1">
                <a:spLocks noChangeArrowheads="1"/>
              </p:cNvSpPr>
              <p:nvPr/>
            </p:nvSpPr>
            <p:spPr bwMode="auto">
              <a:xfrm>
                <a:off x="2653" y="3383"/>
                <a:ext cx="72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b="1">
                    <a:solidFill>
                      <a:schemeClr val="hlink"/>
                    </a:solidFill>
                  </a:rPr>
                  <a:t>STOP</a:t>
                </a:r>
              </a:p>
            </p:txBody>
          </p:sp>
        </p:grpSp>
        <p:grpSp>
          <p:nvGrpSpPr>
            <p:cNvPr id="108586" name="Group 71"/>
            <p:cNvGrpSpPr>
              <a:grpSpLocks/>
            </p:cNvGrpSpPr>
            <p:nvPr/>
          </p:nvGrpSpPr>
          <p:grpSpPr bwMode="auto">
            <a:xfrm>
              <a:off x="142" y="8610"/>
              <a:ext cx="4709" cy="1745"/>
              <a:chOff x="76" y="3566"/>
              <a:chExt cx="1884" cy="698"/>
            </a:xfrm>
          </p:grpSpPr>
          <p:sp>
            <p:nvSpPr>
              <p:cNvPr id="108590" name="Text Box 72"/>
              <p:cNvSpPr txBox="1">
                <a:spLocks noChangeArrowheads="1"/>
              </p:cNvSpPr>
              <p:nvPr/>
            </p:nvSpPr>
            <p:spPr bwMode="auto">
              <a:xfrm>
                <a:off x="76" y="3581"/>
                <a:ext cx="88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nSpc>
                    <a:spcPct val="90000"/>
                  </a:lnSpc>
                </a:pPr>
                <a:r>
                  <a:rPr lang="en-US" altLang="zh-CN" i="1">
                    <a:solidFill>
                      <a:srgbClr val="333399"/>
                    </a:solidFill>
                    <a:latin typeface="Arial" pitchFamily="34" charset="0"/>
                    <a:ea typeface="黑体" pitchFamily="49" charset="-122"/>
                  </a:rPr>
                  <a:t>t</a:t>
                </a:r>
                <a:r>
                  <a:rPr lang="en-US" altLang="zh-CN">
                    <a:solidFill>
                      <a:srgbClr val="333399"/>
                    </a:solidFill>
                    <a:latin typeface="Arial" pitchFamily="34" charset="0"/>
                    <a:ea typeface="黑体" pitchFamily="49" charset="-122"/>
                  </a:rPr>
                  <a:t> = 2</a:t>
                </a:r>
                <a:r>
                  <a:rPr lang="en-US" altLang="zh-CN">
                    <a:solidFill>
                      <a:srgbClr val="333399"/>
                    </a:solidFill>
                    <a:sym typeface="Symbol" pitchFamily="18" charset="2"/>
                  </a:rPr>
                  <a:t></a:t>
                </a:r>
                <a:r>
                  <a:rPr lang="en-US" altLang="zh-CN">
                    <a:solidFill>
                      <a:srgbClr val="333399"/>
                    </a:solidFill>
                    <a:latin typeface="Arial" pitchFamily="34" charset="0"/>
                    <a:ea typeface="黑体" pitchFamily="49" charset="-122"/>
                  </a:rPr>
                  <a:t> </a:t>
                </a:r>
                <a:r>
                  <a:rPr lang="en-US" altLang="zh-CN">
                    <a:solidFill>
                      <a:srgbClr val="333399"/>
                    </a:solidFill>
                    <a:latin typeface="Arial" pitchFamily="34" charset="0"/>
                    <a:ea typeface="黑体" pitchFamily="49" charset="-122"/>
                    <a:sym typeface="Symbol" pitchFamily="18" charset="2"/>
                  </a:rPr>
                  <a:t> </a:t>
                </a:r>
                <a:endParaRPr lang="en-US" altLang="zh-CN" baseline="30000">
                  <a:solidFill>
                    <a:srgbClr val="333399"/>
                  </a:solidFill>
                  <a:latin typeface="Arial" pitchFamily="34" charset="0"/>
                  <a:ea typeface="黑体" pitchFamily="49" charset="-122"/>
                </a:endParaRPr>
              </a:p>
              <a:p>
                <a:pPr>
                  <a:lnSpc>
                    <a:spcPct val="90000"/>
                  </a:lnSpc>
                </a:pPr>
                <a:r>
                  <a:rPr lang="en-US" altLang="zh-CN">
                    <a:solidFill>
                      <a:srgbClr val="333399"/>
                    </a:solidFill>
                    <a:latin typeface="Arial" pitchFamily="34" charset="0"/>
                    <a:ea typeface="黑体" pitchFamily="49" charset="-122"/>
                  </a:rPr>
                  <a:t>A </a:t>
                </a:r>
                <a:r>
                  <a:rPr lang="zh-CN" altLang="en-US">
                    <a:solidFill>
                      <a:srgbClr val="333399"/>
                    </a:solidFill>
                    <a:latin typeface="Arial" pitchFamily="34" charset="0"/>
                    <a:ea typeface="黑体" pitchFamily="49" charset="-122"/>
                  </a:rPr>
                  <a:t>检测到</a:t>
                </a:r>
              </a:p>
              <a:p>
                <a:pPr>
                  <a:lnSpc>
                    <a:spcPct val="90000"/>
                  </a:lnSpc>
                </a:pPr>
                <a:r>
                  <a:rPr lang="zh-CN" altLang="en-US">
                    <a:solidFill>
                      <a:srgbClr val="333399"/>
                    </a:solidFill>
                    <a:latin typeface="Arial" pitchFamily="34" charset="0"/>
                    <a:ea typeface="黑体" pitchFamily="49" charset="-122"/>
                  </a:rPr>
                  <a:t>发生碰撞</a:t>
                </a:r>
              </a:p>
            </p:txBody>
          </p:sp>
          <p:sp>
            <p:nvSpPr>
              <p:cNvPr id="108591" name="Text Box 73"/>
              <p:cNvSpPr txBox="1">
                <a:spLocks noChangeArrowheads="1"/>
              </p:cNvSpPr>
              <p:nvPr/>
            </p:nvSpPr>
            <p:spPr bwMode="auto">
              <a:xfrm>
                <a:off x="1294" y="3566"/>
                <a:ext cx="66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b="1">
                    <a:solidFill>
                      <a:schemeClr val="hlink"/>
                    </a:solidFill>
                  </a:rPr>
                  <a:t>STOP</a:t>
                </a:r>
              </a:p>
            </p:txBody>
          </p:sp>
        </p:grpSp>
        <p:sp>
          <p:nvSpPr>
            <p:cNvPr id="108587" name="Rectangle 74"/>
            <p:cNvSpPr>
              <a:spLocks noChangeArrowheads="1"/>
            </p:cNvSpPr>
            <p:nvPr/>
          </p:nvSpPr>
          <p:spPr bwMode="auto">
            <a:xfrm>
              <a:off x="2665" y="8097"/>
              <a:ext cx="630" cy="790"/>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A</a:t>
              </a:r>
            </a:p>
          </p:txBody>
        </p:sp>
        <p:sp>
          <p:nvSpPr>
            <p:cNvPr id="108588" name="Rectangle 75"/>
            <p:cNvSpPr>
              <a:spLocks noChangeArrowheads="1"/>
            </p:cNvSpPr>
            <p:nvPr/>
          </p:nvSpPr>
          <p:spPr bwMode="auto">
            <a:xfrm>
              <a:off x="10085" y="6872"/>
              <a:ext cx="630" cy="795"/>
            </a:xfrm>
            <a:prstGeom prst="rect">
              <a:avLst/>
            </a:prstGeom>
            <a:solidFill>
              <a:srgbClr val="FFFF99"/>
            </a:solidFill>
            <a:ln w="12700">
              <a:solidFill>
                <a:schemeClr val="tx1"/>
              </a:solidFill>
              <a:miter lim="800000"/>
              <a:headEnd/>
              <a:tailEnd/>
            </a:ln>
          </p:spPr>
          <p:txBody>
            <a:bodyPr wrap="none" anchor="ctr"/>
            <a:lstStyle/>
            <a:p>
              <a:pPr algn="ctr" defTabSz="762000" eaLnBrk="0" hangingPunct="0"/>
              <a:r>
                <a:rPr lang="en-US" altLang="zh-CN">
                  <a:solidFill>
                    <a:srgbClr val="333399"/>
                  </a:solidFill>
                  <a:latin typeface="Arial" pitchFamily="34" charset="0"/>
                  <a:ea typeface="黑体" pitchFamily="49" charset="-122"/>
                </a:rPr>
                <a:t>B</a:t>
              </a:r>
            </a:p>
          </p:txBody>
        </p:sp>
        <p:sp>
          <p:nvSpPr>
            <p:cNvPr id="108589" name="Text Box 76"/>
            <p:cNvSpPr txBox="1">
              <a:spLocks noChangeArrowheads="1"/>
            </p:cNvSpPr>
            <p:nvPr/>
          </p:nvSpPr>
          <p:spPr bwMode="auto">
            <a:xfrm>
              <a:off x="10493" y="2805"/>
              <a:ext cx="3512" cy="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rgbClr val="333399"/>
                  </a:solidFill>
                  <a:latin typeface="Arial" pitchFamily="34" charset="0"/>
                  <a:ea typeface="黑体" pitchFamily="49" charset="-122"/>
                </a:rPr>
                <a:t>单程端到端</a:t>
              </a:r>
            </a:p>
            <a:p>
              <a:pPr algn="ctr" eaLnBrk="1" hangingPunct="1"/>
              <a:r>
                <a:rPr lang="zh-CN" altLang="en-US" sz="2400">
                  <a:solidFill>
                    <a:srgbClr val="333399"/>
                  </a:solidFill>
                  <a:latin typeface="Arial" pitchFamily="34" charset="0"/>
                  <a:ea typeface="黑体" pitchFamily="49" charset="-122"/>
                </a:rPr>
                <a:t>传播时延记为</a:t>
              </a:r>
              <a:r>
                <a:rPr lang="zh-CN" altLang="en-US" sz="2400" i="1">
                  <a:solidFill>
                    <a:srgbClr val="333399"/>
                  </a:solidFill>
                  <a:latin typeface="Arial" pitchFamily="34" charset="0"/>
                  <a:ea typeface="黑体" pitchFamily="49" charset="-122"/>
                  <a:sym typeface="Symbol" pitchFamily="18" charset="2"/>
                </a:rPr>
                <a:t></a:t>
              </a:r>
              <a:r>
                <a:rPr lang="zh-CN" altLang="en-US" sz="2400">
                  <a:solidFill>
                    <a:srgbClr val="333399"/>
                  </a:solidFill>
                  <a:latin typeface="Arial" pitchFamily="34" charset="0"/>
                  <a:ea typeface="黑体" pitchFamily="49" charset="-122"/>
                </a:rPr>
                <a:t> </a:t>
              </a:r>
            </a:p>
          </p:txBody>
        </p:sp>
      </p:grpSp>
      <p:sp>
        <p:nvSpPr>
          <p:cNvPr id="108547" name="文本框 2"/>
          <p:cNvSpPr txBox="1">
            <a:spLocks noChangeArrowheads="1"/>
          </p:cNvSpPr>
          <p:nvPr/>
        </p:nvSpPr>
        <p:spPr bwMode="auto">
          <a:xfrm>
            <a:off x="1552013" y="1033206"/>
            <a:ext cx="81426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lnSpc>
                <a:spcPct val="90000"/>
              </a:lnSpc>
            </a:pPr>
            <a:r>
              <a:rPr lang="en-US" altLang="zh-CN" sz="3200" smtClean="0">
                <a:solidFill>
                  <a:srgbClr val="333399"/>
                </a:solidFill>
                <a:latin typeface="Arial" pitchFamily="34" charset="0"/>
                <a:ea typeface="黑体" pitchFamily="49" charset="-122"/>
              </a:rPr>
              <a:t>Q:</a:t>
            </a:r>
            <a:r>
              <a:rPr lang="zh-CN" altLang="en-US" sz="3200" smtClean="0">
                <a:solidFill>
                  <a:srgbClr val="333399"/>
                </a:solidFill>
                <a:latin typeface="Arial" pitchFamily="34" charset="0"/>
                <a:ea typeface="黑体" pitchFamily="49" charset="-122"/>
              </a:rPr>
              <a:t>这个</a:t>
            </a:r>
            <a:r>
              <a:rPr lang="zh-CN" altLang="en-US" sz="3200">
                <a:solidFill>
                  <a:srgbClr val="333399"/>
                </a:solidFill>
                <a:latin typeface="Arial" pitchFamily="34" charset="0"/>
                <a:ea typeface="黑体" pitchFamily="49" charset="-122"/>
              </a:rPr>
              <a:t>延迟最极端的情况是什么情况？</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algn="ctr" eaLnBrk="1" hangingPunct="1"/>
            <a:r>
              <a:rPr lang="zh-CN" altLang="en-US" smtClean="0">
                <a:sym typeface="黑体" pitchFamily="49" charset="-122"/>
              </a:rPr>
              <a:t>载波监听多点接入</a:t>
            </a:r>
            <a:r>
              <a:rPr lang="en-US" altLang="zh-CN" smtClean="0">
                <a:sym typeface="黑体" pitchFamily="49" charset="-122"/>
              </a:rPr>
              <a:t>/</a:t>
            </a:r>
            <a:r>
              <a:rPr lang="zh-CN" altLang="en-US" smtClean="0">
                <a:solidFill>
                  <a:srgbClr val="FF0000"/>
                </a:solidFill>
                <a:sym typeface="黑体" pitchFamily="49" charset="-122"/>
              </a:rPr>
              <a:t>冲突检测</a:t>
            </a:r>
            <a:r>
              <a:rPr lang="zh-CN" altLang="en-US" smtClean="0">
                <a:sym typeface="黑体" pitchFamily="49" charset="-122"/>
              </a:rPr>
              <a:t>  </a:t>
            </a:r>
            <a:r>
              <a:rPr lang="en-US" altLang="zh-CN" smtClean="0">
                <a:sym typeface="黑体" pitchFamily="49" charset="-122"/>
              </a:rPr>
              <a:t>CSMA/CD </a:t>
            </a:r>
            <a:endParaRPr lang="zh-CN" altLang="zh-CN" smtClean="0"/>
          </a:p>
        </p:txBody>
      </p:sp>
      <p:sp>
        <p:nvSpPr>
          <p:cNvPr id="409603" name="Rectangle 3"/>
          <p:cNvSpPr>
            <a:spLocks noGrp="1"/>
          </p:cNvSpPr>
          <p:nvPr>
            <p:ph idx="1"/>
          </p:nvPr>
        </p:nvSpPr>
        <p:spPr>
          <a:xfrm>
            <a:off x="749930" y="1906588"/>
            <a:ext cx="10010661" cy="4114800"/>
          </a:xfrm>
        </p:spPr>
        <p:txBody>
          <a:bodyPr/>
          <a:lstStyle/>
          <a:p>
            <a:pPr marL="0" indent="0" eaLnBrk="1" hangingPunct="1">
              <a:lnSpc>
                <a:spcPct val="90000"/>
              </a:lnSpc>
              <a:buNone/>
              <a:defRPr/>
            </a:pPr>
            <a:r>
              <a:rPr lang="en-US" altLang="zh-CN" sz="2800" noProof="1"/>
              <a:t>	</a:t>
            </a:r>
            <a:r>
              <a:rPr lang="zh-CN" altLang="en-US" sz="2800" noProof="1" smtClean="0"/>
              <a:t>最</a:t>
            </a:r>
            <a:r>
              <a:rPr lang="zh-CN" altLang="en-US" sz="2800" noProof="1"/>
              <a:t>极端的延迟</a:t>
            </a:r>
            <a:r>
              <a:rPr lang="en-US" altLang="zh-CN" sz="2800" noProof="1" smtClean="0"/>
              <a:t>= </a:t>
            </a:r>
            <a:r>
              <a:rPr lang="en-US" altLang="zh-CN" sz="2800" smtClean="0">
                <a:latin typeface="Arial" pitchFamily="34" charset="0"/>
                <a:ea typeface="黑体" pitchFamily="49" charset="-122"/>
              </a:rPr>
              <a:t>2</a:t>
            </a:r>
            <a:r>
              <a:rPr lang="en-US" altLang="zh-CN" sz="2800" i="1">
                <a:latin typeface="Arial" pitchFamily="34" charset="0"/>
                <a:ea typeface="黑体" pitchFamily="49" charset="-122"/>
                <a:sym typeface="Symbol" pitchFamily="18" charset="2"/>
              </a:rPr>
              <a:t> </a:t>
            </a:r>
            <a:r>
              <a:rPr lang="en-US" altLang="zh-CN" sz="2800" i="1" smtClean="0">
                <a:latin typeface="Arial" pitchFamily="34" charset="0"/>
                <a:ea typeface="黑体" pitchFamily="49" charset="-122"/>
                <a:sym typeface="Symbol" pitchFamily="18" charset="2"/>
              </a:rPr>
              <a:t> </a:t>
            </a:r>
            <a:r>
              <a:rPr lang="en-US" altLang="zh-CN" sz="2800" noProof="1" smtClean="0"/>
              <a:t>=2</a:t>
            </a:r>
            <a:r>
              <a:rPr lang="zh-CN" altLang="en-US" sz="2800" noProof="1" smtClean="0"/>
              <a:t>*（</a:t>
            </a:r>
            <a:r>
              <a:rPr lang="en-US" altLang="zh-CN" sz="2800" noProof="1"/>
              <a:t>s/v</a:t>
            </a:r>
            <a:r>
              <a:rPr lang="zh-CN" altLang="en-US" sz="2800" noProof="1" smtClean="0"/>
              <a:t>）</a:t>
            </a:r>
            <a:endParaRPr lang="en-US" altLang="zh-CN" noProof="1"/>
          </a:p>
          <a:p>
            <a:pPr marL="0" indent="0" eaLnBrk="1" hangingPunct="1">
              <a:lnSpc>
                <a:spcPct val="90000"/>
              </a:lnSpc>
              <a:buFont typeface="Wingdings" pitchFamily="2" charset="2"/>
              <a:buNone/>
              <a:defRPr/>
            </a:pPr>
            <a:r>
              <a:rPr lang="en-US" altLang="zh-CN" sz="2800" noProof="1">
                <a:solidFill>
                  <a:schemeClr val="tx1">
                    <a:lumMod val="75000"/>
                    <a:lumOff val="25000"/>
                  </a:schemeClr>
                </a:solidFill>
              </a:rPr>
              <a:t>	</a:t>
            </a:r>
            <a:r>
              <a:rPr lang="en-US" altLang="zh-CN" sz="2400" noProof="1">
                <a:solidFill>
                  <a:schemeClr val="tx1">
                    <a:lumMod val="75000"/>
                    <a:lumOff val="25000"/>
                  </a:schemeClr>
                </a:solidFill>
              </a:rPr>
              <a:t>s:</a:t>
            </a:r>
            <a:r>
              <a:rPr lang="zh-CN" altLang="en-US" sz="2400" noProof="1">
                <a:solidFill>
                  <a:schemeClr val="tx1">
                    <a:lumMod val="75000"/>
                    <a:lumOff val="25000"/>
                  </a:schemeClr>
                </a:solidFill>
              </a:rPr>
              <a:t>总线上距离最远的两台主机间的线缆长度。</a:t>
            </a:r>
          </a:p>
          <a:p>
            <a:pPr marL="0" indent="0" eaLnBrk="1" hangingPunct="1">
              <a:lnSpc>
                <a:spcPct val="90000"/>
              </a:lnSpc>
              <a:buFont typeface="Wingdings" pitchFamily="2" charset="2"/>
              <a:buNone/>
              <a:defRPr/>
            </a:pPr>
            <a:r>
              <a:rPr lang="en-US" altLang="zh-CN" sz="2400" noProof="1">
                <a:solidFill>
                  <a:schemeClr val="tx1">
                    <a:lumMod val="75000"/>
                    <a:lumOff val="25000"/>
                  </a:schemeClr>
                </a:solidFill>
              </a:rPr>
              <a:t>	v:</a:t>
            </a:r>
            <a:r>
              <a:rPr lang="zh-CN" altLang="en-US" sz="2400" noProof="1">
                <a:solidFill>
                  <a:schemeClr val="tx1">
                    <a:lumMod val="75000"/>
                    <a:lumOff val="25000"/>
                  </a:schemeClr>
                </a:solidFill>
              </a:rPr>
              <a:t>电磁波在介质中的传输速率。</a:t>
            </a:r>
          </a:p>
          <a:p>
            <a:pPr eaLnBrk="1" hangingPunct="1">
              <a:defRPr/>
            </a:pPr>
            <a:r>
              <a:rPr lang="zh-CN" altLang="en-US" sz="2800" noProof="1"/>
              <a:t>极端情况意味着：</a:t>
            </a:r>
            <a:r>
              <a:rPr lang="zh-CN" altLang="en-US" sz="2800" noProof="1" smtClean="0"/>
              <a:t>在</a:t>
            </a:r>
            <a:r>
              <a:rPr lang="en-US" altLang="zh-CN" sz="2800">
                <a:latin typeface="Arial" pitchFamily="34" charset="0"/>
                <a:ea typeface="黑体" pitchFamily="49" charset="-122"/>
              </a:rPr>
              <a:t>2</a:t>
            </a:r>
            <a:r>
              <a:rPr lang="en-US" altLang="zh-CN" sz="2800" i="1" smtClean="0">
                <a:latin typeface="Arial" pitchFamily="34" charset="0"/>
                <a:ea typeface="黑体" pitchFamily="49" charset="-122"/>
                <a:sym typeface="Symbol" pitchFamily="18" charset="2"/>
              </a:rPr>
              <a:t>  </a:t>
            </a:r>
            <a:r>
              <a:rPr lang="zh-CN" altLang="en-US" sz="2800" noProof="1" smtClean="0"/>
              <a:t>的</a:t>
            </a:r>
            <a:r>
              <a:rPr lang="zh-CN" altLang="en-US" sz="2800" noProof="1"/>
              <a:t>时间内，冲突的数据帧可以传遍整个</a:t>
            </a:r>
            <a:r>
              <a:rPr lang="zh-CN" altLang="en-US" sz="2800" noProof="1" smtClean="0"/>
              <a:t>电缆</a:t>
            </a:r>
            <a:r>
              <a:rPr lang="zh-CN" altLang="en-US" sz="2800" noProof="1"/>
              <a:t>上</a:t>
            </a:r>
            <a:r>
              <a:rPr lang="zh-CN" altLang="en-US" sz="2800" noProof="1" smtClean="0"/>
              <a:t>的主机。</a:t>
            </a:r>
            <a:endParaRPr lang="en-US" altLang="zh-CN" sz="2800" noProof="1" smtClean="0"/>
          </a:p>
          <a:p>
            <a:pPr eaLnBrk="1" hangingPunct="1">
              <a:defRPr/>
            </a:pPr>
            <a:r>
              <a:rPr lang="zh-CN" altLang="en-US" sz="2800" noProof="1" smtClean="0"/>
              <a:t>也</a:t>
            </a:r>
            <a:r>
              <a:rPr lang="zh-CN" altLang="en-US" sz="2800" noProof="1"/>
              <a:t>就</a:t>
            </a:r>
            <a:r>
              <a:rPr lang="zh-CN" altLang="en-US" sz="2800" noProof="1"/>
              <a:t>意味着</a:t>
            </a:r>
            <a:r>
              <a:rPr lang="zh-CN" altLang="en-US" sz="2800" noProof="1" smtClean="0"/>
              <a:t>：</a:t>
            </a:r>
            <a:r>
              <a:rPr lang="en-US" altLang="zh-CN" sz="2800">
                <a:latin typeface="Arial" pitchFamily="34" charset="0"/>
                <a:ea typeface="黑体" pitchFamily="49" charset="-122"/>
              </a:rPr>
              <a:t> </a:t>
            </a:r>
            <a:r>
              <a:rPr lang="en-US" altLang="zh-CN" sz="2800">
                <a:latin typeface="Arial" pitchFamily="34" charset="0"/>
                <a:ea typeface="黑体" pitchFamily="49" charset="-122"/>
              </a:rPr>
              <a:t>2</a:t>
            </a:r>
            <a:r>
              <a:rPr lang="en-US" altLang="zh-CN" sz="2800" i="1" smtClean="0">
                <a:latin typeface="Arial" pitchFamily="34" charset="0"/>
                <a:ea typeface="黑体" pitchFamily="49" charset="-122"/>
                <a:sym typeface="Symbol" pitchFamily="18" charset="2"/>
              </a:rPr>
              <a:t> </a:t>
            </a:r>
            <a:r>
              <a:rPr lang="zh-CN" altLang="en-US" sz="2800" noProof="1" smtClean="0"/>
              <a:t>时间内没有</a:t>
            </a:r>
            <a:r>
              <a:rPr lang="zh-CN" altLang="en-US" sz="2800" noProof="1"/>
              <a:t>检测出冲突，那么之后就不会在出现</a:t>
            </a:r>
            <a:r>
              <a:rPr lang="zh-CN" altLang="en-US" sz="2800" noProof="1"/>
              <a:t>冲突</a:t>
            </a:r>
            <a:r>
              <a:rPr lang="zh-CN" altLang="en-US" sz="2800" noProof="1" smtClean="0"/>
              <a:t>，那么该主机</a:t>
            </a:r>
            <a:r>
              <a:rPr lang="zh-CN" altLang="en-US" sz="2800" noProof="1"/>
              <a:t>才算</a:t>
            </a:r>
            <a:r>
              <a:rPr lang="zh-CN" altLang="en-US" sz="2800" noProof="1" smtClean="0"/>
              <a:t>取得</a:t>
            </a:r>
            <a:r>
              <a:rPr lang="zh-CN" altLang="en-US" sz="2800" noProof="1"/>
              <a:t>总线</a:t>
            </a:r>
            <a:r>
              <a:rPr lang="zh-CN" altLang="en-US" sz="2800" noProof="1" smtClean="0"/>
              <a:t>访问权</a:t>
            </a:r>
            <a:r>
              <a:rPr lang="zh-CN" altLang="en-US" sz="2800" noProof="1"/>
              <a:t>。</a:t>
            </a:r>
            <a:endParaRPr lang="zh-CN" altLang="en-US" sz="2000" noProof="1"/>
          </a:p>
          <a:p>
            <a:pPr eaLnBrk="1" hangingPunct="1">
              <a:defRPr/>
            </a:pPr>
            <a:r>
              <a:rPr lang="zh-CN" altLang="en-US" sz="2800" noProof="1"/>
              <a:t>因此</a:t>
            </a:r>
            <a:r>
              <a:rPr lang="zh-CN" altLang="en-US" sz="2800" noProof="1" smtClean="0"/>
              <a:t>，</a:t>
            </a:r>
            <a:r>
              <a:rPr lang="en-US" altLang="zh-CN" sz="2800">
                <a:latin typeface="Arial" pitchFamily="34" charset="0"/>
                <a:ea typeface="黑体" pitchFamily="49" charset="-122"/>
              </a:rPr>
              <a:t> </a:t>
            </a:r>
            <a:r>
              <a:rPr lang="en-US" altLang="zh-CN" sz="2800">
                <a:latin typeface="Arial" pitchFamily="34" charset="0"/>
                <a:ea typeface="黑体" pitchFamily="49" charset="-122"/>
              </a:rPr>
              <a:t>2</a:t>
            </a:r>
            <a:r>
              <a:rPr lang="en-US" altLang="zh-CN" sz="2800" i="1" smtClean="0">
                <a:latin typeface="Arial" pitchFamily="34" charset="0"/>
                <a:ea typeface="黑体" pitchFamily="49" charset="-122"/>
                <a:sym typeface="Symbol" pitchFamily="18" charset="2"/>
              </a:rPr>
              <a:t> </a:t>
            </a:r>
            <a:r>
              <a:rPr lang="zh-CN" altLang="en-US" sz="2800" noProof="1" smtClean="0"/>
              <a:t>被</a:t>
            </a:r>
            <a:r>
              <a:rPr lang="zh-CN" altLang="en-US" sz="2800" noProof="1"/>
              <a:t>称之为</a:t>
            </a:r>
            <a:r>
              <a:rPr lang="en-US" altLang="zh-CN" sz="2800" noProof="1">
                <a:solidFill>
                  <a:srgbClr val="FF0000"/>
                </a:solidFill>
              </a:rPr>
              <a:t>“</a:t>
            </a:r>
            <a:r>
              <a:rPr lang="zh-CN" altLang="en-US" sz="2800" noProof="1">
                <a:solidFill>
                  <a:srgbClr val="FF0000"/>
                </a:solidFill>
              </a:rPr>
              <a:t>冲突窗口</a:t>
            </a:r>
            <a:r>
              <a:rPr lang="en-US" altLang="zh-CN" sz="2800" noProof="1">
                <a:solidFill>
                  <a:srgbClr val="FF0000"/>
                </a:solidFill>
              </a:rPr>
              <a:t>”</a:t>
            </a:r>
            <a:r>
              <a:rPr lang="zh-CN" altLang="en-US" sz="2800" noProof="1">
                <a:solidFill>
                  <a:srgbClr val="FF0000"/>
                </a:solidFill>
              </a:rPr>
              <a:t>也称为</a:t>
            </a:r>
            <a:r>
              <a:rPr lang="en-US" altLang="zh-CN" sz="2800" noProof="1">
                <a:solidFill>
                  <a:srgbClr val="FF0000"/>
                </a:solidFill>
              </a:rPr>
              <a:t>“</a:t>
            </a:r>
            <a:r>
              <a:rPr lang="zh-CN" altLang="en-US" sz="2800" noProof="1">
                <a:solidFill>
                  <a:srgbClr val="FF0000"/>
                </a:solidFill>
              </a:rPr>
              <a:t>争用期</a:t>
            </a:r>
            <a:r>
              <a:rPr lang="en-US" altLang="zh-CN" sz="2800" noProof="1">
                <a:solidFill>
                  <a:srgbClr val="FF0000"/>
                </a:solidFill>
              </a:rPr>
              <a:t>”</a:t>
            </a:r>
            <a:r>
              <a:rPr lang="zh-CN" altLang="en-US" sz="2800" noProof="1"/>
              <a:t>。</a:t>
            </a:r>
          </a:p>
          <a:p>
            <a:pPr marL="0" indent="0" eaLnBrk="1" hangingPunct="1">
              <a:lnSpc>
                <a:spcPct val="90000"/>
              </a:lnSpc>
              <a:buFont typeface="Wingdings" pitchFamily="2" charset="2"/>
              <a:buNone/>
              <a:defRPr/>
            </a:pPr>
            <a:endParaRPr lang="zh-CN" altLang="en-US" sz="2800" noProof="1"/>
          </a:p>
          <a:p>
            <a:pPr marL="0" indent="0" eaLnBrk="1" hangingPunct="1">
              <a:lnSpc>
                <a:spcPct val="90000"/>
              </a:lnSpc>
              <a:buFont typeface="Wingdings" pitchFamily="2" charset="2"/>
              <a:buNone/>
              <a:defRPr/>
            </a:pPr>
            <a:endParaRPr lang="zh-CN" altLang="en-US" sz="2800" noProof="1"/>
          </a:p>
          <a:p>
            <a:pPr eaLnBrk="1" hangingPunct="1">
              <a:lnSpc>
                <a:spcPct val="90000"/>
              </a:lnSpc>
              <a:defRPr/>
            </a:pPr>
            <a:endParaRPr lang="zh-CN" altLang="en-US" sz="2400" noProof="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404904" y="214314"/>
            <a:ext cx="8394538" cy="1462087"/>
          </a:xfrm>
        </p:spPr>
        <p:txBody>
          <a:bodyPr/>
          <a:lstStyle/>
          <a:p>
            <a:pPr algn="ctr" eaLnBrk="1" hangingPunct="1"/>
            <a:r>
              <a:rPr lang="zh-CN" altLang="en-US" smtClean="0"/>
              <a:t>争用期</a:t>
            </a:r>
          </a:p>
        </p:txBody>
      </p:sp>
      <p:sp>
        <p:nvSpPr>
          <p:cNvPr id="415747" name="Rectangle 3"/>
          <p:cNvSpPr>
            <a:spLocks noGrp="1" noChangeArrowheads="1"/>
          </p:cNvSpPr>
          <p:nvPr>
            <p:ph idx="1"/>
          </p:nvPr>
        </p:nvSpPr>
        <p:spPr>
          <a:xfrm>
            <a:off x="1009594" y="1773241"/>
            <a:ext cx="9933149" cy="4319587"/>
          </a:xfrm>
        </p:spPr>
        <p:txBody>
          <a:bodyPr/>
          <a:lstStyle/>
          <a:p>
            <a:pPr eaLnBrk="1" hangingPunct="1"/>
            <a:r>
              <a:rPr lang="zh-CN" altLang="en-US" smtClean="0"/>
              <a:t>最先发送数据帧的站，在发送数据帧后至多经过时间 </a:t>
            </a:r>
            <a:r>
              <a:rPr lang="en-US" altLang="zh-CN" smtClean="0"/>
              <a:t>2</a:t>
            </a:r>
            <a:r>
              <a:rPr lang="en-US" altLang="zh-CN" i="1" smtClean="0">
                <a:sym typeface="Symbol" pitchFamily="18" charset="2"/>
              </a:rPr>
              <a:t> </a:t>
            </a:r>
            <a:r>
              <a:rPr lang="zh-CN" altLang="en-US" smtClean="0">
                <a:sym typeface="Symbol" pitchFamily="18" charset="2"/>
              </a:rPr>
              <a:t>（两倍的端到端往返时延）</a:t>
            </a:r>
            <a:r>
              <a:rPr lang="zh-CN" altLang="en-US" smtClean="0"/>
              <a:t>就可知道发送的数据帧是否遭受了碰撞。</a:t>
            </a:r>
          </a:p>
          <a:p>
            <a:pPr eaLnBrk="1" hangingPunct="1"/>
            <a:r>
              <a:rPr lang="zh-CN" altLang="en-US" smtClean="0"/>
              <a:t>以太网的端到端往返时延 </a:t>
            </a:r>
            <a:r>
              <a:rPr lang="en-US" altLang="zh-CN" smtClean="0"/>
              <a:t>2</a:t>
            </a:r>
            <a:r>
              <a:rPr lang="en-US" altLang="zh-CN" i="1" smtClean="0">
                <a:sym typeface="Symbol" pitchFamily="18" charset="2"/>
              </a:rPr>
              <a:t> </a:t>
            </a:r>
            <a:r>
              <a:rPr lang="zh-CN" altLang="en-US" smtClean="0"/>
              <a:t>称为</a:t>
            </a:r>
            <a:r>
              <a:rPr lang="zh-CN" altLang="en-US" smtClean="0">
                <a:solidFill>
                  <a:schemeClr val="hlink"/>
                </a:solidFill>
              </a:rPr>
              <a:t>争用期</a:t>
            </a:r>
            <a:r>
              <a:rPr lang="zh-CN" altLang="en-US" smtClean="0"/>
              <a:t>，或</a:t>
            </a:r>
            <a:r>
              <a:rPr lang="zh-CN" altLang="en-US" smtClean="0">
                <a:solidFill>
                  <a:schemeClr val="hlink"/>
                </a:solidFill>
              </a:rPr>
              <a:t>碰撞窗口</a:t>
            </a:r>
            <a:r>
              <a:rPr lang="zh-CN" altLang="en-US" smtClean="0"/>
              <a:t>。</a:t>
            </a:r>
          </a:p>
          <a:p>
            <a:pPr eaLnBrk="1" hangingPunct="1"/>
            <a:r>
              <a:rPr lang="zh-CN" altLang="en-US" smtClean="0"/>
              <a:t>经过争用期这段时间还没有检测到碰撞，才能肯定这次发送不会发生碰撞。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57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5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algn="ctr" eaLnBrk="1" hangingPunct="1"/>
            <a:r>
              <a:rPr lang="zh-CN" altLang="en-US" smtClean="0">
                <a:sym typeface="黑体" pitchFamily="49" charset="-122"/>
              </a:rPr>
              <a:t>载波监听多点接入</a:t>
            </a:r>
            <a:r>
              <a:rPr lang="en-US" altLang="zh-CN" smtClean="0">
                <a:sym typeface="黑体" pitchFamily="49" charset="-122"/>
              </a:rPr>
              <a:t>/</a:t>
            </a:r>
            <a:r>
              <a:rPr lang="zh-CN" altLang="en-US" smtClean="0">
                <a:solidFill>
                  <a:srgbClr val="FF0000"/>
                </a:solidFill>
                <a:sym typeface="黑体" pitchFamily="49" charset="-122"/>
              </a:rPr>
              <a:t>冲突检测</a:t>
            </a:r>
            <a:r>
              <a:rPr lang="zh-CN" altLang="en-US" smtClean="0">
                <a:sym typeface="黑体" pitchFamily="49" charset="-122"/>
              </a:rPr>
              <a:t>  </a:t>
            </a:r>
            <a:r>
              <a:rPr lang="en-US" altLang="zh-CN" smtClean="0">
                <a:sym typeface="黑体" pitchFamily="49" charset="-122"/>
              </a:rPr>
              <a:t>CSMA/CD </a:t>
            </a:r>
            <a:endParaRPr lang="zh-CN" altLang="zh-CN" smtClean="0"/>
          </a:p>
        </p:txBody>
      </p:sp>
      <p:sp>
        <p:nvSpPr>
          <p:cNvPr id="409603" name="Rectangle 3"/>
          <p:cNvSpPr>
            <a:spLocks noGrp="1"/>
          </p:cNvSpPr>
          <p:nvPr>
            <p:ph idx="1"/>
          </p:nvPr>
        </p:nvSpPr>
        <p:spPr>
          <a:xfrm>
            <a:off x="1273134" y="1906588"/>
            <a:ext cx="9487457" cy="4114800"/>
          </a:xfrm>
        </p:spPr>
        <p:txBody>
          <a:bodyPr/>
          <a:lstStyle/>
          <a:p>
            <a:pPr marL="0" indent="0" eaLnBrk="1" hangingPunct="1">
              <a:lnSpc>
                <a:spcPct val="90000"/>
              </a:lnSpc>
              <a:buFont typeface="Wingdings" pitchFamily="2" charset="2"/>
              <a:buNone/>
              <a:defRPr/>
            </a:pPr>
            <a:r>
              <a:rPr lang="en-US" altLang="zh-CN" noProof="1" smtClean="0"/>
              <a:t>Q</a:t>
            </a:r>
            <a:r>
              <a:rPr lang="zh-CN" altLang="en-US" noProof="1" smtClean="0"/>
              <a:t>：争用</a:t>
            </a:r>
            <a:r>
              <a:rPr lang="zh-CN" altLang="en-US" noProof="1"/>
              <a:t>期（冲突窗口）的大小可以确定吗？</a:t>
            </a:r>
          </a:p>
          <a:p>
            <a:pPr marL="0" indent="0" eaLnBrk="1" hangingPunct="1">
              <a:lnSpc>
                <a:spcPct val="90000"/>
              </a:lnSpc>
              <a:buNone/>
              <a:defRPr/>
            </a:pPr>
            <a:r>
              <a:rPr lang="en-US" altLang="zh-CN" noProof="1" smtClean="0"/>
              <a:t>A</a:t>
            </a:r>
            <a:r>
              <a:rPr lang="zh-CN" altLang="en-US" noProof="1" smtClean="0"/>
              <a:t>：可以</a:t>
            </a:r>
            <a:r>
              <a:rPr lang="zh-CN" altLang="en-US" noProof="1"/>
              <a:t>。因为物理层规定了总线的最大长度。同时，电磁波的速率是恒定的</a:t>
            </a:r>
            <a:r>
              <a:rPr lang="zh-CN" altLang="en-US" noProof="1" smtClean="0"/>
              <a:t>。</a:t>
            </a:r>
            <a:endParaRPr lang="en-US" altLang="zh-CN" noProof="1" smtClean="0"/>
          </a:p>
          <a:p>
            <a:pPr marL="0" indent="0" algn="ctr" eaLnBrk="1" hangingPunct="1">
              <a:lnSpc>
                <a:spcPct val="90000"/>
              </a:lnSpc>
              <a:buNone/>
              <a:defRPr/>
            </a:pPr>
            <a:r>
              <a:rPr lang="zh-CN" altLang="en-US" sz="2800" noProof="1" smtClean="0">
                <a:solidFill>
                  <a:srgbClr val="FF0000"/>
                </a:solidFill>
              </a:rPr>
              <a:t>所以，以太网争用期</a:t>
            </a:r>
            <a:r>
              <a:rPr lang="en-US" altLang="zh-CN" sz="2800" noProof="1" smtClean="0">
                <a:solidFill>
                  <a:srgbClr val="FF0000"/>
                </a:solidFill>
              </a:rPr>
              <a:t>=2*</a:t>
            </a:r>
            <a:r>
              <a:rPr lang="zh-CN" altLang="en-US" sz="2800" noProof="1" smtClean="0">
                <a:solidFill>
                  <a:srgbClr val="FF0000"/>
                </a:solidFill>
              </a:rPr>
              <a:t>总线</a:t>
            </a:r>
            <a:r>
              <a:rPr lang="zh-CN" altLang="en-US" sz="2800" noProof="1">
                <a:solidFill>
                  <a:srgbClr val="FF0000"/>
                </a:solidFill>
              </a:rPr>
              <a:t>的</a:t>
            </a:r>
            <a:r>
              <a:rPr lang="zh-CN" altLang="en-US" sz="2800" noProof="1" smtClean="0">
                <a:solidFill>
                  <a:srgbClr val="FF0000"/>
                </a:solidFill>
              </a:rPr>
              <a:t>最大长度</a:t>
            </a:r>
            <a:r>
              <a:rPr lang="en-US" altLang="zh-CN" sz="2800" noProof="1" smtClean="0">
                <a:solidFill>
                  <a:srgbClr val="FF0000"/>
                </a:solidFill>
              </a:rPr>
              <a:t>/</a:t>
            </a:r>
            <a:r>
              <a:rPr lang="zh-CN" altLang="en-US" sz="2800" noProof="1">
                <a:solidFill>
                  <a:srgbClr val="FF0000"/>
                </a:solidFill>
              </a:rPr>
              <a:t>电磁波</a:t>
            </a:r>
            <a:r>
              <a:rPr lang="zh-CN" altLang="en-US" sz="2800" noProof="1">
                <a:solidFill>
                  <a:srgbClr val="FF0000"/>
                </a:solidFill>
              </a:rPr>
              <a:t>的</a:t>
            </a:r>
            <a:r>
              <a:rPr lang="zh-CN" altLang="en-US" sz="2800" noProof="1" smtClean="0">
                <a:solidFill>
                  <a:srgbClr val="FF0000"/>
                </a:solidFill>
              </a:rPr>
              <a:t>速率</a:t>
            </a:r>
            <a:endParaRPr lang="en-US" altLang="zh-CN" sz="2800" noProof="1">
              <a:solidFill>
                <a:srgbClr val="FF0000"/>
              </a:solidFill>
            </a:endParaRPr>
          </a:p>
          <a:p>
            <a:pPr marL="0" indent="0" eaLnBrk="1" hangingPunct="1">
              <a:lnSpc>
                <a:spcPct val="90000"/>
              </a:lnSpc>
              <a:buNone/>
              <a:defRPr/>
            </a:pPr>
            <a:r>
              <a:rPr lang="en-US" altLang="zh-CN" sz="2800" noProof="1" smtClean="0">
                <a:solidFill>
                  <a:srgbClr val="FF0000"/>
                </a:solidFill>
              </a:rPr>
              <a:t>				</a:t>
            </a:r>
            <a:r>
              <a:rPr lang="zh-CN" altLang="en-US" sz="2800" noProof="1" smtClean="0">
                <a:solidFill>
                  <a:srgbClr val="FF0000"/>
                </a:solidFill>
              </a:rPr>
              <a:t>≈</a:t>
            </a:r>
            <a:r>
              <a:rPr lang="en-US" altLang="zh-CN" sz="2800" noProof="1" smtClean="0">
                <a:solidFill>
                  <a:srgbClr val="FF0000"/>
                </a:solidFill>
              </a:rPr>
              <a:t> </a:t>
            </a:r>
            <a:r>
              <a:rPr lang="en-US" altLang="zh-CN" sz="2800" noProof="1">
                <a:solidFill>
                  <a:srgbClr val="FF0000"/>
                </a:solidFill>
              </a:rPr>
              <a:t>51.2us</a:t>
            </a:r>
            <a:endParaRPr lang="zh-CN" altLang="en-US" sz="2800" noProof="1">
              <a:solidFill>
                <a:srgbClr val="FF0000"/>
              </a:solidFill>
            </a:endParaRPr>
          </a:p>
          <a:p>
            <a:pPr marL="0" indent="0" eaLnBrk="1" hangingPunct="1">
              <a:lnSpc>
                <a:spcPct val="90000"/>
              </a:lnSpc>
              <a:buFont typeface="Wingdings" pitchFamily="2" charset="2"/>
              <a:buNone/>
              <a:defRPr/>
            </a:pPr>
            <a:endParaRPr lang="zh-CN" altLang="en-US" sz="2800" noProof="1"/>
          </a:p>
          <a:p>
            <a:pPr marL="0" indent="0" eaLnBrk="1" hangingPunct="1">
              <a:lnSpc>
                <a:spcPct val="90000"/>
              </a:lnSpc>
              <a:buFont typeface="Wingdings" pitchFamily="2" charset="2"/>
              <a:buNone/>
              <a:defRPr/>
            </a:pPr>
            <a:endParaRPr lang="zh-CN" altLang="en-US" sz="2400" noProof="1"/>
          </a:p>
          <a:p>
            <a:pPr eaLnBrk="1" hangingPunct="1">
              <a:lnSpc>
                <a:spcPct val="90000"/>
              </a:lnSpc>
              <a:defRPr/>
            </a:pPr>
            <a:endParaRPr lang="zh-CN" altLang="en-US" sz="2400" noProof="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algn="ctr" eaLnBrk="1" hangingPunct="1"/>
            <a:r>
              <a:rPr lang="zh-CN" altLang="en-US" smtClean="0">
                <a:sym typeface="黑体" pitchFamily="49" charset="-122"/>
              </a:rPr>
              <a:t>载波监听多点接入</a:t>
            </a:r>
            <a:r>
              <a:rPr lang="en-US" altLang="zh-CN" smtClean="0">
                <a:sym typeface="黑体" pitchFamily="49" charset="-122"/>
              </a:rPr>
              <a:t>/</a:t>
            </a:r>
            <a:r>
              <a:rPr lang="zh-CN" altLang="en-US" smtClean="0">
                <a:solidFill>
                  <a:srgbClr val="FF0000"/>
                </a:solidFill>
                <a:sym typeface="黑体" pitchFamily="49" charset="-122"/>
              </a:rPr>
              <a:t>冲突检测</a:t>
            </a:r>
            <a:r>
              <a:rPr lang="zh-CN" altLang="en-US" smtClean="0">
                <a:sym typeface="黑体" pitchFamily="49" charset="-122"/>
              </a:rPr>
              <a:t>  </a:t>
            </a:r>
            <a:r>
              <a:rPr lang="en-US" altLang="zh-CN" smtClean="0">
                <a:sym typeface="黑体" pitchFamily="49" charset="-122"/>
              </a:rPr>
              <a:t>CSMA/CD </a:t>
            </a:r>
            <a:endParaRPr lang="zh-CN" altLang="zh-CN" smtClean="0"/>
          </a:p>
        </p:txBody>
      </p:sp>
      <p:sp>
        <p:nvSpPr>
          <p:cNvPr id="409603" name="Rectangle 3"/>
          <p:cNvSpPr>
            <a:spLocks noGrp="1"/>
          </p:cNvSpPr>
          <p:nvPr>
            <p:ph idx="1"/>
          </p:nvPr>
        </p:nvSpPr>
        <p:spPr/>
        <p:txBody>
          <a:bodyPr/>
          <a:lstStyle/>
          <a:p>
            <a:pPr eaLnBrk="1" hangingPunct="1">
              <a:defRPr/>
            </a:pPr>
            <a:r>
              <a:rPr lang="zh-CN" altLang="en-US" sz="2800" noProof="1" smtClean="0"/>
              <a:t>为了</a:t>
            </a:r>
            <a:r>
              <a:rPr lang="zh-CN" altLang="en-US" sz="2800" noProof="1"/>
              <a:t>保证任何一台主机在发送一个帧的过程中都</a:t>
            </a:r>
            <a:r>
              <a:rPr lang="zh-CN" altLang="en-US" sz="2800" noProof="1"/>
              <a:t>能 检测</a:t>
            </a:r>
            <a:r>
              <a:rPr lang="zh-CN" altLang="en-US" sz="2800" noProof="1"/>
              <a:t>出冲突，就</a:t>
            </a:r>
            <a:r>
              <a:rPr lang="zh-CN" altLang="en-US" sz="2800" noProof="1"/>
              <a:t>要求</a:t>
            </a:r>
            <a:r>
              <a:rPr lang="zh-CN" altLang="en-US" sz="2800" noProof="1"/>
              <a:t>：</a:t>
            </a:r>
            <a:r>
              <a:rPr lang="zh-CN" altLang="en-US" sz="2800" noProof="1"/>
              <a:t>发送</a:t>
            </a:r>
            <a:r>
              <a:rPr lang="zh-CN" altLang="en-US" sz="2800" noProof="1"/>
              <a:t>一个最短的帧的</a:t>
            </a:r>
            <a:r>
              <a:rPr lang="zh-CN" altLang="en-US" sz="2800" noProof="1"/>
              <a:t>时间</a:t>
            </a:r>
            <a:r>
              <a:rPr lang="en-US" altLang="zh-CN" sz="2800" noProof="1"/>
              <a:t>&gt;=</a:t>
            </a:r>
            <a:r>
              <a:rPr lang="zh-CN" altLang="en-US" sz="2800" noProof="1"/>
              <a:t>争用</a:t>
            </a:r>
            <a:r>
              <a:rPr lang="zh-CN" altLang="en-US" sz="2800" noProof="1"/>
              <a:t>期的时间。</a:t>
            </a:r>
          </a:p>
          <a:p>
            <a:pPr eaLnBrk="1" hangingPunct="1">
              <a:defRPr/>
            </a:pPr>
            <a:r>
              <a:rPr lang="zh-CN" altLang="en-US" sz="2800" noProof="1" smtClean="0"/>
              <a:t>由于</a:t>
            </a:r>
            <a:r>
              <a:rPr lang="zh-CN" altLang="en-US" sz="2800" noProof="1"/>
              <a:t>争用期时间是</a:t>
            </a:r>
            <a:r>
              <a:rPr lang="en-US" altLang="zh-CN" sz="2800" noProof="1"/>
              <a:t>51.2us</a:t>
            </a:r>
            <a:r>
              <a:rPr lang="zh-CN" altLang="en-US" sz="2800" noProof="1"/>
              <a:t>，</a:t>
            </a:r>
            <a:r>
              <a:rPr lang="zh-CN" altLang="en-US" sz="2800" noProof="1"/>
              <a:t>那么</a:t>
            </a:r>
            <a:r>
              <a:rPr lang="en-US" altLang="zh-CN" sz="2800" noProof="1"/>
              <a:t>51.2us</a:t>
            </a:r>
            <a:r>
              <a:rPr lang="zh-CN" altLang="en-US" sz="2800" noProof="1"/>
              <a:t>结束之前，这个帧不能发完，按照传统</a:t>
            </a:r>
            <a:r>
              <a:rPr lang="en-US" altLang="zh-CN" sz="2800" noProof="1"/>
              <a:t>Ethernet</a:t>
            </a:r>
            <a:r>
              <a:rPr lang="zh-CN" altLang="en-US" sz="2800" noProof="1"/>
              <a:t>（带宽</a:t>
            </a:r>
            <a:r>
              <a:rPr lang="en-US" altLang="zh-CN" sz="2800" noProof="1"/>
              <a:t>10Mbit/s</a:t>
            </a:r>
            <a:r>
              <a:rPr lang="zh-CN" altLang="en-US" sz="2800" noProof="1"/>
              <a:t>）计算，</a:t>
            </a:r>
            <a:r>
              <a:rPr lang="en-US" altLang="zh-CN" sz="2800" noProof="1"/>
              <a:t>64B</a:t>
            </a:r>
            <a:r>
              <a:rPr lang="zh-CN" altLang="en-US" sz="2800" noProof="1"/>
              <a:t>就是最小帧长度</a:t>
            </a:r>
            <a:r>
              <a:rPr lang="zh-CN" altLang="en-US" sz="2800" noProof="1"/>
              <a:t>。</a:t>
            </a:r>
            <a:r>
              <a:rPr lang="en-US" altLang="zh-CN" sz="2800" noProof="1" smtClean="0"/>
              <a:t>64B</a:t>
            </a:r>
            <a:r>
              <a:rPr lang="zh-CN" altLang="en-US" sz="2800" noProof="1" smtClean="0"/>
              <a:t>（</a:t>
            </a:r>
            <a:r>
              <a:rPr lang="en-US" altLang="zh-CN" sz="2800" noProof="1" smtClean="0"/>
              <a:t>512bit</a:t>
            </a:r>
            <a:r>
              <a:rPr lang="zh-CN" altLang="en-US" sz="2800" noProof="1" smtClean="0"/>
              <a:t>）也</a:t>
            </a:r>
            <a:r>
              <a:rPr lang="zh-CN" altLang="en-US" sz="2800" noProof="1"/>
              <a:t>被称为</a:t>
            </a:r>
            <a:r>
              <a:rPr lang="zh-CN" altLang="en-US" sz="2800" noProof="1">
                <a:solidFill>
                  <a:srgbClr val="FF0000"/>
                </a:solidFill>
              </a:rPr>
              <a:t>最短有效帧</a:t>
            </a:r>
            <a:r>
              <a:rPr lang="zh-CN" altLang="en-US" sz="2800" noProof="1">
                <a:solidFill>
                  <a:srgbClr val="FF0000"/>
                </a:solidFill>
              </a:rPr>
              <a:t>长</a:t>
            </a:r>
            <a:r>
              <a:rPr lang="zh-CN" altLang="en-US" sz="2800" noProof="1" smtClean="0"/>
              <a:t>。</a:t>
            </a:r>
            <a:endParaRPr lang="en-US" altLang="zh-CN" sz="2800" noProof="1" smtClean="0"/>
          </a:p>
          <a:p>
            <a:pPr eaLnBrk="1" hangingPunct="1">
              <a:defRPr/>
            </a:pPr>
            <a:r>
              <a:rPr lang="zh-CN" altLang="en-US" sz="2800" smtClean="0"/>
              <a:t>凡</a:t>
            </a:r>
            <a:r>
              <a:rPr lang="zh-CN" altLang="en-US" sz="2800"/>
              <a:t>长度小于 </a:t>
            </a:r>
            <a:r>
              <a:rPr lang="en-US" altLang="zh-CN" sz="2800"/>
              <a:t>64 </a:t>
            </a:r>
            <a:r>
              <a:rPr lang="zh-CN" altLang="en-US" sz="2800"/>
              <a:t>字节的帧都可以认为是由于冲突而异常中止的</a:t>
            </a:r>
            <a:r>
              <a:rPr lang="zh-CN" altLang="en-US" sz="2800">
                <a:solidFill>
                  <a:schemeClr val="hlink"/>
                </a:solidFill>
              </a:rPr>
              <a:t>无效帧</a:t>
            </a:r>
            <a:r>
              <a:rPr lang="zh-CN" altLang="en-US" sz="2800"/>
              <a:t>。 </a:t>
            </a:r>
          </a:p>
          <a:p>
            <a:pPr marL="0" indent="0" eaLnBrk="1" hangingPunct="1">
              <a:buFont typeface="Wingdings" pitchFamily="2" charset="2"/>
              <a:buNone/>
              <a:defRPr/>
            </a:pPr>
            <a:endParaRPr lang="zh-CN" altLang="en-US" sz="2800" noProof="1"/>
          </a:p>
          <a:p>
            <a:pPr marL="0" indent="0" eaLnBrk="1" hangingPunct="1">
              <a:lnSpc>
                <a:spcPct val="90000"/>
              </a:lnSpc>
              <a:buFont typeface="Wingdings" pitchFamily="2" charset="2"/>
              <a:buNone/>
              <a:defRPr/>
            </a:pPr>
            <a:endParaRPr lang="zh-CN" altLang="en-US" sz="2400" noProof="1"/>
          </a:p>
          <a:p>
            <a:pPr eaLnBrk="1" hangingPunct="1">
              <a:lnSpc>
                <a:spcPct val="90000"/>
              </a:lnSpc>
              <a:defRPr/>
            </a:pPr>
            <a:endParaRPr lang="zh-CN" altLang="en-US" sz="2400" noProof="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algn="ctr" eaLnBrk="1" hangingPunct="1"/>
            <a:r>
              <a:rPr lang="zh-CN" altLang="en-US" smtClean="0">
                <a:sym typeface="黑体" pitchFamily="49" charset="-122"/>
              </a:rPr>
              <a:t>载波监听多点接入</a:t>
            </a:r>
            <a:r>
              <a:rPr lang="en-US" altLang="zh-CN" smtClean="0">
                <a:sym typeface="黑体" pitchFamily="49" charset="-122"/>
              </a:rPr>
              <a:t>/</a:t>
            </a:r>
            <a:r>
              <a:rPr lang="zh-CN" altLang="en-US" smtClean="0">
                <a:solidFill>
                  <a:srgbClr val="FF0000"/>
                </a:solidFill>
                <a:sym typeface="黑体" pitchFamily="49" charset="-122"/>
              </a:rPr>
              <a:t>冲突检测</a:t>
            </a:r>
            <a:r>
              <a:rPr lang="zh-CN" altLang="en-US" smtClean="0">
                <a:sym typeface="黑体" pitchFamily="49" charset="-122"/>
              </a:rPr>
              <a:t>  </a:t>
            </a:r>
            <a:r>
              <a:rPr lang="en-US" altLang="zh-CN" smtClean="0">
                <a:sym typeface="黑体" pitchFamily="49" charset="-122"/>
              </a:rPr>
              <a:t>CSMA/CD </a:t>
            </a:r>
            <a:endParaRPr lang="zh-CN" altLang="zh-CN" smtClean="0"/>
          </a:p>
        </p:txBody>
      </p:sp>
      <p:sp>
        <p:nvSpPr>
          <p:cNvPr id="409603" name="Rectangle 3"/>
          <p:cNvSpPr>
            <a:spLocks noGrp="1"/>
          </p:cNvSpPr>
          <p:nvPr>
            <p:ph idx="1"/>
          </p:nvPr>
        </p:nvSpPr>
        <p:spPr>
          <a:xfrm>
            <a:off x="1273134" y="1906588"/>
            <a:ext cx="9487457" cy="4114800"/>
          </a:xfrm>
        </p:spPr>
        <p:txBody>
          <a:bodyPr/>
          <a:lstStyle/>
          <a:p>
            <a:pPr eaLnBrk="1" hangingPunct="1">
              <a:lnSpc>
                <a:spcPct val="90000"/>
              </a:lnSpc>
              <a:defRPr/>
            </a:pPr>
            <a:r>
              <a:rPr lang="en-US" altLang="zh-CN" sz="2800" noProof="1">
                <a:sym typeface="+mn-ea"/>
              </a:rPr>
              <a:t>“</a:t>
            </a:r>
            <a:r>
              <a:rPr lang="zh-CN" altLang="en-US" sz="2800" noProof="1">
                <a:solidFill>
                  <a:srgbClr val="FF0000"/>
                </a:solidFill>
                <a:sym typeface="+mn-ea"/>
              </a:rPr>
              <a:t>冲突</a:t>
            </a:r>
            <a:r>
              <a:rPr lang="zh-CN" altLang="en-US" sz="2800" noProof="1">
                <a:solidFill>
                  <a:schemeClr val="hlink"/>
                </a:solidFill>
                <a:sym typeface="+mn-ea"/>
              </a:rPr>
              <a:t>检测</a:t>
            </a:r>
            <a:r>
              <a:rPr lang="zh-CN" altLang="en-US" sz="2800" noProof="1">
                <a:sym typeface="+mn-ea"/>
              </a:rPr>
              <a:t>”的方法：？</a:t>
            </a:r>
            <a:endParaRPr lang="zh-CN" altLang="en-US" sz="2800" noProof="1"/>
          </a:p>
          <a:p>
            <a:pPr marL="0" indent="0" eaLnBrk="1" hangingPunct="1">
              <a:lnSpc>
                <a:spcPct val="90000"/>
              </a:lnSpc>
              <a:buFont typeface="Wingdings" pitchFamily="2" charset="2"/>
              <a:buNone/>
              <a:defRPr/>
            </a:pPr>
            <a:r>
              <a:rPr lang="zh-CN" altLang="en-US" sz="2800" noProof="1"/>
              <a:t>       当几个站同时在总线上发送数据时，总线上的信号电压摆动值将会增大（互相叠加）。</a:t>
            </a:r>
          </a:p>
          <a:p>
            <a:pPr marL="0" indent="0" eaLnBrk="1" hangingPunct="1">
              <a:lnSpc>
                <a:spcPct val="90000"/>
              </a:lnSpc>
              <a:buFont typeface="Wingdings" pitchFamily="2" charset="2"/>
              <a:buNone/>
              <a:defRPr/>
            </a:pPr>
            <a:r>
              <a:rPr lang="zh-CN" altLang="en-US" sz="2800" noProof="1"/>
              <a:t>       当一个站检测到的信号电压摆动值超过一定的门限值时，就认为总线上至少有两个站同时在发送数据，表明产生了碰撞。</a:t>
            </a:r>
          </a:p>
          <a:p>
            <a:pPr marL="0" indent="0" eaLnBrk="1" hangingPunct="1">
              <a:lnSpc>
                <a:spcPct val="90000"/>
              </a:lnSpc>
              <a:buFont typeface="Wingdings" pitchFamily="2" charset="2"/>
              <a:buNone/>
              <a:defRPr/>
            </a:pPr>
            <a:endParaRPr lang="zh-CN" altLang="en-US" sz="2000" noProof="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noChangeArrowheads="1"/>
          </p:cNvSpPr>
          <p:nvPr>
            <p:ph type="title"/>
          </p:nvPr>
        </p:nvSpPr>
        <p:spPr/>
        <p:txBody>
          <a:bodyPr/>
          <a:lstStyle/>
          <a:p>
            <a:endParaRPr lang="zh-CN" altLang="en-US" smtClean="0"/>
          </a:p>
        </p:txBody>
      </p:sp>
      <p:sp>
        <p:nvSpPr>
          <p:cNvPr id="117763" name="内容占位符 2"/>
          <p:cNvSpPr>
            <a:spLocks noGrp="1" noChangeArrowheads="1"/>
          </p:cNvSpPr>
          <p:nvPr>
            <p:ph idx="1"/>
          </p:nvPr>
        </p:nvSpPr>
        <p:spPr/>
        <p:txBody>
          <a:bodyPr/>
          <a:lstStyle/>
          <a:p>
            <a:r>
              <a:rPr lang="zh-CN" altLang="en-US" smtClean="0">
                <a:solidFill>
                  <a:schemeClr val="tx2"/>
                </a:solidFill>
                <a:sym typeface="黑体" pitchFamily="49" charset="-122"/>
              </a:rPr>
              <a:t>先听后发，边听边发，</a:t>
            </a:r>
            <a:r>
              <a:rPr lang="zh-CN" altLang="en-US" smtClean="0">
                <a:solidFill>
                  <a:srgbClr val="FF0000"/>
                </a:solidFill>
                <a:sym typeface="黑体" pitchFamily="49" charset="-122"/>
              </a:rPr>
              <a:t>冲突停止</a:t>
            </a:r>
            <a:r>
              <a:rPr lang="zh-CN" altLang="en-US" smtClean="0">
                <a:solidFill>
                  <a:schemeClr val="tx2"/>
                </a:solidFill>
                <a:sym typeface="黑体" pitchFamily="49" charset="-122"/>
              </a:rPr>
              <a:t>，延迟重发。</a:t>
            </a:r>
          </a:p>
          <a:p>
            <a:endParaRPr lang="zh-CN" altLang="en-US" smtClean="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eaLnBrk="1" hangingPunct="1"/>
            <a:r>
              <a:rPr lang="zh-CN" altLang="en-US" smtClean="0"/>
              <a:t>发现冲突、停止发送</a:t>
            </a:r>
          </a:p>
        </p:txBody>
      </p:sp>
      <p:sp>
        <p:nvSpPr>
          <p:cNvPr id="410627" name="Rectangle 3"/>
          <p:cNvSpPr>
            <a:spLocks noGrp="1" noChangeArrowheads="1"/>
          </p:cNvSpPr>
          <p:nvPr>
            <p:ph idx="1"/>
          </p:nvPr>
        </p:nvSpPr>
        <p:spPr/>
        <p:txBody>
          <a:bodyPr/>
          <a:lstStyle/>
          <a:p>
            <a:pPr eaLnBrk="1" hangingPunct="1"/>
            <a:r>
              <a:rPr lang="zh-CN" altLang="en-US" smtClean="0"/>
              <a:t>在发生碰撞时，总线上传输的信号产生了严重的失真，无法从中恢复出有用的信息来。</a:t>
            </a:r>
          </a:p>
          <a:p>
            <a:pPr eaLnBrk="1" hangingPunct="1"/>
            <a:r>
              <a:rPr lang="zh-CN" altLang="en-US" smtClean="0"/>
              <a:t>每一个正在发送数据的站，一旦发现总线上出现了碰撞，就要</a:t>
            </a:r>
            <a:r>
              <a:rPr lang="zh-CN" altLang="en-US" smtClean="0">
                <a:solidFill>
                  <a:srgbClr val="FF0000"/>
                </a:solidFill>
              </a:rPr>
              <a:t>立即停止发送数据帧</a:t>
            </a:r>
            <a:r>
              <a:rPr lang="zh-CN" altLang="en-US" smtClean="0"/>
              <a:t>，免得继续浪费网络资源。</a:t>
            </a:r>
          </a:p>
          <a:p>
            <a:pPr eaLnBrk="1" hangingPunct="1"/>
            <a:r>
              <a:rPr lang="zh-CN" altLang="en-US" smtClean="0"/>
              <a:t>接下来执行延迟重发。</a:t>
            </a:r>
          </a:p>
          <a:p>
            <a:pPr eaLnBrk="1" hangingPunct="1"/>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627">
                                            <p:txEl>
                                              <p:charRg st="39" end="10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06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noChangeArrowheads="1"/>
          </p:cNvSpPr>
          <p:nvPr>
            <p:ph type="title"/>
          </p:nvPr>
        </p:nvSpPr>
        <p:spPr/>
        <p:txBody>
          <a:bodyPr/>
          <a:lstStyle/>
          <a:p>
            <a:endParaRPr lang="zh-CN" altLang="en-US" smtClean="0"/>
          </a:p>
        </p:txBody>
      </p:sp>
      <p:sp>
        <p:nvSpPr>
          <p:cNvPr id="119811" name="内容占位符 2"/>
          <p:cNvSpPr>
            <a:spLocks noGrp="1" noChangeArrowheads="1"/>
          </p:cNvSpPr>
          <p:nvPr>
            <p:ph idx="1"/>
          </p:nvPr>
        </p:nvSpPr>
        <p:spPr/>
        <p:txBody>
          <a:bodyPr/>
          <a:lstStyle/>
          <a:p>
            <a:r>
              <a:rPr lang="zh-CN" altLang="en-US" smtClean="0">
                <a:solidFill>
                  <a:schemeClr val="tx2"/>
                </a:solidFill>
                <a:sym typeface="黑体" pitchFamily="49" charset="-122"/>
              </a:rPr>
              <a:t>先听后发，边听边发，冲突停止，</a:t>
            </a:r>
            <a:r>
              <a:rPr lang="zh-CN" altLang="en-US" smtClean="0">
                <a:solidFill>
                  <a:srgbClr val="FF0000"/>
                </a:solidFill>
                <a:sym typeface="黑体" pitchFamily="49" charset="-122"/>
              </a:rPr>
              <a:t>延迟重发</a:t>
            </a:r>
            <a:r>
              <a:rPr lang="zh-CN" altLang="en-US" smtClean="0">
                <a:solidFill>
                  <a:schemeClr val="tx2"/>
                </a:solidFill>
                <a:sym typeface="黑体" pitchFamily="49" charset="-122"/>
              </a:rPr>
              <a:t>。</a:t>
            </a:r>
          </a:p>
          <a:p>
            <a:endParaRPr lang="zh-CN" altLang="en-US"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eaLnBrk="1" hangingPunct="1"/>
            <a:r>
              <a:rPr lang="zh-CN" altLang="en-US" sz="3600" smtClean="0"/>
              <a:t>用控制字符进行帧定界的方法举例 </a:t>
            </a:r>
          </a:p>
        </p:txBody>
      </p:sp>
      <p:sp>
        <p:nvSpPr>
          <p:cNvPr id="30723" name="Rectangle 4"/>
          <p:cNvSpPr>
            <a:spLocks noChangeArrowheads="1"/>
          </p:cNvSpPr>
          <p:nvPr/>
        </p:nvSpPr>
        <p:spPr bwMode="auto">
          <a:xfrm>
            <a:off x="1166554" y="2867028"/>
            <a:ext cx="604594" cy="5492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1600">
                <a:solidFill>
                  <a:schemeClr val="folHlink"/>
                </a:solidFill>
                <a:latin typeface="Arial" pitchFamily="34" charset="0"/>
                <a:ea typeface="黑体" pitchFamily="49" charset="-122"/>
              </a:rPr>
              <a:t>SOH</a:t>
            </a:r>
          </a:p>
        </p:txBody>
      </p:sp>
      <p:sp>
        <p:nvSpPr>
          <p:cNvPr id="30724" name="Rectangle 5"/>
          <p:cNvSpPr>
            <a:spLocks noChangeArrowheads="1"/>
          </p:cNvSpPr>
          <p:nvPr/>
        </p:nvSpPr>
        <p:spPr bwMode="auto">
          <a:xfrm>
            <a:off x="1771148" y="2867028"/>
            <a:ext cx="7968222" cy="54927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2400">
                <a:solidFill>
                  <a:schemeClr val="folHlink"/>
                </a:solidFill>
                <a:latin typeface="Arial" pitchFamily="34" charset="0"/>
                <a:ea typeface="黑体" pitchFamily="49" charset="-122"/>
              </a:rPr>
              <a:t>装在帧中的数据部分</a:t>
            </a:r>
          </a:p>
        </p:txBody>
      </p:sp>
      <p:sp>
        <p:nvSpPr>
          <p:cNvPr id="30725" name="Line 6"/>
          <p:cNvSpPr>
            <a:spLocks noChangeShapeType="1"/>
          </p:cNvSpPr>
          <p:nvPr/>
        </p:nvSpPr>
        <p:spPr bwMode="auto">
          <a:xfrm>
            <a:off x="1166554" y="3783013"/>
            <a:ext cx="9179348"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26" name="Text Box 7"/>
          <p:cNvSpPr txBox="1">
            <a:spLocks noChangeArrowheads="1"/>
          </p:cNvSpPr>
          <p:nvPr/>
        </p:nvSpPr>
        <p:spPr bwMode="auto">
          <a:xfrm>
            <a:off x="5503346" y="3548065"/>
            <a:ext cx="49244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帧</a:t>
            </a:r>
          </a:p>
        </p:txBody>
      </p:sp>
      <p:sp>
        <p:nvSpPr>
          <p:cNvPr id="30727" name="Line 8"/>
          <p:cNvSpPr>
            <a:spLocks noChangeShapeType="1"/>
          </p:cNvSpPr>
          <p:nvPr/>
        </p:nvSpPr>
        <p:spPr bwMode="auto">
          <a:xfrm>
            <a:off x="1468851" y="2501903"/>
            <a:ext cx="0" cy="365125"/>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28" name="Text Box 9"/>
          <p:cNvSpPr txBox="1">
            <a:spLocks noChangeArrowheads="1"/>
          </p:cNvSpPr>
          <p:nvPr/>
        </p:nvSpPr>
        <p:spPr bwMode="auto">
          <a:xfrm>
            <a:off x="860381" y="203041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帧开始符</a:t>
            </a:r>
          </a:p>
        </p:txBody>
      </p:sp>
      <p:sp>
        <p:nvSpPr>
          <p:cNvPr id="30729" name="Text Box 10"/>
          <p:cNvSpPr txBox="1">
            <a:spLocks noChangeArrowheads="1"/>
          </p:cNvSpPr>
          <p:nvPr/>
        </p:nvSpPr>
        <p:spPr bwMode="auto">
          <a:xfrm>
            <a:off x="9359561" y="203041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帧结束符</a:t>
            </a:r>
          </a:p>
        </p:txBody>
      </p:sp>
      <p:sp>
        <p:nvSpPr>
          <p:cNvPr id="30730" name="Line 11"/>
          <p:cNvSpPr>
            <a:spLocks noChangeShapeType="1"/>
          </p:cNvSpPr>
          <p:nvPr/>
        </p:nvSpPr>
        <p:spPr bwMode="auto">
          <a:xfrm>
            <a:off x="10043605" y="2501903"/>
            <a:ext cx="0" cy="365125"/>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0731" name="Line 12"/>
          <p:cNvSpPr>
            <a:spLocks noChangeShapeType="1"/>
          </p:cNvSpPr>
          <p:nvPr/>
        </p:nvSpPr>
        <p:spPr bwMode="auto">
          <a:xfrm flipV="1">
            <a:off x="1166554" y="3416301"/>
            <a:ext cx="0" cy="549275"/>
          </a:xfrm>
          <a:prstGeom prst="line">
            <a:avLst/>
          </a:prstGeom>
          <a:noFill/>
          <a:ln w="38100">
            <a:solidFill>
              <a:srgbClr val="80808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0732" name="Text Box 13"/>
          <p:cNvSpPr txBox="1">
            <a:spLocks noChangeArrowheads="1"/>
          </p:cNvSpPr>
          <p:nvPr/>
        </p:nvSpPr>
        <p:spPr bwMode="auto">
          <a:xfrm>
            <a:off x="306171" y="390842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发送在前</a:t>
            </a:r>
          </a:p>
        </p:txBody>
      </p:sp>
      <p:sp>
        <p:nvSpPr>
          <p:cNvPr id="30733" name="Rectangle 14"/>
          <p:cNvSpPr>
            <a:spLocks noChangeArrowheads="1"/>
          </p:cNvSpPr>
          <p:nvPr/>
        </p:nvSpPr>
        <p:spPr bwMode="auto">
          <a:xfrm>
            <a:off x="9712241" y="2867028"/>
            <a:ext cx="606532" cy="549275"/>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sz="1600">
                <a:solidFill>
                  <a:schemeClr val="folHlink"/>
                </a:solidFill>
                <a:latin typeface="Arial" pitchFamily="34" charset="0"/>
                <a:ea typeface="黑体" pitchFamily="49" charset="-122"/>
              </a:rPr>
              <a:t>EOT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noChangeArrowheads="1"/>
          </p:cNvSpPr>
          <p:nvPr>
            <p:ph type="title"/>
          </p:nvPr>
        </p:nvSpPr>
        <p:spPr/>
        <p:txBody>
          <a:bodyPr/>
          <a:lstStyle/>
          <a:p>
            <a:r>
              <a:rPr lang="zh-CN" altLang="en-US" smtClean="0">
                <a:solidFill>
                  <a:schemeClr val="tx2"/>
                </a:solidFill>
                <a:sym typeface="黑体" pitchFamily="49" charset="-122"/>
              </a:rPr>
              <a:t>延迟</a:t>
            </a:r>
            <a:r>
              <a:rPr lang="zh-CN" altLang="en-US" smtClean="0">
                <a:solidFill>
                  <a:schemeClr val="tx2"/>
                </a:solidFill>
                <a:sym typeface="黑体" pitchFamily="49" charset="-122"/>
              </a:rPr>
              <a:t>重发</a:t>
            </a:r>
            <a:r>
              <a:rPr lang="en-US" altLang="zh-CN" smtClean="0">
                <a:solidFill>
                  <a:schemeClr val="tx2"/>
                </a:solidFill>
                <a:sym typeface="黑体" pitchFamily="49" charset="-122"/>
              </a:rPr>
              <a:t>-</a:t>
            </a:r>
            <a:r>
              <a:rPr lang="zh-CN" altLang="en-US" smtClean="0">
                <a:solidFill>
                  <a:schemeClr val="tx2"/>
                </a:solidFill>
                <a:sym typeface="黑体" pitchFamily="49" charset="-122"/>
              </a:rPr>
              <a:t>第一步</a:t>
            </a:r>
            <a:endParaRPr lang="zh-CN" altLang="en-US" smtClean="0">
              <a:solidFill>
                <a:schemeClr val="tx2"/>
              </a:solidFill>
              <a:sym typeface="黑体" pitchFamily="49" charset="-122"/>
            </a:endParaRPr>
          </a:p>
        </p:txBody>
      </p:sp>
      <p:sp>
        <p:nvSpPr>
          <p:cNvPr id="120835" name="内容占位符 2"/>
          <p:cNvSpPr>
            <a:spLocks noGrp="1" noChangeArrowheads="1"/>
          </p:cNvSpPr>
          <p:nvPr>
            <p:ph idx="1"/>
          </p:nvPr>
        </p:nvSpPr>
        <p:spPr>
          <a:xfrm>
            <a:off x="972472" y="2060886"/>
            <a:ext cx="9792816" cy="4114800"/>
          </a:xfrm>
        </p:spPr>
        <p:txBody>
          <a:bodyPr/>
          <a:lstStyle/>
          <a:p>
            <a:r>
              <a:rPr lang="zh-CN" altLang="en-US" smtClean="0">
                <a:solidFill>
                  <a:schemeClr val="tx2"/>
                </a:solidFill>
                <a:sym typeface="黑体" pitchFamily="49" charset="-122"/>
              </a:rPr>
              <a:t>延迟重发的第一步是先发送一个</a:t>
            </a:r>
            <a:r>
              <a:rPr lang="zh-CN" altLang="en-US" smtClean="0">
                <a:solidFill>
                  <a:srgbClr val="FF0000"/>
                </a:solidFill>
                <a:sym typeface="黑体" pitchFamily="49" charset="-122"/>
              </a:rPr>
              <a:t>冲突加强干扰</a:t>
            </a:r>
            <a:r>
              <a:rPr lang="zh-CN" altLang="en-US" smtClean="0">
                <a:solidFill>
                  <a:srgbClr val="FF0000"/>
                </a:solidFill>
                <a:sym typeface="黑体" pitchFamily="49" charset="-122"/>
              </a:rPr>
              <a:t>信号</a:t>
            </a:r>
            <a:endParaRPr lang="en-US" altLang="zh-CN" smtClean="0">
              <a:solidFill>
                <a:schemeClr val="tx2"/>
              </a:solidFill>
              <a:sym typeface="黑体" pitchFamily="49" charset="-122"/>
            </a:endParaRPr>
          </a:p>
          <a:p>
            <a:r>
              <a:rPr lang="zh-CN" altLang="en-US">
                <a:solidFill>
                  <a:schemeClr val="tx2"/>
                </a:solidFill>
                <a:sym typeface="黑体" pitchFamily="49" charset="-122"/>
              </a:rPr>
              <a:t>冲突加强干扰</a:t>
            </a:r>
            <a:r>
              <a:rPr lang="zh-CN" altLang="en-US">
                <a:solidFill>
                  <a:schemeClr val="tx2"/>
                </a:solidFill>
                <a:sym typeface="黑体" pitchFamily="49" charset="-122"/>
              </a:rPr>
              <a:t>信号</a:t>
            </a:r>
            <a:r>
              <a:rPr lang="zh-CN" altLang="en-US" smtClean="0">
                <a:solidFill>
                  <a:schemeClr val="tx2"/>
                </a:solidFill>
                <a:sym typeface="黑体" pitchFamily="49" charset="-122"/>
              </a:rPr>
              <a:t>目的：让所有主机都知道线缆上发生了冲突，</a:t>
            </a:r>
            <a:r>
              <a:rPr lang="zh-CN" altLang="en-US" noProof="1">
                <a:solidFill>
                  <a:schemeClr val="tx2"/>
                </a:solidFill>
              </a:rPr>
              <a:t>并</a:t>
            </a:r>
            <a:r>
              <a:rPr lang="zh-CN" altLang="en-US" noProof="1">
                <a:solidFill>
                  <a:schemeClr val="tx2"/>
                </a:solidFill>
              </a:rPr>
              <a:t>立即</a:t>
            </a:r>
            <a:r>
              <a:rPr lang="zh-CN" altLang="en-US" noProof="1" smtClean="0">
                <a:solidFill>
                  <a:schemeClr val="tx2"/>
                </a:solidFill>
              </a:rPr>
              <a:t>丢弃</a:t>
            </a:r>
            <a:r>
              <a:rPr lang="zh-CN" altLang="en-US" noProof="1">
                <a:solidFill>
                  <a:schemeClr val="tx2"/>
                </a:solidFill>
              </a:rPr>
              <a:t>这个</a:t>
            </a:r>
            <a:r>
              <a:rPr lang="zh-CN" altLang="en-US" noProof="1" smtClean="0">
                <a:solidFill>
                  <a:schemeClr val="tx2"/>
                </a:solidFill>
              </a:rPr>
              <a:t>帧。</a:t>
            </a:r>
            <a:endParaRPr lang="en-US" altLang="zh-CN" smtClean="0">
              <a:solidFill>
                <a:schemeClr val="tx2"/>
              </a:solidFill>
              <a:sym typeface="黑体" pitchFamily="49" charset="-122"/>
            </a:endParaRPr>
          </a:p>
          <a:p>
            <a:r>
              <a:rPr lang="zh-CN" altLang="en-US" smtClean="0">
                <a:solidFill>
                  <a:schemeClr val="tx2"/>
                </a:solidFill>
                <a:sym typeface="黑体" pitchFamily="49" charset="-122"/>
              </a:rPr>
              <a:t>冲突</a:t>
            </a:r>
            <a:r>
              <a:rPr lang="zh-CN" altLang="en-US" smtClean="0">
                <a:solidFill>
                  <a:schemeClr val="tx2"/>
                </a:solidFill>
                <a:sym typeface="黑体" pitchFamily="49" charset="-122"/>
              </a:rPr>
              <a:t>加强干扰信号的长度规定为32</a:t>
            </a:r>
            <a:r>
              <a:rPr lang="zh-CN" altLang="en-US" smtClean="0">
                <a:solidFill>
                  <a:schemeClr val="tx2"/>
                </a:solidFill>
                <a:sym typeface="黑体" pitchFamily="49" charset="-122"/>
              </a:rPr>
              <a:t>bit。</a:t>
            </a:r>
            <a:endParaRPr lang="zh-CN" altLang="en-US" smtClean="0">
              <a:solidFill>
                <a:schemeClr val="tx2"/>
              </a:solidFill>
              <a:sym typeface="黑体"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1447535" y="3959225"/>
            <a:ext cx="356556" cy="3000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22883" name="Rectangle 3"/>
          <p:cNvSpPr>
            <a:spLocks noChangeArrowheads="1"/>
          </p:cNvSpPr>
          <p:nvPr/>
        </p:nvSpPr>
        <p:spPr bwMode="auto">
          <a:xfrm>
            <a:off x="1488229" y="3114678"/>
            <a:ext cx="257728" cy="28416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grpSp>
        <p:nvGrpSpPr>
          <p:cNvPr id="2" name="Group 4"/>
          <p:cNvGrpSpPr>
            <a:grpSpLocks/>
          </p:cNvGrpSpPr>
          <p:nvPr/>
        </p:nvGrpSpPr>
        <p:grpSpPr bwMode="auto">
          <a:xfrm>
            <a:off x="1304139" y="1346200"/>
            <a:ext cx="7989538" cy="3309938"/>
            <a:chOff x="673" y="1619"/>
            <a:chExt cx="4123" cy="2085"/>
          </a:xfrm>
        </p:grpSpPr>
        <p:grpSp>
          <p:nvGrpSpPr>
            <p:cNvPr id="122927" name="Group 5"/>
            <p:cNvGrpSpPr>
              <a:grpSpLocks/>
            </p:cNvGrpSpPr>
            <p:nvPr/>
          </p:nvGrpSpPr>
          <p:grpSpPr bwMode="auto">
            <a:xfrm>
              <a:off x="992" y="1619"/>
              <a:ext cx="3804" cy="1645"/>
              <a:chOff x="992" y="1619"/>
              <a:chExt cx="3804" cy="1645"/>
            </a:xfrm>
          </p:grpSpPr>
          <p:sp>
            <p:nvSpPr>
              <p:cNvPr id="122941" name="AutoShape 6"/>
              <p:cNvSpPr>
                <a:spLocks noChangeArrowheads="1"/>
              </p:cNvSpPr>
              <p:nvPr/>
            </p:nvSpPr>
            <p:spPr bwMode="auto">
              <a:xfrm rot="5400000">
                <a:off x="2059" y="528"/>
                <a:ext cx="1645" cy="3804"/>
              </a:xfrm>
              <a:prstGeom prst="parallelogram">
                <a:avLst>
                  <a:gd name="adj" fmla="val 37968"/>
                </a:avLst>
              </a:prstGeom>
              <a:solidFill>
                <a:schemeClr val="accent1"/>
              </a:solidFill>
              <a:ln w="12700">
                <a:solidFill>
                  <a:schemeClr val="tx1"/>
                </a:solidFill>
                <a:miter lim="800000"/>
                <a:headEnd/>
                <a:tailEnd/>
              </a:ln>
            </p:spPr>
            <p:txBody>
              <a:bodyPr wrap="none" anchor="ctr"/>
              <a:lstStyle/>
              <a:p>
                <a:endParaRPr lang="zh-CN" altLang="en-US"/>
              </a:p>
            </p:txBody>
          </p:sp>
          <p:sp>
            <p:nvSpPr>
              <p:cNvPr id="122942" name="AutoShape 7"/>
              <p:cNvSpPr>
                <a:spLocks noChangeArrowheads="1"/>
              </p:cNvSpPr>
              <p:nvPr/>
            </p:nvSpPr>
            <p:spPr bwMode="auto">
              <a:xfrm rot="601221">
                <a:off x="2228" y="2087"/>
                <a:ext cx="1066" cy="424"/>
              </a:xfrm>
              <a:prstGeom prst="rightArrow">
                <a:avLst>
                  <a:gd name="adj1" fmla="val 49370"/>
                  <a:gd name="adj2" fmla="val 80651"/>
                </a:avLst>
              </a:prstGeom>
              <a:solidFill>
                <a:srgbClr val="FFFF99"/>
              </a:solidFill>
              <a:ln w="28575">
                <a:solidFill>
                  <a:schemeClr val="tx1"/>
                </a:solidFill>
                <a:miter lim="800000"/>
                <a:headEnd/>
                <a:tailEnd/>
              </a:ln>
            </p:spPr>
            <p:txBody>
              <a:bodyPr wrap="none" anchor="ctr"/>
              <a:lstStyle/>
              <a:p>
                <a:pPr algn="ctr" defTabSz="762000" eaLnBrk="0" hangingPunct="0"/>
                <a:r>
                  <a:rPr lang="zh-CN" altLang="en-US">
                    <a:solidFill>
                      <a:srgbClr val="333399"/>
                    </a:solidFill>
                    <a:latin typeface="Arial" pitchFamily="34" charset="0"/>
                    <a:ea typeface="黑体" pitchFamily="49" charset="-122"/>
                  </a:rPr>
                  <a:t>数据帧</a:t>
                </a:r>
              </a:p>
            </p:txBody>
          </p:sp>
        </p:grpSp>
        <p:grpSp>
          <p:nvGrpSpPr>
            <p:cNvPr id="122928" name="Group 8"/>
            <p:cNvGrpSpPr>
              <a:grpSpLocks/>
            </p:cNvGrpSpPr>
            <p:nvPr/>
          </p:nvGrpSpPr>
          <p:grpSpPr bwMode="auto">
            <a:xfrm>
              <a:off x="673" y="2614"/>
              <a:ext cx="4123" cy="1090"/>
              <a:chOff x="673" y="2606"/>
              <a:chExt cx="4123" cy="1090"/>
            </a:xfrm>
          </p:grpSpPr>
          <p:grpSp>
            <p:nvGrpSpPr>
              <p:cNvPr id="122929" name="Group 9"/>
              <p:cNvGrpSpPr>
                <a:grpSpLocks/>
              </p:cNvGrpSpPr>
              <p:nvPr/>
            </p:nvGrpSpPr>
            <p:grpSpPr bwMode="auto">
              <a:xfrm>
                <a:off x="992" y="2627"/>
                <a:ext cx="3804" cy="1061"/>
                <a:chOff x="992" y="2627"/>
                <a:chExt cx="3804" cy="1061"/>
              </a:xfrm>
            </p:grpSpPr>
            <p:grpSp>
              <p:nvGrpSpPr>
                <p:cNvPr id="122937" name="Group 10"/>
                <p:cNvGrpSpPr>
                  <a:grpSpLocks/>
                </p:cNvGrpSpPr>
                <p:nvPr/>
              </p:nvGrpSpPr>
              <p:grpSpPr bwMode="auto">
                <a:xfrm>
                  <a:off x="992" y="2627"/>
                  <a:ext cx="3804" cy="1061"/>
                  <a:chOff x="992" y="2627"/>
                  <a:chExt cx="3804" cy="1061"/>
                </a:xfrm>
              </p:grpSpPr>
              <p:sp>
                <p:nvSpPr>
                  <p:cNvPr id="122939" name="AutoShape 11"/>
                  <p:cNvSpPr>
                    <a:spLocks noChangeArrowheads="1"/>
                  </p:cNvSpPr>
                  <p:nvPr/>
                </p:nvSpPr>
                <p:spPr bwMode="auto">
                  <a:xfrm rot="5400000">
                    <a:off x="2351" y="1244"/>
                    <a:ext cx="1061" cy="3804"/>
                  </a:xfrm>
                  <a:prstGeom prst="parallelogram">
                    <a:avLst>
                      <a:gd name="adj" fmla="val 59685"/>
                    </a:avLst>
                  </a:prstGeom>
                  <a:solidFill>
                    <a:srgbClr val="FF3399"/>
                  </a:solidFill>
                  <a:ln w="12700">
                    <a:solidFill>
                      <a:schemeClr val="tx1"/>
                    </a:solidFill>
                    <a:miter lim="800000"/>
                    <a:headEnd/>
                    <a:tailEnd/>
                  </a:ln>
                </p:spPr>
                <p:txBody>
                  <a:bodyPr wrap="none" anchor="ctr"/>
                  <a:lstStyle/>
                  <a:p>
                    <a:endParaRPr lang="zh-CN" altLang="en-US"/>
                  </a:p>
                </p:txBody>
              </p:sp>
              <p:sp>
                <p:nvSpPr>
                  <p:cNvPr id="122940" name="AutoShape 12"/>
                  <p:cNvSpPr>
                    <a:spLocks noChangeArrowheads="1"/>
                  </p:cNvSpPr>
                  <p:nvPr/>
                </p:nvSpPr>
                <p:spPr bwMode="auto">
                  <a:xfrm rot="601221">
                    <a:off x="2272" y="2973"/>
                    <a:ext cx="1737" cy="469"/>
                  </a:xfrm>
                  <a:prstGeom prst="rightArrow">
                    <a:avLst>
                      <a:gd name="adj1" fmla="val 49370"/>
                      <a:gd name="adj2" fmla="val 118807"/>
                    </a:avLst>
                  </a:prstGeom>
                  <a:solidFill>
                    <a:srgbClr val="FFFF99"/>
                  </a:solidFill>
                  <a:ln w="38100" cmpd="dbl">
                    <a:solidFill>
                      <a:schemeClr val="tx1"/>
                    </a:solidFill>
                    <a:miter lim="800000"/>
                    <a:headEnd/>
                    <a:tailEnd/>
                  </a:ln>
                </p:spPr>
                <p:txBody>
                  <a:bodyPr wrap="none" anchor="ctr"/>
                  <a:lstStyle/>
                  <a:p>
                    <a:endParaRPr lang="zh-CN" altLang="en-US"/>
                  </a:p>
                </p:txBody>
              </p:sp>
            </p:grpSp>
            <p:sp>
              <p:nvSpPr>
                <p:cNvPr id="122938" name="Text Box 13"/>
                <p:cNvSpPr txBox="1">
                  <a:spLocks noChangeArrowheads="1"/>
                </p:cNvSpPr>
                <p:nvPr/>
              </p:nvSpPr>
              <p:spPr bwMode="auto">
                <a:xfrm rot="595815">
                  <a:off x="2597" y="3034"/>
                  <a:ext cx="6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zh-CN" altLang="en-US">
                      <a:solidFill>
                        <a:srgbClr val="333399"/>
                      </a:solidFill>
                      <a:latin typeface="Arial" pitchFamily="34" charset="0"/>
                      <a:ea typeface="黑体" pitchFamily="49" charset="-122"/>
                    </a:rPr>
                    <a:t>干扰信号</a:t>
                  </a:r>
                </a:p>
              </p:txBody>
            </p:sp>
          </p:grpSp>
          <p:grpSp>
            <p:nvGrpSpPr>
              <p:cNvPr id="122930" name="Group 14"/>
              <p:cNvGrpSpPr>
                <a:grpSpLocks/>
              </p:cNvGrpSpPr>
              <p:nvPr/>
            </p:nvGrpSpPr>
            <p:grpSpPr bwMode="auto">
              <a:xfrm>
                <a:off x="673" y="2606"/>
                <a:ext cx="319" cy="1090"/>
                <a:chOff x="673" y="2606"/>
                <a:chExt cx="319" cy="1090"/>
              </a:xfrm>
            </p:grpSpPr>
            <p:sp>
              <p:nvSpPr>
                <p:cNvPr id="122931" name="Line 15"/>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2932" name="Line 16"/>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2933" name="Rectangle 17"/>
                <p:cNvSpPr>
                  <a:spLocks noChangeArrowheads="1"/>
                </p:cNvSpPr>
                <p:nvPr/>
              </p:nvSpPr>
              <p:spPr bwMode="auto">
                <a:xfrm>
                  <a:off x="728" y="3259"/>
                  <a:ext cx="152"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rgbClr val="333399"/>
                      </a:solidFill>
                      <a:latin typeface="Arial" pitchFamily="34" charset="0"/>
                      <a:ea typeface="黑体" pitchFamily="49" charset="-122"/>
                      <a:sym typeface="Symbol" pitchFamily="18" charset="2"/>
                    </a:rPr>
                    <a:t></a:t>
                  </a:r>
                </a:p>
              </p:txBody>
            </p:sp>
            <p:sp>
              <p:nvSpPr>
                <p:cNvPr id="122934" name="Line 18"/>
                <p:cNvSpPr>
                  <a:spLocks noChangeShapeType="1"/>
                </p:cNvSpPr>
                <p:nvPr/>
              </p:nvSpPr>
              <p:spPr bwMode="auto">
                <a:xfrm>
                  <a:off x="739" y="3051"/>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5" name="Line 19"/>
                <p:cNvSpPr>
                  <a:spLocks noChangeShapeType="1"/>
                </p:cNvSpPr>
                <p:nvPr/>
              </p:nvSpPr>
              <p:spPr bwMode="auto">
                <a:xfrm>
                  <a:off x="739" y="3696"/>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6" name="Text Box 20"/>
                <p:cNvSpPr txBox="1">
                  <a:spLocks noChangeArrowheads="1"/>
                </p:cNvSpPr>
                <p:nvPr/>
              </p:nvSpPr>
              <p:spPr bwMode="auto">
                <a:xfrm>
                  <a:off x="673" y="2722"/>
                  <a:ext cx="220" cy="25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T</a:t>
                  </a:r>
                  <a:r>
                    <a:rPr lang="en-US" altLang="zh-CN" i="1" baseline="-25000">
                      <a:solidFill>
                        <a:srgbClr val="333399"/>
                      </a:solidFill>
                      <a:latin typeface="Arial" pitchFamily="34" charset="0"/>
                      <a:ea typeface="黑体" pitchFamily="49" charset="-122"/>
                    </a:rPr>
                    <a:t>J</a:t>
                  </a:r>
                  <a:endParaRPr lang="en-US" altLang="zh-CN">
                    <a:solidFill>
                      <a:srgbClr val="333399"/>
                    </a:solidFill>
                    <a:latin typeface="Arial" pitchFamily="34" charset="0"/>
                    <a:ea typeface="黑体" pitchFamily="49" charset="-122"/>
                  </a:endParaRPr>
                </a:p>
              </p:txBody>
            </p:sp>
          </p:grpSp>
        </p:grpSp>
      </p:grpSp>
      <p:sp>
        <p:nvSpPr>
          <p:cNvPr id="122885" name="Rectangle 21"/>
          <p:cNvSpPr>
            <a:spLocks noGrp="1" noChangeArrowheads="1"/>
          </p:cNvSpPr>
          <p:nvPr>
            <p:ph type="title"/>
          </p:nvPr>
        </p:nvSpPr>
        <p:spPr>
          <a:xfrm>
            <a:off x="835192" y="115890"/>
            <a:ext cx="9512647" cy="695325"/>
          </a:xfrm>
        </p:spPr>
        <p:txBody>
          <a:bodyPr/>
          <a:lstStyle/>
          <a:p>
            <a:pPr algn="ctr" eaLnBrk="1" hangingPunct="1"/>
            <a:r>
              <a:rPr lang="zh-CN" altLang="en-US" sz="4000" smtClean="0"/>
              <a:t>人为干扰信号 </a:t>
            </a:r>
          </a:p>
        </p:txBody>
      </p:sp>
      <p:sp>
        <p:nvSpPr>
          <p:cNvPr id="122886" name="Line 22"/>
          <p:cNvSpPr>
            <a:spLocks noChangeShapeType="1"/>
          </p:cNvSpPr>
          <p:nvPr/>
        </p:nvSpPr>
        <p:spPr bwMode="auto">
          <a:xfrm>
            <a:off x="1939737" y="1346200"/>
            <a:ext cx="7350065"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7" name="Line 23"/>
          <p:cNvSpPr>
            <a:spLocks noChangeShapeType="1"/>
          </p:cNvSpPr>
          <p:nvPr/>
        </p:nvSpPr>
        <p:spPr bwMode="auto">
          <a:xfrm>
            <a:off x="1922295" y="1354138"/>
            <a:ext cx="0" cy="3435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8" name="Line 24"/>
          <p:cNvSpPr>
            <a:spLocks noChangeShapeType="1"/>
          </p:cNvSpPr>
          <p:nvPr/>
        </p:nvSpPr>
        <p:spPr bwMode="auto">
          <a:xfrm>
            <a:off x="9351811" y="1346200"/>
            <a:ext cx="11510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9" name="Line 25"/>
          <p:cNvSpPr>
            <a:spLocks noChangeShapeType="1"/>
          </p:cNvSpPr>
          <p:nvPr/>
        </p:nvSpPr>
        <p:spPr bwMode="auto">
          <a:xfrm>
            <a:off x="9351810" y="2357438"/>
            <a:ext cx="4902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0" name="Line 26"/>
          <p:cNvSpPr>
            <a:spLocks noChangeShapeType="1"/>
          </p:cNvSpPr>
          <p:nvPr/>
        </p:nvSpPr>
        <p:spPr bwMode="auto">
          <a:xfrm>
            <a:off x="9580471" y="1354138"/>
            <a:ext cx="0" cy="100330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2891" name="Rectangle 27"/>
          <p:cNvSpPr>
            <a:spLocks noChangeArrowheads="1"/>
          </p:cNvSpPr>
          <p:nvPr/>
        </p:nvSpPr>
        <p:spPr bwMode="auto">
          <a:xfrm>
            <a:off x="1466915" y="908052"/>
            <a:ext cx="421591"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800">
                <a:solidFill>
                  <a:srgbClr val="333399"/>
                </a:solidFill>
                <a:latin typeface="Arial" pitchFamily="34" charset="0"/>
                <a:ea typeface="黑体" pitchFamily="49" charset="-122"/>
              </a:rPr>
              <a:t>A</a:t>
            </a:r>
          </a:p>
        </p:txBody>
      </p:sp>
      <p:sp>
        <p:nvSpPr>
          <p:cNvPr id="122892" name="Rectangle 28"/>
          <p:cNvSpPr>
            <a:spLocks noChangeArrowheads="1"/>
          </p:cNvSpPr>
          <p:nvPr/>
        </p:nvSpPr>
        <p:spPr bwMode="auto">
          <a:xfrm>
            <a:off x="9096023" y="908052"/>
            <a:ext cx="421591"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800">
                <a:solidFill>
                  <a:srgbClr val="333399"/>
                </a:solidFill>
                <a:latin typeface="Arial" pitchFamily="34" charset="0"/>
                <a:ea typeface="黑体" pitchFamily="49" charset="-122"/>
              </a:rPr>
              <a:t>B</a:t>
            </a:r>
          </a:p>
        </p:txBody>
      </p:sp>
      <p:sp>
        <p:nvSpPr>
          <p:cNvPr id="122893" name="Line 29"/>
          <p:cNvSpPr>
            <a:spLocks noChangeShapeType="1"/>
          </p:cNvSpPr>
          <p:nvPr/>
        </p:nvSpPr>
        <p:spPr bwMode="auto">
          <a:xfrm>
            <a:off x="1054162" y="1550988"/>
            <a:ext cx="0" cy="232251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2894" name="Line 30"/>
          <p:cNvSpPr>
            <a:spLocks noChangeShapeType="1"/>
          </p:cNvSpPr>
          <p:nvPr/>
        </p:nvSpPr>
        <p:spPr bwMode="auto">
          <a:xfrm>
            <a:off x="9289800" y="1339853"/>
            <a:ext cx="0" cy="34575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5" name="Line 31"/>
          <p:cNvSpPr>
            <a:spLocks noChangeShapeType="1"/>
          </p:cNvSpPr>
          <p:nvPr/>
        </p:nvSpPr>
        <p:spPr bwMode="auto">
          <a:xfrm>
            <a:off x="1373900" y="2928938"/>
            <a:ext cx="4883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6" name="Line 32"/>
          <p:cNvSpPr>
            <a:spLocks noChangeShapeType="1"/>
          </p:cNvSpPr>
          <p:nvPr/>
        </p:nvSpPr>
        <p:spPr bwMode="auto">
          <a:xfrm>
            <a:off x="1344832" y="1346200"/>
            <a:ext cx="4883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7" name="Line 33"/>
          <p:cNvSpPr>
            <a:spLocks noChangeShapeType="1"/>
          </p:cNvSpPr>
          <p:nvPr/>
        </p:nvSpPr>
        <p:spPr bwMode="auto">
          <a:xfrm>
            <a:off x="1594807" y="1346200"/>
            <a:ext cx="0" cy="1570038"/>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22898" name="Group 34"/>
          <p:cNvGrpSpPr>
            <a:grpSpLocks/>
          </p:cNvGrpSpPr>
          <p:nvPr/>
        </p:nvGrpSpPr>
        <p:grpSpPr bwMode="auto">
          <a:xfrm>
            <a:off x="1337086" y="1870072"/>
            <a:ext cx="496061" cy="400218"/>
            <a:chOff x="4272" y="1968"/>
            <a:chExt cx="218" cy="228"/>
          </a:xfrm>
        </p:grpSpPr>
        <p:sp>
          <p:nvSpPr>
            <p:cNvPr id="122925" name="Rectangle 35"/>
            <p:cNvSpPr>
              <a:spLocks noChangeArrowheads="1"/>
            </p:cNvSpPr>
            <p:nvPr/>
          </p:nvSpPr>
          <p:spPr bwMode="auto">
            <a:xfrm>
              <a:off x="4309" y="2009"/>
              <a:ext cx="181" cy="18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22926" name="Text Box 36"/>
            <p:cNvSpPr txBox="1">
              <a:spLocks noChangeArrowheads="1"/>
            </p:cNvSpPr>
            <p:nvPr/>
          </p:nvSpPr>
          <p:spPr bwMode="auto">
            <a:xfrm>
              <a:off x="4272" y="1968"/>
              <a:ext cx="20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T</a:t>
              </a:r>
              <a:r>
                <a:rPr lang="en-US" altLang="zh-CN" i="1" baseline="-25000">
                  <a:solidFill>
                    <a:srgbClr val="333399"/>
                  </a:solidFill>
                  <a:latin typeface="Arial" pitchFamily="34" charset="0"/>
                  <a:ea typeface="黑体" pitchFamily="49" charset="-122"/>
                </a:rPr>
                <a:t>B</a:t>
              </a:r>
              <a:endParaRPr lang="en-US" altLang="zh-CN">
                <a:solidFill>
                  <a:srgbClr val="333399"/>
                </a:solidFill>
                <a:latin typeface="Arial" pitchFamily="34" charset="0"/>
                <a:ea typeface="黑体" pitchFamily="49" charset="-122"/>
              </a:endParaRPr>
            </a:p>
          </p:txBody>
        </p:sp>
      </p:grpSp>
      <p:sp>
        <p:nvSpPr>
          <p:cNvPr id="122899" name="Text Box 37"/>
          <p:cNvSpPr txBox="1">
            <a:spLocks noChangeArrowheads="1"/>
          </p:cNvSpPr>
          <p:nvPr/>
        </p:nvSpPr>
        <p:spPr bwMode="auto">
          <a:xfrm>
            <a:off x="835192" y="3843339"/>
            <a:ext cx="255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i="1">
                <a:solidFill>
                  <a:srgbClr val="333399"/>
                </a:solidFill>
                <a:latin typeface="Arial" pitchFamily="34" charset="0"/>
                <a:ea typeface="黑体" pitchFamily="49" charset="-122"/>
              </a:rPr>
              <a:t>t</a:t>
            </a:r>
          </a:p>
        </p:txBody>
      </p:sp>
      <p:sp>
        <p:nvSpPr>
          <p:cNvPr id="122900" name="Line 38"/>
          <p:cNvSpPr>
            <a:spLocks noChangeShapeType="1"/>
          </p:cNvSpPr>
          <p:nvPr/>
        </p:nvSpPr>
        <p:spPr bwMode="auto">
          <a:xfrm>
            <a:off x="1922295" y="4643438"/>
            <a:ext cx="7386884" cy="0"/>
          </a:xfrm>
          <a:prstGeom prst="line">
            <a:avLst/>
          </a:prstGeom>
          <a:noFill/>
          <a:ln w="1905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22901" name="Rectangle 39"/>
          <p:cNvSpPr>
            <a:spLocks noChangeArrowheads="1"/>
          </p:cNvSpPr>
          <p:nvPr/>
        </p:nvSpPr>
        <p:spPr bwMode="auto">
          <a:xfrm>
            <a:off x="9427384" y="1620839"/>
            <a:ext cx="294954" cy="39754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lang="en-US" altLang="zh-CN" b="1">
                <a:solidFill>
                  <a:srgbClr val="333399"/>
                </a:solidFill>
                <a:latin typeface="Arial" pitchFamily="34" charset="0"/>
                <a:ea typeface="黑体" pitchFamily="49" charset="-122"/>
                <a:sym typeface="Symbol" pitchFamily="18" charset="2"/>
              </a:rPr>
              <a:t></a:t>
            </a:r>
          </a:p>
        </p:txBody>
      </p:sp>
      <p:grpSp>
        <p:nvGrpSpPr>
          <p:cNvPr id="9" name="Group 40"/>
          <p:cNvGrpSpPr>
            <a:grpSpLocks/>
          </p:cNvGrpSpPr>
          <p:nvPr/>
        </p:nvGrpSpPr>
        <p:grpSpPr bwMode="auto">
          <a:xfrm>
            <a:off x="7481837" y="620716"/>
            <a:ext cx="1827342" cy="1316037"/>
            <a:chOff x="3861" y="1162"/>
            <a:chExt cx="943" cy="829"/>
          </a:xfrm>
        </p:grpSpPr>
        <p:sp>
          <p:nvSpPr>
            <p:cNvPr id="122922" name="AutoShape 41"/>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headEnd/>
              <a:tailEnd/>
            </a:ln>
          </p:spPr>
          <p:txBody>
            <a:bodyPr wrap="none" anchor="ctr"/>
            <a:lstStyle/>
            <a:p>
              <a:endParaRPr lang="zh-CN" altLang="en-US"/>
            </a:p>
          </p:txBody>
        </p:sp>
        <p:sp>
          <p:nvSpPr>
            <p:cNvPr id="122923" name="Text Box 42"/>
            <p:cNvSpPr txBox="1">
              <a:spLocks noChangeArrowheads="1"/>
            </p:cNvSpPr>
            <p:nvPr/>
          </p:nvSpPr>
          <p:spPr bwMode="auto">
            <a:xfrm>
              <a:off x="3878" y="1162"/>
              <a:ext cx="7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a:solidFill>
                    <a:srgbClr val="333399"/>
                  </a:solidFill>
                  <a:latin typeface="Arial" pitchFamily="34" charset="0"/>
                  <a:ea typeface="黑体" pitchFamily="49" charset="-122"/>
                </a:rPr>
                <a:t>B </a:t>
              </a:r>
              <a:r>
                <a:rPr lang="zh-CN" altLang="en-US">
                  <a:solidFill>
                    <a:srgbClr val="333399"/>
                  </a:solidFill>
                  <a:latin typeface="Arial" pitchFamily="34" charset="0"/>
                  <a:ea typeface="黑体" pitchFamily="49" charset="-122"/>
                </a:rPr>
                <a:t>发送数据</a:t>
              </a:r>
            </a:p>
          </p:txBody>
        </p:sp>
        <p:sp>
          <p:nvSpPr>
            <p:cNvPr id="122924" name="Line 43"/>
            <p:cNvSpPr>
              <a:spLocks noChangeShapeType="1"/>
            </p:cNvSpPr>
            <p:nvPr/>
          </p:nvSpPr>
          <p:spPr bwMode="auto">
            <a:xfrm>
              <a:off x="4377" y="1389"/>
              <a:ext cx="427" cy="602"/>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组合 61"/>
          <p:cNvGrpSpPr>
            <a:grpSpLocks/>
          </p:cNvGrpSpPr>
          <p:nvPr/>
        </p:nvGrpSpPr>
        <p:grpSpPr bwMode="auto">
          <a:xfrm>
            <a:off x="1914545" y="1557341"/>
            <a:ext cx="2085070" cy="1584325"/>
            <a:chOff x="1568450" y="1557338"/>
            <a:chExt cx="1708150" cy="1584325"/>
          </a:xfrm>
        </p:grpSpPr>
        <p:sp>
          <p:nvSpPr>
            <p:cNvPr id="122919" name="Line 45"/>
            <p:cNvSpPr>
              <a:spLocks noChangeShapeType="1"/>
            </p:cNvSpPr>
            <p:nvPr/>
          </p:nvSpPr>
          <p:spPr bwMode="auto">
            <a:xfrm flipH="1">
              <a:off x="1568450" y="2357438"/>
              <a:ext cx="539750" cy="579437"/>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20" name="AutoShape 46"/>
            <p:cNvSpPr>
              <a:spLocks noChangeArrowheads="1"/>
            </p:cNvSpPr>
            <p:nvPr/>
          </p:nvSpPr>
          <p:spPr bwMode="auto">
            <a:xfrm>
              <a:off x="1574800" y="1557338"/>
              <a:ext cx="1701800" cy="1584325"/>
            </a:xfrm>
            <a:prstGeom prst="irregularSeal1">
              <a:avLst/>
            </a:prstGeom>
            <a:solidFill>
              <a:srgbClr val="FFCCFF"/>
            </a:solidFill>
            <a:ln w="19050">
              <a:solidFill>
                <a:schemeClr val="tx1"/>
              </a:solidFill>
              <a:miter lim="800000"/>
              <a:headEnd/>
              <a:tailEnd/>
            </a:ln>
          </p:spPr>
          <p:txBody>
            <a:bodyPr wrap="none" anchor="ctr"/>
            <a:lstStyle/>
            <a:p>
              <a:endParaRPr lang="zh-CN" altLang="en-US"/>
            </a:p>
          </p:txBody>
        </p:sp>
        <p:sp>
          <p:nvSpPr>
            <p:cNvPr id="122921" name="Text Box 47"/>
            <p:cNvSpPr txBox="1">
              <a:spLocks noChangeArrowheads="1"/>
            </p:cNvSpPr>
            <p:nvPr/>
          </p:nvSpPr>
          <p:spPr bwMode="auto">
            <a:xfrm>
              <a:off x="1855788" y="2005013"/>
              <a:ext cx="90770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nSpc>
                  <a:spcPct val="85000"/>
                </a:lnSpc>
              </a:pPr>
              <a:r>
                <a:rPr lang="en-US" altLang="zh-CN" sz="2400">
                  <a:solidFill>
                    <a:srgbClr val="333399"/>
                  </a:solidFill>
                  <a:latin typeface="Arial" pitchFamily="34" charset="0"/>
                  <a:ea typeface="黑体" pitchFamily="49" charset="-122"/>
                </a:rPr>
                <a:t>A </a:t>
              </a:r>
              <a:r>
                <a:rPr lang="zh-CN" altLang="en-US" sz="2400">
                  <a:solidFill>
                    <a:srgbClr val="333399"/>
                  </a:solidFill>
                  <a:latin typeface="Arial" pitchFamily="34" charset="0"/>
                  <a:ea typeface="黑体" pitchFamily="49" charset="-122"/>
                </a:rPr>
                <a:t>检测</a:t>
              </a:r>
            </a:p>
            <a:p>
              <a:pPr>
                <a:lnSpc>
                  <a:spcPct val="85000"/>
                </a:lnSpc>
              </a:pPr>
              <a:r>
                <a:rPr lang="zh-CN" altLang="en-US" sz="2400">
                  <a:solidFill>
                    <a:srgbClr val="333399"/>
                  </a:solidFill>
                  <a:latin typeface="Arial" pitchFamily="34" charset="0"/>
                  <a:ea typeface="黑体" pitchFamily="49" charset="-122"/>
                </a:rPr>
                <a:t>到冲突</a:t>
              </a:r>
            </a:p>
          </p:txBody>
        </p:sp>
      </p:grpSp>
      <p:grpSp>
        <p:nvGrpSpPr>
          <p:cNvPr id="11" name="Group 48"/>
          <p:cNvGrpSpPr>
            <a:grpSpLocks/>
          </p:cNvGrpSpPr>
          <p:nvPr/>
        </p:nvGrpSpPr>
        <p:grpSpPr bwMode="auto">
          <a:xfrm>
            <a:off x="5666121" y="750888"/>
            <a:ext cx="2172271" cy="1397000"/>
            <a:chOff x="2925" y="1207"/>
            <a:chExt cx="1121" cy="880"/>
          </a:xfrm>
        </p:grpSpPr>
        <p:sp>
          <p:nvSpPr>
            <p:cNvPr id="122915" name="Line 49"/>
            <p:cNvSpPr>
              <a:spLocks noChangeShapeType="1"/>
            </p:cNvSpPr>
            <p:nvPr/>
          </p:nvSpPr>
          <p:spPr bwMode="auto">
            <a:xfrm>
              <a:off x="3787" y="1706"/>
              <a:ext cx="232" cy="381"/>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22916" name="Group 50"/>
            <p:cNvGrpSpPr>
              <a:grpSpLocks/>
            </p:cNvGrpSpPr>
            <p:nvPr/>
          </p:nvGrpSpPr>
          <p:grpSpPr bwMode="auto">
            <a:xfrm>
              <a:off x="2925" y="1207"/>
              <a:ext cx="1121" cy="681"/>
              <a:chOff x="3514" y="2256"/>
              <a:chExt cx="1121" cy="681"/>
            </a:xfrm>
          </p:grpSpPr>
          <p:sp>
            <p:nvSpPr>
              <p:cNvPr id="122917" name="AutoShape 51"/>
              <p:cNvSpPr>
                <a:spLocks noChangeArrowheads="1"/>
              </p:cNvSpPr>
              <p:nvPr/>
            </p:nvSpPr>
            <p:spPr bwMode="auto">
              <a:xfrm>
                <a:off x="3514" y="2256"/>
                <a:ext cx="1121" cy="681"/>
              </a:xfrm>
              <a:prstGeom prst="irregularSeal1">
                <a:avLst/>
              </a:prstGeom>
              <a:solidFill>
                <a:srgbClr val="FFCCFF"/>
              </a:solidFill>
              <a:ln w="19050">
                <a:solidFill>
                  <a:schemeClr val="tx1"/>
                </a:solidFill>
                <a:miter lim="800000"/>
                <a:headEnd/>
                <a:tailEnd/>
              </a:ln>
            </p:spPr>
            <p:txBody>
              <a:bodyPr wrap="none" anchor="ctr"/>
              <a:lstStyle/>
              <a:p>
                <a:endParaRPr lang="zh-CN" altLang="en-US"/>
              </a:p>
            </p:txBody>
          </p:sp>
          <p:sp>
            <p:nvSpPr>
              <p:cNvPr id="122918" name="Text Box 52"/>
              <p:cNvSpPr txBox="1">
                <a:spLocks noChangeArrowheads="1"/>
              </p:cNvSpPr>
              <p:nvPr/>
            </p:nvSpPr>
            <p:spPr bwMode="auto">
              <a:xfrm>
                <a:off x="3701" y="2427"/>
                <a:ext cx="6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zh-CN" altLang="en-US">
                    <a:solidFill>
                      <a:srgbClr val="333399"/>
                    </a:solidFill>
                    <a:latin typeface="Arial" pitchFamily="34" charset="0"/>
                    <a:ea typeface="黑体" pitchFamily="49" charset="-122"/>
                  </a:rPr>
                  <a:t>开始冲突</a:t>
                </a:r>
              </a:p>
            </p:txBody>
          </p:sp>
        </p:grpSp>
      </p:grpSp>
      <p:sp>
        <p:nvSpPr>
          <p:cNvPr id="122905" name="Line 54"/>
          <p:cNvSpPr>
            <a:spLocks noChangeShapeType="1"/>
          </p:cNvSpPr>
          <p:nvPr/>
        </p:nvSpPr>
        <p:spPr bwMode="auto">
          <a:xfrm>
            <a:off x="9386692" y="4643438"/>
            <a:ext cx="11161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6" name="Line 55"/>
          <p:cNvSpPr>
            <a:spLocks noChangeShapeType="1"/>
          </p:cNvSpPr>
          <p:nvPr/>
        </p:nvSpPr>
        <p:spPr bwMode="auto">
          <a:xfrm>
            <a:off x="10150182" y="1323978"/>
            <a:ext cx="0" cy="3306763"/>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2907" name="Text Box 56"/>
          <p:cNvSpPr txBox="1">
            <a:spLocks noChangeArrowheads="1"/>
          </p:cNvSpPr>
          <p:nvPr/>
        </p:nvSpPr>
        <p:spPr bwMode="auto">
          <a:xfrm>
            <a:off x="9865328" y="1952626"/>
            <a:ext cx="492443" cy="230832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zh-CN" altLang="en-US" sz="2400">
                <a:solidFill>
                  <a:srgbClr val="333399"/>
                </a:solidFill>
                <a:latin typeface="Arial" pitchFamily="34" charset="0"/>
                <a:ea typeface="黑体" pitchFamily="49" charset="-122"/>
              </a:rPr>
              <a:t>信</a:t>
            </a:r>
          </a:p>
          <a:p>
            <a:r>
              <a:rPr lang="zh-CN" altLang="en-US" sz="2400">
                <a:solidFill>
                  <a:srgbClr val="333399"/>
                </a:solidFill>
                <a:latin typeface="Arial" pitchFamily="34" charset="0"/>
                <a:ea typeface="黑体" pitchFamily="49" charset="-122"/>
              </a:rPr>
              <a:t>道</a:t>
            </a:r>
          </a:p>
          <a:p>
            <a:r>
              <a:rPr lang="zh-CN" altLang="en-US" sz="2400">
                <a:solidFill>
                  <a:srgbClr val="333399"/>
                </a:solidFill>
                <a:latin typeface="Arial" pitchFamily="34" charset="0"/>
                <a:ea typeface="黑体" pitchFamily="49" charset="-122"/>
              </a:rPr>
              <a:t>占</a:t>
            </a:r>
          </a:p>
          <a:p>
            <a:r>
              <a:rPr lang="zh-CN" altLang="en-US" sz="2400">
                <a:solidFill>
                  <a:srgbClr val="333399"/>
                </a:solidFill>
                <a:latin typeface="Arial" pitchFamily="34" charset="0"/>
                <a:ea typeface="黑体" pitchFamily="49" charset="-122"/>
              </a:rPr>
              <a:t>用</a:t>
            </a:r>
          </a:p>
          <a:p>
            <a:r>
              <a:rPr lang="zh-CN" altLang="en-US" sz="2400">
                <a:solidFill>
                  <a:srgbClr val="333399"/>
                </a:solidFill>
                <a:latin typeface="Arial" pitchFamily="34" charset="0"/>
                <a:ea typeface="黑体" pitchFamily="49" charset="-122"/>
              </a:rPr>
              <a:t>时</a:t>
            </a:r>
          </a:p>
          <a:p>
            <a:r>
              <a:rPr lang="zh-CN" altLang="en-US" sz="2400">
                <a:solidFill>
                  <a:srgbClr val="333399"/>
                </a:solidFill>
                <a:latin typeface="Arial" pitchFamily="34" charset="0"/>
                <a:ea typeface="黑体" pitchFamily="49" charset="-122"/>
              </a:rPr>
              <a:t>间</a:t>
            </a:r>
          </a:p>
        </p:txBody>
      </p:sp>
      <p:grpSp>
        <p:nvGrpSpPr>
          <p:cNvPr id="122908" name="Group 57"/>
          <p:cNvGrpSpPr>
            <a:grpSpLocks/>
          </p:cNvGrpSpPr>
          <p:nvPr/>
        </p:nvGrpSpPr>
        <p:grpSpPr bwMode="auto">
          <a:xfrm>
            <a:off x="1976555" y="620716"/>
            <a:ext cx="1966865" cy="720725"/>
            <a:chOff x="1020" y="1162"/>
            <a:chExt cx="1015" cy="454"/>
          </a:xfrm>
        </p:grpSpPr>
        <p:sp>
          <p:nvSpPr>
            <p:cNvPr id="122912" name="AutoShape 58"/>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headEnd/>
              <a:tailEnd/>
            </a:ln>
          </p:spPr>
          <p:txBody>
            <a:bodyPr wrap="none" anchor="ctr"/>
            <a:lstStyle/>
            <a:p>
              <a:endParaRPr lang="zh-CN" altLang="en-US"/>
            </a:p>
          </p:txBody>
        </p:sp>
        <p:sp>
          <p:nvSpPr>
            <p:cNvPr id="122913" name="Text Box 59"/>
            <p:cNvSpPr txBox="1">
              <a:spLocks noChangeArrowheads="1"/>
            </p:cNvSpPr>
            <p:nvPr/>
          </p:nvSpPr>
          <p:spPr bwMode="auto">
            <a:xfrm>
              <a:off x="1111" y="1162"/>
              <a:ext cx="7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sz="2000">
                  <a:solidFill>
                    <a:schemeClr val="tx1"/>
                  </a:solidFill>
                  <a:latin typeface="Tahoma" pitchFamily="34" charset="0"/>
                  <a:ea typeface="宋体" pitchFamily="2" charset="-122"/>
                </a:defRPr>
              </a:lvl1pPr>
              <a:lvl2pPr marL="742950" indent="-285750" defTabSz="762000" eaLnBrk="0" hangingPunct="0">
                <a:defRPr sz="2000">
                  <a:solidFill>
                    <a:schemeClr val="tx1"/>
                  </a:solidFill>
                  <a:latin typeface="Tahoma" pitchFamily="34" charset="0"/>
                  <a:ea typeface="宋体" pitchFamily="2" charset="-122"/>
                </a:defRPr>
              </a:lvl2pPr>
              <a:lvl3pPr marL="1143000" indent="-228600" defTabSz="762000" eaLnBrk="0" hangingPunct="0">
                <a:defRPr sz="2000">
                  <a:solidFill>
                    <a:schemeClr val="tx1"/>
                  </a:solidFill>
                  <a:latin typeface="Tahoma" pitchFamily="34" charset="0"/>
                  <a:ea typeface="宋体" pitchFamily="2" charset="-122"/>
                </a:defRPr>
              </a:lvl3pPr>
              <a:lvl4pPr marL="1600200" indent="-228600" defTabSz="762000" eaLnBrk="0" hangingPunct="0">
                <a:defRPr sz="2000">
                  <a:solidFill>
                    <a:schemeClr val="tx1"/>
                  </a:solidFill>
                  <a:latin typeface="Tahoma" pitchFamily="34" charset="0"/>
                  <a:ea typeface="宋体" pitchFamily="2" charset="-122"/>
                </a:defRPr>
              </a:lvl4pPr>
              <a:lvl5pPr marL="2057400" indent="-228600" defTabSz="762000" eaLnBrk="0" hangingPunct="0">
                <a:defRPr sz="2000">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r>
                <a:rPr lang="en-US" altLang="zh-CN">
                  <a:solidFill>
                    <a:srgbClr val="333399"/>
                  </a:solidFill>
                  <a:latin typeface="Arial" pitchFamily="34" charset="0"/>
                  <a:ea typeface="黑体" pitchFamily="49" charset="-122"/>
                </a:rPr>
                <a:t>A </a:t>
              </a:r>
              <a:r>
                <a:rPr lang="zh-CN" altLang="en-US">
                  <a:solidFill>
                    <a:srgbClr val="333399"/>
                  </a:solidFill>
                  <a:latin typeface="Arial" pitchFamily="34" charset="0"/>
                  <a:ea typeface="黑体" pitchFamily="49" charset="-122"/>
                </a:rPr>
                <a:t>发送数据</a:t>
              </a:r>
            </a:p>
          </p:txBody>
        </p:sp>
        <p:sp>
          <p:nvSpPr>
            <p:cNvPr id="122914" name="Line 60"/>
            <p:cNvSpPr>
              <a:spLocks noChangeShapeType="1"/>
            </p:cNvSpPr>
            <p:nvPr/>
          </p:nvSpPr>
          <p:spPr bwMode="auto">
            <a:xfrm flipH="1">
              <a:off x="1020" y="1389"/>
              <a:ext cx="409" cy="227"/>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420925" name="Line 61"/>
          <p:cNvSpPr>
            <a:spLocks noChangeShapeType="1"/>
          </p:cNvSpPr>
          <p:nvPr/>
        </p:nvSpPr>
        <p:spPr bwMode="auto">
          <a:xfrm flipH="1">
            <a:off x="1906793" y="1936753"/>
            <a:ext cx="7355879" cy="1008063"/>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22910" name="Rectangle 62"/>
          <p:cNvSpPr>
            <a:spLocks noChangeArrowheads="1"/>
          </p:cNvSpPr>
          <p:nvPr/>
        </p:nvSpPr>
        <p:spPr bwMode="auto">
          <a:xfrm>
            <a:off x="1451412" y="5164138"/>
            <a:ext cx="525142"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420927" name="Text Box 63"/>
          <p:cNvSpPr txBox="1">
            <a:spLocks noChangeArrowheads="1"/>
          </p:cNvSpPr>
          <p:nvPr/>
        </p:nvSpPr>
        <p:spPr bwMode="auto">
          <a:xfrm>
            <a:off x="592966" y="5164138"/>
            <a:ext cx="10045542" cy="1384995"/>
          </a:xfrm>
          <a:prstGeom prst="rect">
            <a:avLst/>
          </a:prstGeom>
          <a:solidFill>
            <a:srgbClr val="FFFF99"/>
          </a:solidFill>
          <a:ln w="9525">
            <a:solidFill>
              <a:srgbClr val="333399"/>
            </a:solidFill>
            <a:miter lim="800000"/>
            <a:headEnd/>
            <a:tailEnd/>
          </a:ln>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sz="2800">
                <a:solidFill>
                  <a:srgbClr val="333399"/>
                </a:solidFill>
                <a:latin typeface="Arial" pitchFamily="34" charset="0"/>
                <a:ea typeface="黑体" pitchFamily="49" charset="-122"/>
              </a:rPr>
              <a:t>B </a:t>
            </a:r>
            <a:r>
              <a:rPr lang="zh-CN" altLang="en-US" sz="2800">
                <a:solidFill>
                  <a:srgbClr val="333399"/>
                </a:solidFill>
                <a:latin typeface="Arial" pitchFamily="34" charset="0"/>
                <a:ea typeface="黑体" pitchFamily="49" charset="-122"/>
              </a:rPr>
              <a:t>也能够检测到冲突</a:t>
            </a:r>
            <a:r>
              <a:rPr lang="zh-CN" altLang="en-US" sz="2800" smtClean="0">
                <a:solidFill>
                  <a:srgbClr val="333399"/>
                </a:solidFill>
                <a:latin typeface="Arial" pitchFamily="34" charset="0"/>
                <a:ea typeface="黑体" pitchFamily="49" charset="-122"/>
              </a:rPr>
              <a:t>，立即</a:t>
            </a:r>
            <a:r>
              <a:rPr lang="zh-CN" altLang="en-US" sz="2800">
                <a:solidFill>
                  <a:srgbClr val="333399"/>
                </a:solidFill>
                <a:latin typeface="Arial" pitchFamily="34" charset="0"/>
                <a:ea typeface="黑体" pitchFamily="49" charset="-122"/>
              </a:rPr>
              <a:t>停止发送</a:t>
            </a:r>
            <a:r>
              <a:rPr lang="zh-CN" altLang="en-US" sz="2800" smtClean="0">
                <a:solidFill>
                  <a:srgbClr val="333399"/>
                </a:solidFill>
                <a:latin typeface="Arial" pitchFamily="34" charset="0"/>
                <a:ea typeface="黑体" pitchFamily="49" charset="-122"/>
              </a:rPr>
              <a:t>数据帧之后，也会接着发送</a:t>
            </a:r>
            <a:r>
              <a:rPr lang="zh-CN" altLang="en-US" sz="2800">
                <a:solidFill>
                  <a:srgbClr val="333399"/>
                </a:solidFill>
                <a:latin typeface="Arial" pitchFamily="34" charset="0"/>
                <a:ea typeface="黑体" pitchFamily="49" charset="-122"/>
              </a:rPr>
              <a:t>干扰信号。这里为了简单起见，只画出 </a:t>
            </a:r>
            <a:r>
              <a:rPr lang="en-US" altLang="zh-CN" sz="2800">
                <a:solidFill>
                  <a:srgbClr val="333399"/>
                </a:solidFill>
                <a:latin typeface="Arial" pitchFamily="34" charset="0"/>
                <a:ea typeface="黑体" pitchFamily="49" charset="-122"/>
              </a:rPr>
              <a:t>A </a:t>
            </a:r>
            <a:r>
              <a:rPr lang="zh-CN" altLang="en-US" sz="2800">
                <a:solidFill>
                  <a:srgbClr val="333399"/>
                </a:solidFill>
                <a:latin typeface="Arial" pitchFamily="34" charset="0"/>
                <a:ea typeface="黑体" pitchFamily="49" charset="-122"/>
              </a:rPr>
              <a:t>发送干扰信号的情况。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8000"/>
                                        <p:tgtEl>
                                          <p:spTgt spid="2"/>
                                        </p:tgtEl>
                                      </p:cBhvr>
                                    </p:animEffect>
                                  </p:childTnLst>
                                </p:cTn>
                              </p:par>
                              <p:par>
                                <p:cTn id="8" presetID="1" presetClass="entr" presetSubtype="0" fill="hold" nodeType="withEffect">
                                  <p:stCondLst>
                                    <p:cond delay="3500"/>
                                  </p:stCondLst>
                                  <p:childTnLst>
                                    <p:set>
                                      <p:cBhvr>
                                        <p:cTn id="9" dur="1" fill="hold">
                                          <p:stCondLst>
                                            <p:cond delay="0"/>
                                          </p:stCondLst>
                                        </p:cTn>
                                        <p:tgtEl>
                                          <p:spTgt spid="9"/>
                                        </p:tgtEl>
                                        <p:attrNameLst>
                                          <p:attrName>style.visibility</p:attrName>
                                        </p:attrNameLst>
                                      </p:cBhvr>
                                      <p:to>
                                        <p:strVal val="visible"/>
                                      </p:to>
                                    </p:set>
                                  </p:childTnLst>
                                </p:cTn>
                              </p:par>
                              <p:par>
                                <p:cTn id="10" presetID="22" presetClass="entr" presetSubtype="2" fill="hold" grpId="0" nodeType="withEffect">
                                  <p:stCondLst>
                                    <p:cond delay="3500"/>
                                  </p:stCondLst>
                                  <p:childTnLst>
                                    <p:set>
                                      <p:cBhvr>
                                        <p:cTn id="11" dur="1" fill="hold">
                                          <p:stCondLst>
                                            <p:cond delay="0"/>
                                          </p:stCondLst>
                                        </p:cTn>
                                        <p:tgtEl>
                                          <p:spTgt spid="420925"/>
                                        </p:tgtEl>
                                        <p:attrNameLst>
                                          <p:attrName>style.visibility</p:attrName>
                                        </p:attrNameLst>
                                      </p:cBhvr>
                                      <p:to>
                                        <p:strVal val="visible"/>
                                      </p:to>
                                    </p:set>
                                    <p:animEffect transition="in" filter="wipe(right)">
                                      <p:cBhvr>
                                        <p:cTn id="12" dur="5000"/>
                                        <p:tgtEl>
                                          <p:spTgt spid="420925"/>
                                        </p:tgtEl>
                                      </p:cBhvr>
                                    </p:animEffect>
                                  </p:childTnLst>
                                </p:cTn>
                              </p:par>
                              <p:par>
                                <p:cTn id="13" presetID="1" presetClass="entr" presetSubtype="0" fill="hold" nodeType="withEffect">
                                  <p:stCondLst>
                                    <p:cond delay="400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emph" presetSubtype="0" repeatCount="4000" fill="hold" nodeType="withEffect">
                                  <p:stCondLst>
                                    <p:cond delay="4000"/>
                                  </p:stCondLst>
                                  <p:childTnLst>
                                    <p:anim calcmode="discrete" valueType="str">
                                      <p:cBhvr>
                                        <p:cTn id="16" dur="1000" fill="hold"/>
                                        <p:tgtEl>
                                          <p:spTgt spid="11"/>
                                        </p:tgtEl>
                                        <p:attrNameLst>
                                          <p:attrName>style.visibility</p:attrName>
                                        </p:attrNameLst>
                                      </p:cBhvr>
                                      <p:tavLst>
                                        <p:tav tm="0">
                                          <p:val>
                                            <p:strVal val="hidden"/>
                                          </p:val>
                                        </p:tav>
                                        <p:tav tm="50000">
                                          <p:val>
                                            <p:strVal val="visible"/>
                                          </p:val>
                                        </p:tav>
                                      </p:tavLst>
                                    </p:anim>
                                  </p:childTnLst>
                                </p:cTn>
                              </p:par>
                              <p:par>
                                <p:cTn id="17" presetID="10" presetClass="entr" presetSubtype="0" fill="hold" nodeType="withEffect">
                                  <p:stCondLst>
                                    <p:cond delay="8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20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25" grpId="0" animBg="1"/>
      <p:bldP spid="420927"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zh-CN" altLang="en-US" smtClean="0">
                <a:solidFill>
                  <a:schemeClr val="tx2"/>
                </a:solidFill>
                <a:sym typeface="黑体" pitchFamily="49" charset="-122"/>
              </a:rPr>
              <a:t>延迟</a:t>
            </a:r>
            <a:r>
              <a:rPr lang="zh-CN" altLang="en-US" smtClean="0">
                <a:solidFill>
                  <a:schemeClr val="tx2"/>
                </a:solidFill>
                <a:sym typeface="黑体" pitchFamily="49" charset="-122"/>
              </a:rPr>
              <a:t>重发</a:t>
            </a:r>
            <a:r>
              <a:rPr lang="en-US" altLang="zh-CN" smtClean="0">
                <a:solidFill>
                  <a:schemeClr val="tx2"/>
                </a:solidFill>
                <a:sym typeface="黑体" pitchFamily="49" charset="-122"/>
              </a:rPr>
              <a:t>-</a:t>
            </a:r>
            <a:r>
              <a:rPr lang="zh-CN" altLang="en-US" smtClean="0">
                <a:solidFill>
                  <a:schemeClr val="tx2"/>
                </a:solidFill>
                <a:sym typeface="黑体" pitchFamily="49" charset="-122"/>
              </a:rPr>
              <a:t>第二步</a:t>
            </a:r>
            <a:r>
              <a:rPr lang="zh-CN" altLang="en-US" smtClean="0"/>
              <a:t> </a:t>
            </a:r>
            <a:endParaRPr lang="zh-CN" altLang="en-US" smtClean="0"/>
          </a:p>
        </p:txBody>
      </p:sp>
      <p:sp>
        <p:nvSpPr>
          <p:cNvPr id="123907" name="Rectangle 3"/>
          <p:cNvSpPr>
            <a:spLocks noGrp="1" noChangeArrowheads="1"/>
          </p:cNvSpPr>
          <p:nvPr>
            <p:ph idx="1"/>
          </p:nvPr>
        </p:nvSpPr>
        <p:spPr>
          <a:xfrm>
            <a:off x="1009594" y="1773241"/>
            <a:ext cx="9933149" cy="4319587"/>
          </a:xfrm>
        </p:spPr>
        <p:txBody>
          <a:bodyPr/>
          <a:lstStyle/>
          <a:p>
            <a:pPr eaLnBrk="1" hangingPunct="1"/>
            <a:r>
              <a:rPr lang="zh-CN" altLang="en-US" smtClean="0"/>
              <a:t>发送完人为干扰信号之后，就进入延迟重发的第二步：</a:t>
            </a:r>
            <a:r>
              <a:rPr lang="zh-CN" altLang="en-US" smtClean="0">
                <a:solidFill>
                  <a:srgbClr val="FF0000"/>
                </a:solidFill>
              </a:rPr>
              <a:t>执行退避算法，随机重发</a:t>
            </a:r>
            <a:r>
              <a:rPr lang="zh-CN" altLang="en-US" smtClean="0"/>
              <a:t>。</a:t>
            </a:r>
            <a:endParaRPr lang="zh-CN" altLang="en-US" smtClean="0">
              <a:solidFill>
                <a:srgbClr val="FF0000"/>
              </a:solidFill>
            </a:endParaRPr>
          </a:p>
          <a:p>
            <a:pPr eaLnBrk="1" hangingPunct="1"/>
            <a:r>
              <a:rPr lang="en-US" altLang="zh-CN" smtClean="0"/>
              <a:t>CSMA/CD</a:t>
            </a:r>
            <a:r>
              <a:rPr lang="zh-CN" altLang="en-US" smtClean="0"/>
              <a:t>采用的延迟重发的算法是：</a:t>
            </a:r>
            <a:r>
              <a:rPr lang="zh-CN" altLang="en-US" smtClean="0">
                <a:solidFill>
                  <a:srgbClr val="FF0000"/>
                </a:solidFill>
              </a:rPr>
              <a:t>截断二进制指数退避算法</a:t>
            </a:r>
            <a:r>
              <a:rPr lang="zh-CN" altLang="en-US" smtClean="0">
                <a:solidFill>
                  <a:srgbClr val="FF0000"/>
                </a:solidFill>
              </a:rPr>
              <a:t>。</a:t>
            </a:r>
            <a:endParaRPr lang="en-US" altLang="zh-CN" smtClean="0">
              <a:solidFill>
                <a:srgbClr val="FF0000"/>
              </a:solidFill>
            </a:endParaRPr>
          </a:p>
          <a:p>
            <a:pPr eaLnBrk="1" hangingPunct="1"/>
            <a:r>
              <a:rPr lang="zh-CN" altLang="en-US"/>
              <a:t>算法</a:t>
            </a:r>
            <a:r>
              <a:rPr lang="zh-CN" altLang="en-US"/>
              <a:t>规定</a:t>
            </a:r>
            <a:r>
              <a:rPr lang="zh-CN" altLang="en-US" smtClean="0"/>
              <a:t>：所有发生</a:t>
            </a:r>
            <a:r>
              <a:rPr lang="zh-CN" altLang="en-US"/>
              <a:t>碰撞的站在停止发送数据后，要推迟（退避）一个</a:t>
            </a:r>
            <a:r>
              <a:rPr lang="zh-CN" altLang="en-US"/>
              <a:t>随机</a:t>
            </a:r>
            <a:r>
              <a:rPr lang="zh-CN" altLang="en-US" smtClean="0"/>
              <a:t>时间。</a:t>
            </a:r>
            <a:r>
              <a:rPr lang="zh-CN" altLang="en-US"/>
              <a:t>随机</a:t>
            </a:r>
            <a:r>
              <a:rPr lang="zh-CN" altLang="en-US" smtClean="0"/>
              <a:t>时间</a:t>
            </a:r>
            <a:r>
              <a:rPr lang="zh-CN" altLang="en-US"/>
              <a:t>？</a:t>
            </a:r>
          </a:p>
          <a:p>
            <a:pPr eaLnBrk="1" hangingPunct="1"/>
            <a:endParaRPr lang="zh-CN" altLang="en-US" smtClean="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404904" y="692772"/>
            <a:ext cx="9512647" cy="983629"/>
          </a:xfrm>
        </p:spPr>
        <p:txBody>
          <a:bodyPr/>
          <a:lstStyle/>
          <a:p>
            <a:pPr algn="ctr" eaLnBrk="1" hangingPunct="1"/>
            <a:r>
              <a:rPr lang="en-US" altLang="zh-CN" sz="4000" smtClean="0"/>
              <a:t>截</a:t>
            </a:r>
            <a:r>
              <a:rPr lang="zh-CN" altLang="en-US" sz="4000" smtClean="0"/>
              <a:t>断二进制指数退避</a:t>
            </a:r>
            <a:r>
              <a:rPr lang="zh-CN" altLang="en-US" sz="4000" smtClean="0"/>
              <a:t>算法的原理 </a:t>
            </a:r>
            <a:endParaRPr lang="en-US" altLang="zh-CN" sz="3600" smtClean="0"/>
          </a:p>
        </p:txBody>
      </p:sp>
      <p:sp>
        <p:nvSpPr>
          <p:cNvPr id="416771" name="Rectangle 3"/>
          <p:cNvSpPr>
            <a:spLocks noGrp="1" noChangeArrowheads="1"/>
          </p:cNvSpPr>
          <p:nvPr>
            <p:ph idx="1"/>
          </p:nvPr>
        </p:nvSpPr>
        <p:spPr>
          <a:xfrm>
            <a:off x="1009594" y="1917700"/>
            <a:ext cx="9933149" cy="4535488"/>
          </a:xfrm>
        </p:spPr>
        <p:txBody>
          <a:bodyPr/>
          <a:lstStyle/>
          <a:p>
            <a:pPr marL="971550" lvl="1" indent="-514350" eaLnBrk="1" hangingPunct="1">
              <a:buClr>
                <a:schemeClr val="tx2"/>
              </a:buClr>
              <a:buSzPct val="100000"/>
              <a:buFont typeface="+mj-lt"/>
              <a:buAutoNum type="arabicPeriod"/>
            </a:pPr>
            <a:r>
              <a:rPr lang="zh-CN" altLang="en-US" sz="3200" smtClean="0">
                <a:solidFill>
                  <a:srgbClr val="333399"/>
                </a:solidFill>
                <a:latin typeface="Arial" pitchFamily="34" charset="0"/>
                <a:ea typeface="黑体" pitchFamily="49" charset="-122"/>
              </a:rPr>
              <a:t>确定</a:t>
            </a:r>
            <a:r>
              <a:rPr lang="zh-CN" altLang="en-US" sz="3200" smtClean="0">
                <a:solidFill>
                  <a:srgbClr val="333399"/>
                </a:solidFill>
                <a:latin typeface="Arial" pitchFamily="34" charset="0"/>
                <a:ea typeface="黑体" pitchFamily="49" charset="-122"/>
              </a:rPr>
              <a:t>基本退避时间，一般是取为争用期 </a:t>
            </a:r>
            <a:r>
              <a:rPr lang="en-US" altLang="zh-CN" sz="3200" smtClean="0">
                <a:solidFill>
                  <a:srgbClr val="333399"/>
                </a:solidFill>
                <a:latin typeface="Arial" pitchFamily="34" charset="0"/>
                <a:ea typeface="黑体" pitchFamily="49" charset="-122"/>
              </a:rPr>
              <a:t>2</a:t>
            </a:r>
            <a:r>
              <a:rPr lang="en-US" altLang="zh-CN" sz="3200" i="1" smtClean="0">
                <a:solidFill>
                  <a:srgbClr val="333399"/>
                </a:solidFill>
                <a:latin typeface="Arial" pitchFamily="34" charset="0"/>
                <a:ea typeface="黑体" pitchFamily="49" charset="-122"/>
                <a:sym typeface="Symbol" pitchFamily="18" charset="2"/>
              </a:rPr>
              <a:t></a:t>
            </a:r>
            <a:r>
              <a:rPr lang="zh-CN" altLang="en-US" sz="3200" smtClean="0">
                <a:solidFill>
                  <a:srgbClr val="333399"/>
                </a:solidFill>
                <a:latin typeface="Arial" pitchFamily="34" charset="0"/>
                <a:ea typeface="黑体" pitchFamily="49" charset="-122"/>
              </a:rPr>
              <a:t>。</a:t>
            </a:r>
          </a:p>
          <a:p>
            <a:pPr marL="971550" lvl="1" indent="-514350" eaLnBrk="1" hangingPunct="1">
              <a:buClr>
                <a:schemeClr val="tx2"/>
              </a:buClr>
              <a:buSzPct val="100000"/>
              <a:buFont typeface="+mj-lt"/>
              <a:buAutoNum type="arabicPeriod"/>
            </a:pPr>
            <a:r>
              <a:rPr lang="zh-CN" altLang="en-US" sz="3200" smtClean="0">
                <a:solidFill>
                  <a:srgbClr val="333399"/>
                </a:solidFill>
                <a:latin typeface="Arial" pitchFamily="34" charset="0"/>
                <a:ea typeface="黑体" pitchFamily="49" charset="-122"/>
              </a:rPr>
              <a:t>定义重传次数 </a:t>
            </a:r>
            <a:r>
              <a:rPr lang="en-US" altLang="zh-CN" sz="3200" i="1" smtClean="0">
                <a:solidFill>
                  <a:srgbClr val="333399"/>
                </a:solidFill>
                <a:latin typeface="Arial" pitchFamily="34" charset="0"/>
                <a:ea typeface="黑体" pitchFamily="49" charset="-122"/>
              </a:rPr>
              <a:t>k</a:t>
            </a:r>
            <a:r>
              <a:rPr lang="en-US" altLang="zh-CN" sz="3200" smtClean="0">
                <a:solidFill>
                  <a:srgbClr val="333399"/>
                </a:solidFill>
                <a:latin typeface="Arial" pitchFamily="34" charset="0"/>
                <a:ea typeface="黑体" pitchFamily="49" charset="-122"/>
              </a:rPr>
              <a:t> </a:t>
            </a:r>
            <a:r>
              <a:rPr lang="zh-CN" altLang="en-US" sz="3200" smtClean="0">
                <a:solidFill>
                  <a:srgbClr val="333399"/>
                </a:solidFill>
                <a:latin typeface="Arial" pitchFamily="34" charset="0"/>
                <a:ea typeface="黑体" pitchFamily="49" charset="-122"/>
              </a:rPr>
              <a:t>，即</a:t>
            </a:r>
            <a:r>
              <a:rPr lang="en-US" altLang="zh-CN" sz="3200" i="1" smtClean="0">
                <a:solidFill>
                  <a:srgbClr val="333399"/>
                </a:solidFill>
                <a:latin typeface="Arial" pitchFamily="34" charset="0"/>
                <a:ea typeface="黑体" pitchFamily="49" charset="-122"/>
              </a:rPr>
              <a:t>k</a:t>
            </a:r>
            <a:r>
              <a:rPr lang="en-US" altLang="zh-CN" sz="3200" smtClean="0">
                <a:solidFill>
                  <a:srgbClr val="333399"/>
                </a:solidFill>
                <a:latin typeface="Arial" pitchFamily="34" charset="0"/>
                <a:ea typeface="黑体" pitchFamily="49" charset="-122"/>
              </a:rPr>
              <a:t> </a:t>
            </a:r>
            <a:r>
              <a:rPr lang="en-US" altLang="zh-CN" sz="3200" smtClean="0">
                <a:solidFill>
                  <a:srgbClr val="333399"/>
                </a:solidFill>
                <a:latin typeface="Arial" pitchFamily="34" charset="0"/>
                <a:ea typeface="黑体" pitchFamily="49" charset="-122"/>
              </a:rPr>
              <a:t>= Min[</a:t>
            </a:r>
            <a:r>
              <a:rPr lang="zh-CN" altLang="en-US" sz="3200" smtClean="0">
                <a:solidFill>
                  <a:srgbClr val="333399"/>
                </a:solidFill>
                <a:latin typeface="Arial" pitchFamily="34" charset="0"/>
                <a:ea typeface="黑体" pitchFamily="49" charset="-122"/>
              </a:rPr>
              <a:t>重传次数</a:t>
            </a:r>
            <a:r>
              <a:rPr lang="en-US" altLang="zh-CN" sz="3200" smtClean="0">
                <a:solidFill>
                  <a:srgbClr val="333399"/>
                </a:solidFill>
                <a:latin typeface="Arial" pitchFamily="34" charset="0"/>
                <a:ea typeface="黑体" pitchFamily="49" charset="-122"/>
              </a:rPr>
              <a:t>, 10]</a:t>
            </a:r>
          </a:p>
          <a:p>
            <a:pPr marL="971550" lvl="1" indent="-514350" eaLnBrk="1" hangingPunct="1">
              <a:buClr>
                <a:schemeClr val="tx2"/>
              </a:buClr>
              <a:buSzPct val="100000"/>
              <a:buFont typeface="+mj-lt"/>
              <a:buAutoNum type="arabicPeriod"/>
            </a:pPr>
            <a:r>
              <a:rPr lang="zh-CN" altLang="en-US" sz="3200" smtClean="0">
                <a:solidFill>
                  <a:srgbClr val="333399"/>
                </a:solidFill>
                <a:latin typeface="Arial" pitchFamily="34" charset="0"/>
                <a:ea typeface="黑体" pitchFamily="49" charset="-122"/>
              </a:rPr>
              <a:t>从整数集合</a:t>
            </a:r>
            <a:r>
              <a:rPr lang="en-US" altLang="zh-CN" sz="3200" smtClean="0">
                <a:solidFill>
                  <a:srgbClr val="333399"/>
                </a:solidFill>
                <a:latin typeface="Arial" pitchFamily="34" charset="0"/>
                <a:ea typeface="黑体" pitchFamily="49" charset="-122"/>
              </a:rPr>
              <a:t>[0,1,…, (2</a:t>
            </a:r>
            <a:r>
              <a:rPr lang="en-US" altLang="zh-CN" sz="3200" i="1" baseline="30000" smtClean="0">
                <a:solidFill>
                  <a:srgbClr val="333399"/>
                </a:solidFill>
                <a:latin typeface="Arial" pitchFamily="34" charset="0"/>
                <a:ea typeface="黑体" pitchFamily="49" charset="-122"/>
              </a:rPr>
              <a:t>k</a:t>
            </a:r>
            <a:r>
              <a:rPr lang="en-US" altLang="zh-CN" sz="3200" i="1" smtClean="0">
                <a:solidFill>
                  <a:srgbClr val="333399"/>
                </a:solidFill>
                <a:latin typeface="Arial" pitchFamily="34" charset="0"/>
                <a:ea typeface="黑体" pitchFamily="49" charset="-122"/>
              </a:rPr>
              <a:t> </a:t>
            </a:r>
            <a:r>
              <a:rPr lang="en-US" altLang="zh-CN" sz="3200" smtClean="0">
                <a:solidFill>
                  <a:srgbClr val="333399"/>
                </a:solidFill>
                <a:latin typeface="Arial" pitchFamily="34" charset="0"/>
                <a:ea typeface="黑体" pitchFamily="49" charset="-122"/>
                <a:sym typeface="Symbol" pitchFamily="18" charset="2"/>
              </a:rPr>
              <a:t></a:t>
            </a:r>
            <a:r>
              <a:rPr lang="en-US" altLang="zh-CN" sz="3200" smtClean="0">
                <a:solidFill>
                  <a:srgbClr val="333399"/>
                </a:solidFill>
                <a:latin typeface="Arial" pitchFamily="34" charset="0"/>
                <a:ea typeface="黑体" pitchFamily="49" charset="-122"/>
              </a:rPr>
              <a:t>1)]</a:t>
            </a:r>
            <a:r>
              <a:rPr lang="zh-CN" altLang="en-US" sz="3200" smtClean="0">
                <a:solidFill>
                  <a:srgbClr val="333399"/>
                </a:solidFill>
                <a:latin typeface="Arial" pitchFamily="34" charset="0"/>
                <a:ea typeface="黑体" pitchFamily="49" charset="-122"/>
              </a:rPr>
              <a:t>中随机地取出一个数，记为 </a:t>
            </a:r>
            <a:r>
              <a:rPr lang="en-US" altLang="zh-CN" sz="3200" i="1" smtClean="0">
                <a:solidFill>
                  <a:srgbClr val="333399"/>
                </a:solidFill>
                <a:latin typeface="Arial" pitchFamily="34" charset="0"/>
                <a:ea typeface="黑体" pitchFamily="49" charset="-122"/>
              </a:rPr>
              <a:t>r</a:t>
            </a:r>
            <a:r>
              <a:rPr lang="zh-CN" altLang="en-US" sz="3200" smtClean="0">
                <a:solidFill>
                  <a:srgbClr val="333399"/>
                </a:solidFill>
                <a:latin typeface="Arial" pitchFamily="34" charset="0"/>
                <a:ea typeface="黑体" pitchFamily="49" charset="-122"/>
              </a:rPr>
              <a:t>。</a:t>
            </a:r>
            <a:endParaRPr lang="en-US" altLang="zh-CN" sz="3200" smtClean="0">
              <a:solidFill>
                <a:srgbClr val="333399"/>
              </a:solidFill>
              <a:latin typeface="Arial" pitchFamily="34" charset="0"/>
              <a:ea typeface="黑体" pitchFamily="49" charset="-122"/>
            </a:endParaRPr>
          </a:p>
          <a:p>
            <a:pPr marL="971550" lvl="1" indent="-514350" eaLnBrk="1" hangingPunct="1">
              <a:buClr>
                <a:schemeClr val="tx2"/>
              </a:buClr>
              <a:buSzPct val="100000"/>
              <a:buFont typeface="+mj-lt"/>
              <a:buAutoNum type="arabicPeriod"/>
            </a:pPr>
            <a:r>
              <a:rPr lang="zh-CN" altLang="en-US" sz="3200">
                <a:solidFill>
                  <a:srgbClr val="333399"/>
                </a:solidFill>
                <a:latin typeface="Arial" pitchFamily="34" charset="0"/>
                <a:ea typeface="黑体" pitchFamily="49" charset="-122"/>
              </a:rPr>
              <a:t>随机</a:t>
            </a:r>
            <a:r>
              <a:rPr lang="zh-CN" altLang="en-US" sz="3200">
                <a:solidFill>
                  <a:srgbClr val="333399"/>
                </a:solidFill>
                <a:latin typeface="Arial" pitchFamily="34" charset="0"/>
                <a:ea typeface="黑体" pitchFamily="49" charset="-122"/>
              </a:rPr>
              <a:t>时间</a:t>
            </a:r>
            <a:r>
              <a:rPr lang="en-US" altLang="zh-CN" sz="3200">
                <a:solidFill>
                  <a:srgbClr val="333399"/>
                </a:solidFill>
                <a:latin typeface="Arial" pitchFamily="34" charset="0"/>
                <a:ea typeface="黑体" pitchFamily="49" charset="-122"/>
              </a:rPr>
              <a:t>=</a:t>
            </a:r>
            <a:r>
              <a:rPr lang="en-US" altLang="zh-CN" sz="3200" i="1" smtClean="0">
                <a:solidFill>
                  <a:srgbClr val="333399"/>
                </a:solidFill>
                <a:latin typeface="Arial" pitchFamily="34" charset="0"/>
                <a:ea typeface="黑体" pitchFamily="49" charset="-122"/>
              </a:rPr>
              <a:t>r </a:t>
            </a:r>
            <a:r>
              <a:rPr lang="zh-CN" altLang="en-US" sz="3200" i="1" smtClean="0">
                <a:solidFill>
                  <a:srgbClr val="333399"/>
                </a:solidFill>
                <a:latin typeface="Arial" pitchFamily="34" charset="0"/>
                <a:ea typeface="黑体" pitchFamily="49" charset="-122"/>
              </a:rPr>
              <a:t>*</a:t>
            </a:r>
            <a:r>
              <a:rPr lang="en-US" altLang="zh-CN" sz="3200" smtClean="0">
                <a:solidFill>
                  <a:srgbClr val="333399"/>
                </a:solidFill>
                <a:latin typeface="Arial" pitchFamily="34" charset="0"/>
                <a:ea typeface="黑体" pitchFamily="49" charset="-122"/>
              </a:rPr>
              <a:t>2</a:t>
            </a:r>
            <a:r>
              <a:rPr lang="en-US" altLang="zh-CN" sz="3200" i="1" smtClean="0">
                <a:solidFill>
                  <a:srgbClr val="333399"/>
                </a:solidFill>
                <a:latin typeface="Arial" pitchFamily="34" charset="0"/>
                <a:ea typeface="黑体" pitchFamily="49" charset="-122"/>
                <a:sym typeface="Symbol" pitchFamily="18" charset="2"/>
              </a:rPr>
              <a:t></a:t>
            </a:r>
          </a:p>
          <a:p>
            <a:pPr marL="457200" lvl="1" indent="0" eaLnBrk="1" hangingPunct="1">
              <a:buClr>
                <a:schemeClr val="tx2"/>
              </a:buClr>
              <a:buSzPct val="100000"/>
              <a:buNone/>
            </a:pPr>
            <a:endParaRPr lang="en-US" altLang="zh-CN" sz="3200" i="1" smtClean="0">
              <a:solidFill>
                <a:srgbClr val="333399"/>
              </a:solidFill>
              <a:latin typeface="Arial" pitchFamily="34" charset="0"/>
              <a:ea typeface="黑体" pitchFamily="49" charset="-122"/>
              <a:sym typeface="Symbol" pitchFamily="18" charset="2"/>
            </a:endParaRPr>
          </a:p>
          <a:p>
            <a:pPr marL="457200" lvl="1" indent="0" eaLnBrk="1" hangingPunct="1">
              <a:buNone/>
            </a:pPr>
            <a:r>
              <a:rPr lang="zh-CN" altLang="en-US" smtClean="0">
                <a:solidFill>
                  <a:srgbClr val="333399"/>
                </a:solidFill>
                <a:latin typeface="Arial" pitchFamily="34" charset="0"/>
                <a:ea typeface="黑体" pitchFamily="49" charset="-122"/>
              </a:rPr>
              <a:t>当</a:t>
            </a:r>
            <a:r>
              <a:rPr lang="zh-CN" altLang="en-US" smtClean="0">
                <a:solidFill>
                  <a:srgbClr val="333399"/>
                </a:solidFill>
                <a:latin typeface="Arial" pitchFamily="34" charset="0"/>
                <a:ea typeface="黑体" pitchFamily="49" charset="-122"/>
              </a:rPr>
              <a:t>重传达 </a:t>
            </a:r>
            <a:r>
              <a:rPr lang="en-US" altLang="zh-CN" smtClean="0">
                <a:solidFill>
                  <a:srgbClr val="333399"/>
                </a:solidFill>
                <a:latin typeface="Arial" pitchFamily="34" charset="0"/>
                <a:ea typeface="黑体" pitchFamily="49" charset="-122"/>
              </a:rPr>
              <a:t>16 </a:t>
            </a:r>
            <a:r>
              <a:rPr lang="zh-CN" altLang="en-US" smtClean="0">
                <a:solidFill>
                  <a:srgbClr val="333399"/>
                </a:solidFill>
                <a:latin typeface="Arial" pitchFamily="34" charset="0"/>
                <a:ea typeface="黑体" pitchFamily="49" charset="-122"/>
              </a:rPr>
              <a:t>次仍不能成功时即丢弃该帧，并向高层报告。</a:t>
            </a:r>
            <a:r>
              <a:rPr lang="zh-CN" alt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6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6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67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6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idx="1"/>
          </p:nvPr>
        </p:nvSpPr>
        <p:spPr>
          <a:xfrm>
            <a:off x="1116484" y="1772862"/>
            <a:ext cx="9487457" cy="6524625"/>
          </a:xfrm>
        </p:spPr>
        <p:txBody>
          <a:bodyPr/>
          <a:lstStyle/>
          <a:p>
            <a:pPr eaLnBrk="1" hangingPunct="1"/>
            <a:r>
              <a:rPr lang="zh-CN" altLang="en-US" sz="2800"/>
              <a:t>第</a:t>
            </a:r>
            <a:r>
              <a:rPr lang="en-US" altLang="zh-CN" sz="2800"/>
              <a:t>0</a:t>
            </a:r>
            <a:r>
              <a:rPr lang="zh-CN" altLang="en-US" sz="2800"/>
              <a:t>次冲突概率</a:t>
            </a:r>
            <a:r>
              <a:rPr lang="en-US" altLang="zh-CN" sz="2800"/>
              <a:t>1</a:t>
            </a:r>
            <a:r>
              <a:rPr lang="zh-CN" altLang="en-US" sz="2800"/>
              <a:t>，为已知条件</a:t>
            </a:r>
          </a:p>
          <a:p>
            <a:pPr eaLnBrk="1" hangingPunct="1"/>
            <a:r>
              <a:rPr lang="zh-CN" altLang="en-US" sz="2800"/>
              <a:t>第</a:t>
            </a:r>
            <a:r>
              <a:rPr lang="en-US" altLang="zh-CN" sz="2800"/>
              <a:t>1</a:t>
            </a:r>
            <a:r>
              <a:rPr lang="zh-CN" altLang="en-US" sz="2800"/>
              <a:t>次，</a:t>
            </a:r>
            <a:r>
              <a:rPr lang="en-US" altLang="zh-CN" sz="2800"/>
              <a:t>AB</a:t>
            </a:r>
            <a:r>
              <a:rPr lang="zh-CN" altLang="en-US" sz="2800"/>
              <a:t>都在</a:t>
            </a:r>
            <a:r>
              <a:rPr lang="en-US" altLang="zh-CN" sz="2800"/>
              <a:t>{0,1}</a:t>
            </a:r>
            <a:r>
              <a:rPr lang="zh-CN" altLang="en-US" sz="2800"/>
              <a:t>中选择，若为</a:t>
            </a:r>
            <a:r>
              <a:rPr lang="en-US" altLang="zh-CN" sz="2800"/>
              <a:t>00</a:t>
            </a:r>
            <a:r>
              <a:rPr lang="zh-CN" altLang="en-US" sz="2800"/>
              <a:t>或</a:t>
            </a:r>
            <a:r>
              <a:rPr lang="en-US" altLang="zh-CN" sz="2800"/>
              <a:t>11</a:t>
            </a:r>
            <a:r>
              <a:rPr lang="zh-CN" altLang="en-US" sz="2800"/>
              <a:t>则碰撞，否则</a:t>
            </a:r>
            <a:r>
              <a:rPr lang="en-US" altLang="zh-CN" sz="2800"/>
              <a:t>01</a:t>
            </a:r>
            <a:r>
              <a:rPr lang="zh-CN" altLang="en-US" sz="2800"/>
              <a:t>或</a:t>
            </a:r>
            <a:r>
              <a:rPr lang="en-US" altLang="zh-CN" sz="2800"/>
              <a:t>10</a:t>
            </a:r>
            <a:r>
              <a:rPr lang="zh-CN" altLang="en-US" sz="2800"/>
              <a:t>不会碰撞，冲突概率</a:t>
            </a:r>
            <a:r>
              <a:rPr lang="en-US" altLang="zh-CN" sz="2800"/>
              <a:t>0.5</a:t>
            </a:r>
          </a:p>
          <a:p>
            <a:pPr eaLnBrk="1" hangingPunct="1"/>
            <a:r>
              <a:rPr lang="zh-CN" altLang="en-US" sz="2800"/>
              <a:t>第</a:t>
            </a:r>
            <a:r>
              <a:rPr lang="en-US" altLang="zh-CN" sz="2800"/>
              <a:t>2</a:t>
            </a:r>
            <a:r>
              <a:rPr lang="zh-CN" altLang="en-US" sz="2800"/>
              <a:t>次，</a:t>
            </a:r>
            <a:r>
              <a:rPr lang="en-US" altLang="zh-CN" sz="2800"/>
              <a:t>AB</a:t>
            </a:r>
            <a:r>
              <a:rPr lang="zh-CN" altLang="en-US" sz="2800"/>
              <a:t>都在</a:t>
            </a:r>
            <a:r>
              <a:rPr lang="en-US" altLang="zh-CN" sz="2800"/>
              <a:t>{0,1,2,3}</a:t>
            </a:r>
            <a:r>
              <a:rPr lang="zh-CN" altLang="en-US" sz="2800"/>
              <a:t>中选择，若为</a:t>
            </a:r>
            <a:r>
              <a:rPr lang="en-US" altLang="zh-CN" sz="2800"/>
              <a:t>00,11,22,33</a:t>
            </a:r>
            <a:r>
              <a:rPr lang="zh-CN" altLang="en-US" sz="2800"/>
              <a:t>则碰撞，其余</a:t>
            </a:r>
            <a:r>
              <a:rPr lang="en-US" altLang="zh-CN" sz="2800"/>
              <a:t>12</a:t>
            </a:r>
            <a:r>
              <a:rPr lang="zh-CN" altLang="en-US" sz="2800"/>
              <a:t>种不会，冲突概率</a:t>
            </a:r>
            <a:r>
              <a:rPr lang="en-US" altLang="zh-CN" sz="2800"/>
              <a:t>0.25</a:t>
            </a:r>
          </a:p>
          <a:p>
            <a:pPr eaLnBrk="1" hangingPunct="1"/>
            <a:r>
              <a:rPr lang="zh-CN" altLang="en-US" sz="2800"/>
              <a:t>第</a:t>
            </a:r>
            <a:r>
              <a:rPr lang="en-US" altLang="zh-CN" sz="2800"/>
              <a:t>3</a:t>
            </a:r>
            <a:r>
              <a:rPr lang="zh-CN" altLang="en-US" sz="2800"/>
              <a:t>次，</a:t>
            </a:r>
            <a:r>
              <a:rPr lang="en-US" altLang="zh-CN" sz="2800"/>
              <a:t>AB</a:t>
            </a:r>
            <a:r>
              <a:rPr lang="zh-CN" altLang="en-US" sz="2800"/>
              <a:t>都在</a:t>
            </a:r>
            <a:r>
              <a:rPr lang="en-US" altLang="zh-CN" sz="2800"/>
              <a:t>{0,1,…,7}</a:t>
            </a:r>
            <a:r>
              <a:rPr lang="zh-CN" altLang="en-US" sz="2800"/>
              <a:t>中选择，若为</a:t>
            </a:r>
            <a:r>
              <a:rPr lang="en-US" altLang="zh-CN" sz="2800"/>
              <a:t>00,11,22</a:t>
            </a:r>
            <a:r>
              <a:rPr lang="zh-CN" altLang="en-US" sz="2800"/>
              <a:t>，。。。</a:t>
            </a:r>
            <a:r>
              <a:rPr lang="en-US" altLang="zh-CN" sz="2800"/>
              <a:t>77</a:t>
            </a:r>
            <a:r>
              <a:rPr lang="zh-CN" altLang="en-US" sz="2800"/>
              <a:t>则冲突，其余</a:t>
            </a:r>
            <a:r>
              <a:rPr lang="en-US" altLang="zh-CN" sz="2800"/>
              <a:t>56</a:t>
            </a:r>
            <a:r>
              <a:rPr lang="zh-CN" altLang="en-US" sz="2800"/>
              <a:t>种不会，冲突概率</a:t>
            </a:r>
            <a:r>
              <a:rPr lang="en-US" altLang="zh-CN" sz="2800"/>
              <a:t>0.125</a:t>
            </a:r>
          </a:p>
          <a:p>
            <a:pPr eaLnBrk="1" hangingPunct="1"/>
            <a:r>
              <a:rPr lang="zh-CN" altLang="en-US" sz="2800"/>
              <a:t>所以，前</a:t>
            </a:r>
            <a:r>
              <a:rPr lang="en-US" altLang="zh-CN" sz="2800"/>
              <a:t>4</a:t>
            </a:r>
            <a:r>
              <a:rPr lang="zh-CN" altLang="en-US" sz="2800"/>
              <a:t>次冲突概率为</a:t>
            </a:r>
            <a:r>
              <a:rPr lang="en-US" altLang="zh-CN" sz="2800"/>
              <a:t>1*0.5*0.25*0.125=0.015625</a:t>
            </a:r>
          </a:p>
          <a:p>
            <a:pPr eaLnBrk="1" hangingPunct="1"/>
            <a:endParaRPr lang="en-US" altLang="zh-CN" sz="2800" smtClean="0"/>
          </a:p>
        </p:txBody>
      </p:sp>
      <p:sp>
        <p:nvSpPr>
          <p:cNvPr id="3" name="Rectangle 2"/>
          <p:cNvSpPr>
            <a:spLocks noGrp="1" noChangeArrowheads="1"/>
          </p:cNvSpPr>
          <p:nvPr>
            <p:ph type="title"/>
          </p:nvPr>
        </p:nvSpPr>
        <p:spPr>
          <a:xfrm>
            <a:off x="1404508" y="764778"/>
            <a:ext cx="9512647" cy="983629"/>
          </a:xfrm>
        </p:spPr>
        <p:txBody>
          <a:bodyPr/>
          <a:lstStyle/>
          <a:p>
            <a:pPr eaLnBrk="1" hangingPunct="1"/>
            <a:r>
              <a:rPr lang="zh-CN" altLang="en-US" sz="3200">
                <a:latin typeface="+mn-lt"/>
                <a:ea typeface="+mn-ea"/>
                <a:cs typeface="+mn-cs"/>
              </a:rPr>
              <a:t>例题：两</a:t>
            </a:r>
            <a:r>
              <a:rPr lang="zh-CN" altLang="en-US" sz="3200">
                <a:latin typeface="+mn-lt"/>
                <a:ea typeface="+mn-ea"/>
                <a:cs typeface="+mn-cs"/>
              </a:rPr>
              <a:t>个站点同时使用二进制指数退避</a:t>
            </a:r>
            <a:r>
              <a:rPr lang="zh-CN" altLang="en-US" sz="3200">
                <a:latin typeface="+mn-lt"/>
                <a:ea typeface="+mn-ea"/>
                <a:cs typeface="+mn-cs"/>
              </a:rPr>
              <a:t>算法</a:t>
            </a:r>
            <a:r>
              <a:rPr lang="zh-CN" altLang="en-US" sz="3200" smtClean="0">
                <a:latin typeface="+mn-lt"/>
                <a:ea typeface="+mn-ea"/>
                <a:cs typeface="+mn-cs"/>
              </a:rPr>
              <a:t>发送数据，</a:t>
            </a:r>
            <a:r>
              <a:rPr lang="zh-CN" altLang="en-US" sz="3200">
                <a:latin typeface="+mn-lt"/>
                <a:ea typeface="+mn-ea"/>
                <a:cs typeface="+mn-cs"/>
              </a:rPr>
              <a:t>求前四次都冲突</a:t>
            </a:r>
            <a:r>
              <a:rPr lang="zh-CN" altLang="en-US" sz="3200">
                <a:latin typeface="+mn-lt"/>
                <a:ea typeface="+mn-ea"/>
                <a:cs typeface="+mn-cs"/>
              </a:rPr>
              <a:t>的</a:t>
            </a:r>
            <a:r>
              <a:rPr lang="zh-CN" altLang="en-US" sz="3200" smtClean="0">
                <a:latin typeface="+mn-lt"/>
                <a:ea typeface="+mn-ea"/>
                <a:cs typeface="+mn-cs"/>
              </a:rPr>
              <a:t>概率？</a:t>
            </a:r>
            <a:endParaRPr lang="zh-CN" altLang="en-US" sz="3200">
              <a:latin typeface="+mn-lt"/>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noChangeArrowheads="1"/>
          </p:cNvSpPr>
          <p:nvPr>
            <p:ph type="title"/>
          </p:nvPr>
        </p:nvSpPr>
        <p:spPr>
          <a:xfrm>
            <a:off x="1404904" y="764778"/>
            <a:ext cx="9512647" cy="911623"/>
          </a:xfrm>
        </p:spPr>
        <p:txBody>
          <a:bodyPr/>
          <a:lstStyle/>
          <a:p>
            <a:r>
              <a:rPr lang="zh-CN" altLang="en-US">
                <a:solidFill>
                  <a:schemeClr val="tx2"/>
                </a:solidFill>
              </a:rPr>
              <a:t>帧间最小间隔</a:t>
            </a:r>
            <a:endParaRPr lang="zh-CN" altLang="en-US" smtClean="0">
              <a:solidFill>
                <a:schemeClr val="tx2"/>
              </a:solidFill>
            </a:endParaRPr>
          </a:p>
        </p:txBody>
      </p:sp>
      <p:sp>
        <p:nvSpPr>
          <p:cNvPr id="126979" name="内容占位符 2"/>
          <p:cNvSpPr>
            <a:spLocks noGrp="1" noChangeArrowheads="1"/>
          </p:cNvSpPr>
          <p:nvPr>
            <p:ph idx="1"/>
          </p:nvPr>
        </p:nvSpPr>
        <p:spPr/>
        <p:txBody>
          <a:bodyPr/>
          <a:lstStyle/>
          <a:p>
            <a:r>
              <a:rPr lang="zh-CN" altLang="en-US" smtClean="0"/>
              <a:t>以太网还规定了</a:t>
            </a:r>
            <a:r>
              <a:rPr lang="zh-CN" altLang="en-US" smtClean="0">
                <a:solidFill>
                  <a:srgbClr val="FF0000"/>
                </a:solidFill>
              </a:rPr>
              <a:t>帧间最小间隔</a:t>
            </a:r>
            <a:r>
              <a:rPr lang="zh-CN" altLang="en-US" smtClean="0"/>
              <a:t>为 </a:t>
            </a:r>
            <a:r>
              <a:rPr lang="en-US" altLang="zh-CN" smtClean="0"/>
              <a:t>96</a:t>
            </a:r>
            <a:r>
              <a:rPr lang="en-US" altLang="zh-CN" smtClean="0">
                <a:sym typeface="Symbol" pitchFamily="18" charset="2"/>
              </a:rPr>
              <a:t></a:t>
            </a:r>
            <a:r>
              <a:rPr lang="en-US" altLang="zh-CN" smtClean="0"/>
              <a:t>s,</a:t>
            </a:r>
            <a:r>
              <a:rPr lang="zh-CN" altLang="en-US" smtClean="0"/>
              <a:t>相当于</a:t>
            </a:r>
            <a:r>
              <a:rPr lang="en-US" altLang="zh-CN" smtClean="0"/>
              <a:t>96</a:t>
            </a:r>
            <a:r>
              <a:rPr lang="zh-CN" altLang="en-US" smtClean="0"/>
              <a:t>比特时间</a:t>
            </a:r>
            <a:r>
              <a:rPr lang="en-US" altLang="zh-CN" smtClean="0"/>
              <a:t>.</a:t>
            </a:r>
            <a:r>
              <a:rPr lang="zh-CN" altLang="en-US" smtClean="0"/>
              <a:t>这样做是为了使刚刚收到的数据帧的</a:t>
            </a:r>
            <a:r>
              <a:rPr lang="zh-CN" altLang="en-US" smtClean="0"/>
              <a:t>站做好准备，接收</a:t>
            </a:r>
            <a:r>
              <a:rPr lang="zh-CN" altLang="en-US" smtClean="0"/>
              <a:t>下一</a:t>
            </a:r>
            <a:r>
              <a:rPr lang="zh-CN" altLang="en-US" smtClean="0"/>
              <a:t>帧。</a:t>
            </a:r>
            <a:r>
              <a:rPr lang="en-US" altLang="zh-CN" smtClean="0"/>
              <a:t> </a:t>
            </a:r>
            <a:endParaRPr lang="zh-CN" altLang="en-US"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36674" y="476250"/>
            <a:ext cx="8526309" cy="5734050"/>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noChangeArrowheads="1"/>
          </p:cNvSpPr>
          <p:nvPr>
            <p:ph type="title"/>
          </p:nvPr>
        </p:nvSpPr>
        <p:spPr/>
        <p:txBody>
          <a:bodyPr/>
          <a:lstStyle/>
          <a:p>
            <a:r>
              <a:rPr lang="zh-CN" altLang="en-US" smtClean="0"/>
              <a:t>总结</a:t>
            </a:r>
          </a:p>
        </p:txBody>
      </p:sp>
      <p:sp>
        <p:nvSpPr>
          <p:cNvPr id="129027" name="内容占位符 2"/>
          <p:cNvSpPr>
            <a:spLocks noGrp="1" noChangeArrowheads="1"/>
          </p:cNvSpPr>
          <p:nvPr>
            <p:ph idx="1"/>
          </p:nvPr>
        </p:nvSpPr>
        <p:spPr>
          <a:xfrm>
            <a:off x="1273134" y="1773238"/>
            <a:ext cx="9487457" cy="4437062"/>
          </a:xfrm>
        </p:spPr>
        <p:txBody>
          <a:bodyPr/>
          <a:lstStyle/>
          <a:p>
            <a:r>
              <a:rPr lang="zh-CN" altLang="en-US" smtClean="0"/>
              <a:t>以上讨论的就是</a:t>
            </a:r>
            <a:r>
              <a:rPr lang="en-US" altLang="zh-CN" smtClean="0"/>
              <a:t>CSMA/CD</a:t>
            </a:r>
            <a:r>
              <a:rPr lang="zh-CN" altLang="en-US" smtClean="0"/>
              <a:t>协议的全部内容。</a:t>
            </a:r>
          </a:p>
          <a:p>
            <a:r>
              <a:rPr lang="zh-CN" altLang="en-US" smtClean="0"/>
              <a:t>从讨论中看出：任何主机通过</a:t>
            </a:r>
            <a:r>
              <a:rPr lang="en-US" altLang="zh-CN" smtClean="0"/>
              <a:t>CSMA/CD</a:t>
            </a:r>
            <a:r>
              <a:rPr lang="zh-CN" altLang="en-US" smtClean="0"/>
              <a:t>协议争取总线访问权，从准备发送到发送成功的等待时间都具有不确定性。因此，</a:t>
            </a:r>
            <a:r>
              <a:rPr lang="en-US" altLang="zh-CN" smtClean="0"/>
              <a:t>Ethernet</a:t>
            </a:r>
            <a:r>
              <a:rPr lang="zh-CN" altLang="en-US" smtClean="0"/>
              <a:t>使用的</a:t>
            </a:r>
            <a:r>
              <a:rPr lang="en-US" altLang="zh-CN" smtClean="0">
                <a:sym typeface="黑体" pitchFamily="49" charset="-122"/>
              </a:rPr>
              <a:t>CSMA/CD</a:t>
            </a:r>
            <a:r>
              <a:rPr lang="zh-CN" altLang="en-US" smtClean="0">
                <a:sym typeface="黑体" pitchFamily="49" charset="-122"/>
              </a:rPr>
              <a:t>方法是一种</a:t>
            </a:r>
            <a:r>
              <a:rPr lang="zh-CN" altLang="en-US" smtClean="0">
                <a:solidFill>
                  <a:srgbClr val="FF0000"/>
                </a:solidFill>
                <a:sym typeface="黑体" pitchFamily="49" charset="-122"/>
              </a:rPr>
              <a:t>随机争用型介质访问控制方法（随机接入</a:t>
            </a:r>
            <a:r>
              <a:rPr lang="zh-CN" altLang="en-US" smtClean="0">
                <a:solidFill>
                  <a:srgbClr val="FF0000"/>
                </a:solidFill>
                <a:sym typeface="黑体" pitchFamily="49" charset="-122"/>
              </a:rPr>
              <a:t>）</a:t>
            </a:r>
            <a:endParaRPr lang="zh-CN" altLang="en-US" smtClean="0">
              <a:solidFill>
                <a:srgbClr val="FF0000"/>
              </a:solidFill>
              <a:sym typeface="黑体" pitchFamily="49" charset="-122"/>
            </a:endParaRPr>
          </a:p>
          <a:p>
            <a:r>
              <a:rPr lang="zh-CN" altLang="en-US" smtClean="0"/>
              <a:t>这种</a:t>
            </a:r>
            <a:r>
              <a:rPr lang="zh-CN" altLang="en-US" smtClean="0">
                <a:solidFill>
                  <a:schemeClr val="hlink"/>
                </a:solidFill>
              </a:rPr>
              <a:t>不确定性</a:t>
            </a:r>
            <a:r>
              <a:rPr lang="zh-CN" altLang="en-US" smtClean="0"/>
              <a:t>使整个以太网的平均通信量远小于</a:t>
            </a:r>
            <a:r>
              <a:rPr lang="zh-CN" altLang="en-US" smtClean="0"/>
              <a:t>以太网可以达到的</a:t>
            </a:r>
            <a:r>
              <a:rPr lang="zh-CN" altLang="en-US" smtClean="0"/>
              <a:t>最高数据率。</a:t>
            </a:r>
            <a:endParaRPr lang="zh-CN" altLang="en-US" smtClean="0">
              <a:solidFill>
                <a:srgbClr val="FF0000"/>
              </a:solidFill>
              <a:sym typeface="黑体"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noChangeArrowheads="1"/>
          </p:cNvSpPr>
          <p:nvPr>
            <p:ph type="title"/>
          </p:nvPr>
        </p:nvSpPr>
        <p:spPr/>
        <p:txBody>
          <a:bodyPr/>
          <a:lstStyle/>
          <a:p>
            <a:r>
              <a:rPr lang="zh-CN" altLang="en-US"/>
              <a:t>总结：比较</a:t>
            </a:r>
            <a:r>
              <a:rPr lang="en-US" altLang="zh-CN" smtClean="0"/>
              <a:t>Ethernet</a:t>
            </a:r>
            <a:r>
              <a:rPr lang="zh-CN" altLang="en-US" smtClean="0"/>
              <a:t>和</a:t>
            </a:r>
            <a:r>
              <a:rPr lang="en-US" altLang="zh-CN" smtClean="0"/>
              <a:t>Token Ring</a:t>
            </a:r>
          </a:p>
        </p:txBody>
      </p:sp>
      <p:pic>
        <p:nvPicPr>
          <p:cNvPr id="2" name="内容占位符 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69" t="2524" r="7403" b="5182"/>
          <a:stretch/>
        </p:blipFill>
        <p:spPr>
          <a:xfrm>
            <a:off x="1620526" y="1654629"/>
            <a:ext cx="6720116" cy="3142485"/>
          </a:xfrm>
        </p:spPr>
      </p:pic>
      <p:sp>
        <p:nvSpPr>
          <p:cNvPr id="131076" name="文本框 2"/>
          <p:cNvSpPr txBox="1">
            <a:spLocks noChangeArrowheads="1"/>
          </p:cNvSpPr>
          <p:nvPr/>
        </p:nvSpPr>
        <p:spPr bwMode="auto">
          <a:xfrm>
            <a:off x="972472" y="4797114"/>
            <a:ext cx="981300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sz="2400">
                <a:solidFill>
                  <a:srgbClr val="333399"/>
                </a:solidFill>
                <a:latin typeface="黑体" pitchFamily="49" charset="-122"/>
                <a:ea typeface="黑体" pitchFamily="49" charset="-122"/>
              </a:rPr>
              <a:t>    </a:t>
            </a:r>
            <a:r>
              <a:rPr lang="zh-CN" altLang="en-US" sz="2400">
                <a:solidFill>
                  <a:srgbClr val="333399"/>
                </a:solidFill>
                <a:latin typeface="黑体" pitchFamily="49" charset="-122"/>
                <a:ea typeface="黑体" pitchFamily="49" charset="-122"/>
              </a:rPr>
              <a:t>在相同的负载条件下做测试，带宽为10M时，使用CSMA/CD的Ethernet的实际带宽利用率只有</a:t>
            </a:r>
            <a:r>
              <a:rPr lang="zh-CN" altLang="en-US" sz="2400">
                <a:solidFill>
                  <a:srgbClr val="FF0000"/>
                </a:solidFill>
                <a:latin typeface="黑体" pitchFamily="49" charset="-122"/>
                <a:ea typeface="黑体" pitchFamily="49" charset="-122"/>
              </a:rPr>
              <a:t>44.7%</a:t>
            </a:r>
            <a:r>
              <a:rPr lang="zh-CN" altLang="en-US" sz="2400">
                <a:solidFill>
                  <a:srgbClr val="333399"/>
                </a:solidFill>
                <a:latin typeface="黑体" pitchFamily="49" charset="-122"/>
                <a:ea typeface="黑体" pitchFamily="49" charset="-122"/>
              </a:rPr>
              <a:t>。</a:t>
            </a:r>
          </a:p>
          <a:p>
            <a:pPr eaLnBrk="1" hangingPunct="1"/>
            <a:r>
              <a:rPr lang="zh-CN" altLang="en-US" sz="2400">
                <a:solidFill>
                  <a:srgbClr val="333399"/>
                </a:solidFill>
                <a:latin typeface="黑体" pitchFamily="49" charset="-122"/>
                <a:ea typeface="黑体" pitchFamily="49" charset="-122"/>
              </a:rPr>
              <a:t>相比之下Token Ring表现的更好。</a:t>
            </a:r>
          </a:p>
          <a:p>
            <a:pPr eaLnBrk="1" hangingPunct="1"/>
            <a:r>
              <a:rPr lang="zh-CN" altLang="en-US" sz="2400">
                <a:solidFill>
                  <a:srgbClr val="333399"/>
                </a:solidFill>
                <a:latin typeface="黑体" pitchFamily="49" charset="-122"/>
                <a:ea typeface="黑体" pitchFamily="49" charset="-122"/>
              </a:rPr>
              <a:t>    Token Ring性能很高是以复杂的环控制为代价的，要完成复杂的环控制，需要网卡和相应的联网设备更复杂，造价更高。</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342895" y="931863"/>
            <a:ext cx="8369346" cy="768350"/>
          </a:xfrm>
        </p:spPr>
        <p:txBody>
          <a:bodyPr/>
          <a:lstStyle/>
          <a:p>
            <a:pPr algn="ctr" eaLnBrk="1" hangingPunct="1"/>
            <a:r>
              <a:rPr lang="en-US" altLang="zh-CN" smtClean="0"/>
              <a:t>2.  </a:t>
            </a:r>
            <a:r>
              <a:rPr lang="zh-CN" altLang="en-US" smtClean="0"/>
              <a:t>适配器</a:t>
            </a:r>
            <a:endParaRPr lang="zh-CN" altLang="en-US" smtClean="0"/>
          </a:p>
        </p:txBody>
      </p:sp>
      <p:sp>
        <p:nvSpPr>
          <p:cNvPr id="402435" name="Rectangle 3"/>
          <p:cNvSpPr>
            <a:spLocks noGrp="1" noChangeArrowheads="1"/>
          </p:cNvSpPr>
          <p:nvPr>
            <p:ph idx="1"/>
          </p:nvPr>
        </p:nvSpPr>
        <p:spPr>
          <a:xfrm>
            <a:off x="1185932" y="1844675"/>
            <a:ext cx="9580471" cy="4840288"/>
          </a:xfrm>
        </p:spPr>
        <p:txBody>
          <a:bodyPr/>
          <a:lstStyle/>
          <a:p>
            <a:pPr eaLnBrk="1" hangingPunct="1"/>
            <a:r>
              <a:rPr lang="zh-CN" altLang="en-US" smtClean="0"/>
              <a:t>网络接口板又称为</a:t>
            </a:r>
            <a:r>
              <a:rPr lang="zh-CN" altLang="en-US" smtClean="0">
                <a:solidFill>
                  <a:schemeClr val="hlink"/>
                </a:solidFill>
              </a:rPr>
              <a:t>通信适配器</a:t>
            </a:r>
            <a:r>
              <a:rPr lang="en-US" altLang="zh-CN" smtClean="0"/>
              <a:t>(adapter)</a:t>
            </a:r>
            <a:r>
              <a:rPr lang="zh-CN" altLang="en-US" smtClean="0"/>
              <a:t>或</a:t>
            </a:r>
            <a:r>
              <a:rPr lang="zh-CN" altLang="en-US" smtClean="0">
                <a:solidFill>
                  <a:schemeClr val="hlink"/>
                </a:solidFill>
              </a:rPr>
              <a:t>网络接口卡</a:t>
            </a:r>
            <a:r>
              <a:rPr lang="zh-CN" altLang="en-US" smtClean="0"/>
              <a:t> </a:t>
            </a:r>
            <a:r>
              <a:rPr lang="en-US" altLang="zh-CN" smtClean="0"/>
              <a:t>NIC (Network Interface Card)</a:t>
            </a:r>
            <a:r>
              <a:rPr lang="zh-CN" altLang="en-US" smtClean="0"/>
              <a:t>，或“</a:t>
            </a:r>
            <a:r>
              <a:rPr lang="zh-CN" altLang="en-US" smtClean="0">
                <a:solidFill>
                  <a:schemeClr val="hlink"/>
                </a:solidFill>
              </a:rPr>
              <a:t>网卡</a:t>
            </a:r>
            <a:r>
              <a:rPr lang="zh-CN" altLang="en-US" smtClean="0"/>
              <a:t>”。 </a:t>
            </a:r>
          </a:p>
          <a:p>
            <a:pPr eaLnBrk="1" hangingPunct="1"/>
            <a:r>
              <a:rPr lang="zh-CN" altLang="en-US" smtClean="0"/>
              <a:t>适配器的重要功能：</a:t>
            </a:r>
          </a:p>
          <a:p>
            <a:pPr lvl="1" eaLnBrk="1" hangingPunct="1"/>
            <a:r>
              <a:rPr lang="zh-CN" altLang="en-US" smtClean="0">
                <a:solidFill>
                  <a:srgbClr val="333399"/>
                </a:solidFill>
                <a:latin typeface="黑体" pitchFamily="49" charset="-122"/>
                <a:ea typeface="黑体" pitchFamily="49" charset="-122"/>
              </a:rPr>
              <a:t>进行串行/并行转换。</a:t>
            </a:r>
            <a:endParaRPr lang="zh-CN" altLang="en-US" smtClean="0">
              <a:solidFill>
                <a:schemeClr val="hlink"/>
              </a:solidFill>
              <a:latin typeface="黑体" pitchFamily="49" charset="-122"/>
              <a:ea typeface="黑体" pitchFamily="49" charset="-122"/>
            </a:endParaRPr>
          </a:p>
          <a:p>
            <a:pPr lvl="1" eaLnBrk="1" hangingPunct="1"/>
            <a:r>
              <a:rPr lang="zh-CN" altLang="en-US" smtClean="0">
                <a:solidFill>
                  <a:srgbClr val="333399"/>
                </a:solidFill>
                <a:latin typeface="黑体" pitchFamily="49" charset="-122"/>
                <a:ea typeface="黑体" pitchFamily="49" charset="-122"/>
              </a:rPr>
              <a:t>对数据进行缓存。</a:t>
            </a:r>
          </a:p>
          <a:p>
            <a:pPr lvl="1" eaLnBrk="1" hangingPunct="1"/>
            <a:r>
              <a:rPr lang="zh-CN" altLang="en-US" smtClean="0">
                <a:solidFill>
                  <a:srgbClr val="333399"/>
                </a:solidFill>
                <a:latin typeface="黑体" pitchFamily="49" charset="-122"/>
                <a:ea typeface="黑体" pitchFamily="49" charset="-122"/>
              </a:rPr>
              <a:t>在计算机的操作系统安装设备驱动程序。</a:t>
            </a:r>
          </a:p>
          <a:p>
            <a:pPr lvl="1" eaLnBrk="1" hangingPunct="1"/>
            <a:r>
              <a:rPr lang="zh-CN" altLang="en-US" smtClean="0">
                <a:solidFill>
                  <a:srgbClr val="333399"/>
                </a:solidFill>
                <a:latin typeface="黑体" pitchFamily="49" charset="-122"/>
                <a:ea typeface="黑体" pitchFamily="49" charset="-122"/>
              </a:rPr>
              <a:t>实现以太网协议。</a:t>
            </a:r>
            <a:r>
              <a:rPr lang="zh-CN" alt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24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24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24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24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2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p:txBody>
          <a:bodyPr/>
          <a:lstStyle/>
          <a:p>
            <a:endParaRPr lang="zh-CN" altLang="en-US" smtClean="0"/>
          </a:p>
        </p:txBody>
      </p:sp>
      <p:pic>
        <p:nvPicPr>
          <p:cNvPr id="31747"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325" y="304800"/>
            <a:ext cx="11285733" cy="6523038"/>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内容占位符 2"/>
          <p:cNvSpPr>
            <a:spLocks noGrp="1" noChangeArrowheads="1"/>
          </p:cNvSpPr>
          <p:nvPr>
            <p:ph idx="1"/>
          </p:nvPr>
        </p:nvSpPr>
        <p:spPr>
          <a:xfrm>
            <a:off x="571652" y="1916116"/>
            <a:ext cx="10107551" cy="4752975"/>
          </a:xfrm>
        </p:spPr>
        <p:txBody>
          <a:bodyPr/>
          <a:lstStyle/>
          <a:p>
            <a:pPr algn="just"/>
            <a:r>
              <a:rPr lang="zh-CN" altLang="en-US" sz="2800" smtClean="0">
                <a:solidFill>
                  <a:srgbClr val="FF0000"/>
                </a:solidFill>
              </a:rPr>
              <a:t>串并行转换</a:t>
            </a:r>
            <a:r>
              <a:rPr lang="zh-CN" altLang="en-US" sz="2800" smtClean="0"/>
              <a:t>：计算机内部，网卡与其他设备通信都是通过</a:t>
            </a:r>
            <a:r>
              <a:rPr lang="en-US" altLang="zh-CN" sz="2800" smtClean="0"/>
              <a:t>IO</a:t>
            </a:r>
            <a:r>
              <a:rPr lang="zh-CN" altLang="en-US" sz="2800" smtClean="0"/>
              <a:t>总线，进行数据位的并行传输，而在计算机外部，网卡通过双绞线进行数据位的串行传输，所以，网卡要具备串行数据和并行数据转换的能力；</a:t>
            </a:r>
            <a:r>
              <a:rPr lang="zh-CN" altLang="en-US" sz="2800" smtClean="0">
                <a:solidFill>
                  <a:srgbClr val="FF0000"/>
                </a:solidFill>
              </a:rPr>
              <a:t>对数据进行缓存</a:t>
            </a:r>
            <a:r>
              <a:rPr lang="zh-CN" altLang="en-US" sz="2800" smtClean="0"/>
              <a:t>：由于计算机内部的传输速率和外部不同，所以网卡要有能力对数据暂存，并进行二次转发；</a:t>
            </a:r>
            <a:r>
              <a:rPr lang="zh-CN" altLang="en-US" sz="2800" smtClean="0">
                <a:solidFill>
                  <a:srgbClr val="FF0000"/>
                </a:solidFill>
              </a:rPr>
              <a:t>驱动程序</a:t>
            </a:r>
            <a:r>
              <a:rPr lang="zh-CN" altLang="en-US" sz="2800" smtClean="0"/>
              <a:t>：网卡的</a:t>
            </a:r>
            <a:r>
              <a:rPr lang="en-US" altLang="zh-CN" sz="2800" smtClean="0"/>
              <a:t>ROM</a:t>
            </a:r>
            <a:r>
              <a:rPr lang="zh-CN" altLang="en-US" sz="2800" smtClean="0"/>
              <a:t>存储了计算机的</a:t>
            </a:r>
            <a:r>
              <a:rPr lang="en-US" altLang="zh-CN" sz="2800" smtClean="0"/>
              <a:t>MAC</a:t>
            </a:r>
            <a:r>
              <a:rPr lang="zh-CN" altLang="en-US" sz="2800" smtClean="0"/>
              <a:t>地址，驱动要命令网卡关于数据收发的信息；</a:t>
            </a:r>
            <a:r>
              <a:rPr lang="zh-CN" altLang="en-US" sz="2800" smtClean="0">
                <a:solidFill>
                  <a:srgbClr val="FF0000"/>
                </a:solidFill>
              </a:rPr>
              <a:t>实现以太网协议</a:t>
            </a:r>
            <a:r>
              <a:rPr lang="zh-CN" altLang="en-US" sz="2800" smtClean="0"/>
              <a:t>：网卡是计算机内部和外部交流的通道，作为硬件要能够支持以太网的协议。</a:t>
            </a:r>
          </a:p>
          <a:p>
            <a:endParaRPr lang="zh-CN" altLang="en-US" smtClean="0"/>
          </a:p>
        </p:txBody>
      </p:sp>
      <p:sp>
        <p:nvSpPr>
          <p:cNvPr id="3" name="Rectangle 2"/>
          <p:cNvSpPr>
            <a:spLocks noGrp="1" noChangeArrowheads="1"/>
          </p:cNvSpPr>
          <p:nvPr>
            <p:ph type="title"/>
          </p:nvPr>
        </p:nvSpPr>
        <p:spPr>
          <a:xfrm>
            <a:off x="1342895" y="931863"/>
            <a:ext cx="8369346" cy="768350"/>
          </a:xfrm>
        </p:spPr>
        <p:txBody>
          <a:bodyPr/>
          <a:lstStyle/>
          <a:p>
            <a:pPr eaLnBrk="1" hangingPunct="1"/>
            <a:r>
              <a:rPr lang="zh-CN" altLang="en-US" smtClean="0"/>
              <a:t>适配器</a:t>
            </a:r>
            <a:r>
              <a:rPr lang="zh-CN" altLang="en-US" smtClean="0"/>
              <a:t>的作用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noChangeArrowheads="1"/>
          </p:cNvSpPr>
          <p:nvPr>
            <p:ph type="title"/>
          </p:nvPr>
        </p:nvSpPr>
        <p:spPr/>
        <p:txBody>
          <a:bodyPr/>
          <a:lstStyle/>
          <a:p>
            <a:r>
              <a:rPr lang="zh-CN" altLang="en-US" smtClean="0"/>
              <a:t>载波监听</a:t>
            </a:r>
          </a:p>
        </p:txBody>
      </p:sp>
      <p:pic>
        <p:nvPicPr>
          <p:cNvPr id="134147"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46819" y="214312"/>
            <a:ext cx="9468078" cy="6643687"/>
          </a:xfr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1" name="内容占位符 3" descr="591a245fba7f259942c460f305f1ef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172" b="10204"/>
          <a:stretch/>
        </p:blipFill>
        <p:spPr>
          <a:xfrm>
            <a:off x="252412" y="404748"/>
            <a:ext cx="10542414" cy="5688473"/>
          </a:xfr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242130" y="980795"/>
            <a:ext cx="9512647" cy="814667"/>
          </a:xfrm>
        </p:spPr>
        <p:txBody>
          <a:bodyPr/>
          <a:lstStyle/>
          <a:p>
            <a:pPr algn="ctr" eaLnBrk="1" hangingPunct="1"/>
            <a:r>
              <a:rPr lang="zh-CN" altLang="en-US" smtClean="0"/>
              <a:t/>
            </a:r>
            <a:br>
              <a:rPr lang="zh-CN" altLang="en-US" smtClean="0"/>
            </a:br>
            <a:r>
              <a:rPr lang="en-US" altLang="zh-CN" sz="4000" smtClean="0"/>
              <a:t>3.3.3  </a:t>
            </a:r>
            <a:r>
              <a:rPr lang="zh-CN" altLang="en-US" sz="4000" smtClean="0"/>
              <a:t>使用集线器的星形拓扑</a:t>
            </a:r>
          </a:p>
        </p:txBody>
      </p:sp>
      <p:sp>
        <p:nvSpPr>
          <p:cNvPr id="421891" name="Rectangle 3"/>
          <p:cNvSpPr>
            <a:spLocks noGrp="1" noChangeArrowheads="1"/>
          </p:cNvSpPr>
          <p:nvPr>
            <p:ph idx="1"/>
          </p:nvPr>
        </p:nvSpPr>
        <p:spPr>
          <a:xfrm>
            <a:off x="1009594" y="1773241"/>
            <a:ext cx="9933149" cy="4319587"/>
          </a:xfrm>
        </p:spPr>
        <p:txBody>
          <a:bodyPr/>
          <a:lstStyle/>
          <a:p>
            <a:pPr eaLnBrk="1" hangingPunct="1"/>
            <a:r>
              <a:rPr lang="zh-CN" altLang="en-US" smtClean="0"/>
              <a:t>传统以太网最初是使用粗同轴电缆，后来演进到使用比较便宜的细同轴电缆，最后发展为使用更便宜和更灵活的双绞线。</a:t>
            </a:r>
          </a:p>
        </p:txBody>
      </p:sp>
      <p:pic>
        <p:nvPicPr>
          <p:cNvPr id="4" name="内容占位符 3"/>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052562" y="3547237"/>
            <a:ext cx="7200600" cy="331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218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1"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lgn="ctr" eaLnBrk="1" hangingPunct="1"/>
            <a:r>
              <a:rPr lang="zh-CN" altLang="en-US" sz="4000" smtClean="0"/>
              <a:t>星形网双绞线以太网 </a:t>
            </a:r>
            <a:r>
              <a:rPr lang="en-US" altLang="zh-CN" sz="4000" smtClean="0"/>
              <a:t>10BASE-T</a:t>
            </a:r>
            <a:r>
              <a:rPr lang="en-US" altLang="zh-CN" smtClean="0"/>
              <a:t> </a:t>
            </a:r>
          </a:p>
        </p:txBody>
      </p:sp>
      <p:sp>
        <p:nvSpPr>
          <p:cNvPr id="427011" name="Rectangle 3"/>
          <p:cNvSpPr>
            <a:spLocks noGrp="1" noChangeArrowheads="1"/>
          </p:cNvSpPr>
          <p:nvPr>
            <p:ph idx="1"/>
          </p:nvPr>
        </p:nvSpPr>
        <p:spPr>
          <a:xfrm>
            <a:off x="658852" y="1917700"/>
            <a:ext cx="10283891" cy="4319588"/>
          </a:xfrm>
        </p:spPr>
        <p:txBody>
          <a:bodyPr/>
          <a:lstStyle/>
          <a:p>
            <a:pPr eaLnBrk="1" hangingPunct="1"/>
            <a:r>
              <a:rPr lang="zh-CN" altLang="en-US" smtClean="0"/>
              <a:t>把这些双绞线折叠在一</a:t>
            </a:r>
            <a:r>
              <a:rPr lang="zh-CN" altLang="en-US" smtClean="0"/>
              <a:t>种可靠性非常高的设备，叫做</a:t>
            </a:r>
            <a:r>
              <a:rPr lang="zh-CN" altLang="en-US" smtClean="0">
                <a:solidFill>
                  <a:schemeClr val="hlink"/>
                </a:solidFill>
              </a:rPr>
              <a:t>集线器</a:t>
            </a:r>
            <a:r>
              <a:rPr lang="en-US" altLang="zh-CN" smtClean="0"/>
              <a:t>(hub)  </a:t>
            </a:r>
            <a:endParaRPr lang="zh-CN" altLang="en-US" smtClean="0"/>
          </a:p>
          <a:p>
            <a:pPr eaLnBrk="1" hangingPunct="1"/>
            <a:r>
              <a:rPr lang="zh-CN" altLang="en-US" smtClean="0"/>
              <a:t>集线器使用了大规模集成电路芯片，因此这样的硬件设备的可靠性已大大提高了。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70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noChangeArrowheads="1"/>
          </p:cNvSpPr>
          <p:nvPr>
            <p:ph type="title"/>
          </p:nvPr>
        </p:nvSpPr>
        <p:spPr/>
        <p:txBody>
          <a:bodyPr/>
          <a:lstStyle/>
          <a:p>
            <a:r>
              <a:rPr lang="zh-CN" altLang="en-US" smtClean="0"/>
              <a:t>集线器的工作原理图</a:t>
            </a:r>
          </a:p>
        </p:txBody>
      </p:sp>
      <p:pic>
        <p:nvPicPr>
          <p:cNvPr id="52230" name="Picture 6"/>
          <p:cNvPicPr>
            <a:picLocks noGrp="1" noChangeAspect="1" noChangeArrowheads="1"/>
          </p:cNvPicPr>
          <p:nvPr>
            <p:ph idx="1"/>
          </p:nvPr>
        </p:nvPicPr>
        <p:blipFill>
          <a:blip r:embed="rId2"/>
          <a:srcRect/>
          <a:stretch>
            <a:fillRect/>
          </a:stretch>
        </p:blipFill>
        <p:spPr>
          <a:xfrm>
            <a:off x="757681" y="1814516"/>
            <a:ext cx="9938962" cy="4916487"/>
          </a:xfrm>
          <a:solidFill>
            <a:schemeClr val="bg1"/>
          </a:solidFill>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noChangeArrowheads="1"/>
          </p:cNvSpPr>
          <p:nvPr>
            <p:ph type="title"/>
          </p:nvPr>
        </p:nvSpPr>
        <p:spPr/>
        <p:txBody>
          <a:bodyPr/>
          <a:lstStyle/>
          <a:p>
            <a:r>
              <a:rPr lang="zh-CN" altLang="en-US" smtClean="0"/>
              <a:t>集线器的工作原理</a:t>
            </a:r>
          </a:p>
        </p:txBody>
      </p:sp>
      <p:sp>
        <p:nvSpPr>
          <p:cNvPr id="140291" name="内容占位符 2"/>
          <p:cNvSpPr>
            <a:spLocks noGrp="1" noChangeArrowheads="1"/>
          </p:cNvSpPr>
          <p:nvPr>
            <p:ph idx="1"/>
          </p:nvPr>
        </p:nvSpPr>
        <p:spPr/>
        <p:txBody>
          <a:bodyPr/>
          <a:lstStyle/>
          <a:p>
            <a:r>
              <a:rPr lang="zh-CN" altLang="en-US" sz="2800" smtClean="0"/>
              <a:t>当集线器收到一个帧，它会将数据帧通过广播的方式转发到其他端口（共享信道）。</a:t>
            </a:r>
          </a:p>
          <a:p>
            <a:r>
              <a:rPr lang="zh-CN" altLang="en-US" sz="2800" smtClean="0"/>
              <a:t>所以，集线器人仍然只允许一个时刻只能有一台主机通信，否则就会冲突</a:t>
            </a:r>
            <a:r>
              <a:rPr lang="zh-CN" altLang="en-US" sz="2800" smtClean="0"/>
              <a:t>。</a:t>
            </a:r>
            <a:endParaRPr lang="en-US" altLang="zh-CN" sz="2800" smtClean="0"/>
          </a:p>
          <a:p>
            <a:r>
              <a:rPr lang="zh-CN" altLang="en-US" sz="2800" smtClean="0"/>
              <a:t>集线器</a:t>
            </a:r>
            <a:r>
              <a:rPr lang="zh-CN" altLang="en-US" sz="2800" smtClean="0"/>
              <a:t>上所有的主机共享一个</a:t>
            </a:r>
            <a:r>
              <a:rPr lang="en-US" altLang="zh-CN" sz="2800" smtClean="0"/>
              <a:t>“</a:t>
            </a:r>
            <a:r>
              <a:rPr lang="zh-CN" altLang="en-US" sz="2800" smtClean="0">
                <a:solidFill>
                  <a:srgbClr val="FF0000"/>
                </a:solidFill>
              </a:rPr>
              <a:t>冲突域</a:t>
            </a:r>
            <a:r>
              <a:rPr lang="en-US" altLang="zh-CN" sz="2800" smtClean="0"/>
              <a:t>”</a:t>
            </a:r>
            <a:r>
              <a:rPr lang="zh-CN" altLang="en-US" sz="2800" smtClean="0"/>
              <a:t>，也共享一个</a:t>
            </a:r>
            <a:r>
              <a:rPr lang="en-US" altLang="zh-CN" sz="2800" smtClean="0"/>
              <a:t>“</a:t>
            </a:r>
            <a:r>
              <a:rPr lang="zh-CN" altLang="en-US" sz="2800" smtClean="0">
                <a:solidFill>
                  <a:srgbClr val="FF0000"/>
                </a:solidFill>
              </a:rPr>
              <a:t>广播域</a:t>
            </a:r>
            <a:r>
              <a:rPr lang="en-US" altLang="zh-CN" sz="2800" smtClean="0"/>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zh-CN" altLang="en-US" smtClean="0"/>
              <a:t>广播、广播域与冲突域</a:t>
            </a:r>
          </a:p>
        </p:txBody>
      </p:sp>
      <p:sp>
        <p:nvSpPr>
          <p:cNvPr id="141315" name="Rectangle 3"/>
          <p:cNvSpPr>
            <a:spLocks noGrp="1" noChangeArrowheads="1"/>
          </p:cNvSpPr>
          <p:nvPr>
            <p:ph idx="1"/>
          </p:nvPr>
        </p:nvSpPr>
        <p:spPr/>
        <p:txBody>
          <a:bodyPr/>
          <a:lstStyle/>
          <a:p>
            <a:pPr eaLnBrk="1" hangingPunct="1"/>
            <a:r>
              <a:rPr lang="zh-CN" altLang="en-US" smtClean="0"/>
              <a:t>广播：向网络上的所有设备发送数据</a:t>
            </a:r>
          </a:p>
          <a:p>
            <a:pPr eaLnBrk="1" hangingPunct="1"/>
            <a:r>
              <a:rPr lang="zh-CN" altLang="en-US" smtClean="0"/>
              <a:t>广播域：网络上所有能接收到同样广播分组的设备的集合</a:t>
            </a:r>
          </a:p>
          <a:p>
            <a:pPr eaLnBrk="1" hangingPunct="1"/>
            <a:r>
              <a:rPr lang="zh-CN" altLang="en-US" smtClean="0"/>
              <a:t>冲突域：网络中的一部分，以网桥、交换机或者路由器为边界，在冲突域中任意两台主机同时发送数据都会产生冲突</a:t>
            </a:r>
          </a:p>
          <a:p>
            <a:pPr eaLnBrk="1" hangingPunct="1"/>
            <a:r>
              <a:rPr lang="zh-CN" altLang="en-US" smtClean="0"/>
              <a:t>一个广播域包含一个或多个冲突域</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noChangeArrowheads="1"/>
          </p:cNvSpPr>
          <p:nvPr>
            <p:ph type="title"/>
          </p:nvPr>
        </p:nvSpPr>
        <p:spPr/>
        <p:txBody>
          <a:bodyPr/>
          <a:lstStyle/>
          <a:p>
            <a:r>
              <a:rPr lang="zh-CN" altLang="en-US" smtClean="0">
                <a:sym typeface="黑体" pitchFamily="49" charset="-122"/>
              </a:rPr>
              <a:t>集线器的组网结构</a:t>
            </a:r>
            <a:endParaRPr lang="zh-CN" altLang="en-US" smtClean="0"/>
          </a:p>
        </p:txBody>
      </p:sp>
      <p:sp>
        <p:nvSpPr>
          <p:cNvPr id="144387" name="内容占位符 2"/>
          <p:cNvSpPr>
            <a:spLocks noGrp="1" noChangeArrowheads="1"/>
          </p:cNvSpPr>
          <p:nvPr>
            <p:ph idx="1"/>
          </p:nvPr>
        </p:nvSpPr>
        <p:spPr>
          <a:xfrm>
            <a:off x="1110358" y="1773238"/>
            <a:ext cx="9650231" cy="1944135"/>
          </a:xfrm>
        </p:spPr>
        <p:txBody>
          <a:bodyPr/>
          <a:lstStyle/>
          <a:p>
            <a:r>
              <a:rPr lang="zh-CN" altLang="en-US" sz="2800" smtClean="0"/>
              <a:t>一般的集线器支持</a:t>
            </a:r>
            <a:r>
              <a:rPr lang="en-US" altLang="zh-CN" sz="2800" smtClean="0"/>
              <a:t>4-24</a:t>
            </a:r>
            <a:r>
              <a:rPr lang="zh-CN" altLang="en-US" sz="2800" smtClean="0"/>
              <a:t>个</a:t>
            </a:r>
            <a:r>
              <a:rPr lang="en-US" altLang="zh-CN" sz="2800" smtClean="0"/>
              <a:t>RJ-45</a:t>
            </a:r>
            <a:r>
              <a:rPr lang="zh-CN" altLang="en-US" sz="2800" smtClean="0"/>
              <a:t>端口。如果主机数量超过端口数量，需要进行集线器的级联。</a:t>
            </a:r>
          </a:p>
          <a:p>
            <a:r>
              <a:rPr lang="zh-CN" altLang="en-US" sz="2800" smtClean="0"/>
              <a:t>所以，普通的集线器需要两类端口：一类用于和主机连接的</a:t>
            </a:r>
            <a:r>
              <a:rPr lang="en-US" altLang="zh-CN" sz="2800" smtClean="0"/>
              <a:t>RJ-45</a:t>
            </a:r>
            <a:r>
              <a:rPr lang="zh-CN" altLang="en-US" sz="2800" smtClean="0"/>
              <a:t>端口；一类用于级联的上连端口。</a:t>
            </a:r>
          </a:p>
        </p:txBody>
      </p:sp>
      <p:pic>
        <p:nvPicPr>
          <p:cNvPr id="4" name="Picture 2"/>
          <p:cNvPicPr>
            <a:picLocks noChangeAspect="1" noChangeArrowheads="1"/>
          </p:cNvPicPr>
          <p:nvPr/>
        </p:nvPicPr>
        <p:blipFill>
          <a:blip r:embed="rId2"/>
          <a:srcRect/>
          <a:stretch>
            <a:fillRect/>
          </a:stretch>
        </p:blipFill>
        <p:spPr bwMode="auto">
          <a:xfrm>
            <a:off x="1044478" y="3717373"/>
            <a:ext cx="8856738" cy="3140627"/>
          </a:xfrm>
          <a:prstGeom prst="rect">
            <a:avLst/>
          </a:prstGeom>
          <a:solidFill>
            <a:schemeClr val="bg1"/>
          </a:solidFill>
          <a:extLst/>
        </p:spPr>
        <p:style>
          <a:lnRef idx="1">
            <a:schemeClr val="accent6"/>
          </a:lnRef>
          <a:fillRef idx="2">
            <a:schemeClr val="accent6"/>
          </a:fillRef>
          <a:effectRef idx="1">
            <a:schemeClr val="accent6"/>
          </a:effectRef>
          <a:fontRef idx="minor">
            <a:schemeClr val="dk1"/>
          </a:fontRef>
        </p:style>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noChangeArrowheads="1"/>
          </p:cNvSpPr>
          <p:nvPr>
            <p:ph type="title"/>
          </p:nvPr>
        </p:nvSpPr>
        <p:spPr/>
        <p:txBody>
          <a:bodyPr/>
          <a:lstStyle/>
          <a:p>
            <a:r>
              <a:rPr lang="zh-CN" altLang="en-US" smtClean="0">
                <a:sym typeface="黑体" pitchFamily="49" charset="-122"/>
              </a:rPr>
              <a:t>集线器的组网结构</a:t>
            </a:r>
            <a:endParaRPr lang="zh-CN" altLang="en-US" smtClean="0"/>
          </a:p>
        </p:txBody>
      </p:sp>
      <p:sp>
        <p:nvSpPr>
          <p:cNvPr id="3" name="内容占位符 2"/>
          <p:cNvSpPr>
            <a:spLocks noGrp="1"/>
          </p:cNvSpPr>
          <p:nvPr>
            <p:ph idx="1"/>
          </p:nvPr>
        </p:nvSpPr>
        <p:spPr>
          <a:xfrm>
            <a:off x="1110358" y="1773238"/>
            <a:ext cx="9650231" cy="4114800"/>
          </a:xfrm>
        </p:spPr>
        <p:txBody>
          <a:bodyPr/>
          <a:lstStyle/>
          <a:p>
            <a:pPr>
              <a:defRPr/>
            </a:pPr>
            <a:r>
              <a:rPr lang="en-US" altLang="zh-CN" sz="2800" noProof="1" smtClean="0"/>
              <a:t>Q:</a:t>
            </a:r>
            <a:endParaRPr lang="zh-CN" altLang="en-US" sz="2800" noProof="1"/>
          </a:p>
          <a:p>
            <a:pPr>
              <a:defRPr/>
            </a:pPr>
            <a:r>
              <a:rPr lang="en-US" altLang="zh-CN" sz="2800" noProof="1"/>
              <a:t>1</a:t>
            </a:r>
            <a:r>
              <a:rPr lang="zh-CN" altLang="en-US" sz="2800" noProof="1"/>
              <a:t>、主机</a:t>
            </a:r>
            <a:r>
              <a:rPr lang="en-US" altLang="zh-CN" sz="2800" noProof="1"/>
              <a:t>A</a:t>
            </a:r>
            <a:r>
              <a:rPr lang="zh-CN" altLang="en-US" sz="2800" noProof="1"/>
              <a:t>发送一个数据帧，哪些主机会收到这个数据帧？</a:t>
            </a:r>
          </a:p>
          <a:p>
            <a:pPr>
              <a:defRPr/>
            </a:pPr>
            <a:r>
              <a:rPr lang="en-US" altLang="zh-CN" sz="2800" noProof="1"/>
              <a:t>2</a:t>
            </a:r>
            <a:r>
              <a:rPr lang="zh-CN" altLang="en-US" sz="2800" noProof="1"/>
              <a:t>、两个及以上的主机同时发消息，会不会</a:t>
            </a:r>
            <a:r>
              <a:rPr lang="zh-CN" altLang="en-US" sz="2800" noProof="1" smtClean="0"/>
              <a:t>冲突</a:t>
            </a:r>
            <a:endParaRPr lang="en-US" altLang="zh-CN" sz="2800" noProof="1" smtClean="0"/>
          </a:p>
          <a:p>
            <a:pPr>
              <a:defRPr/>
            </a:pPr>
            <a:endParaRPr lang="zh-CN" altLang="en-US" sz="2800" noProof="1">
              <a:solidFill>
                <a:srgbClr val="FF0000"/>
              </a:solidFill>
            </a:endParaRPr>
          </a:p>
          <a:p>
            <a:pPr marL="0" indent="0">
              <a:buFont typeface="Wingdings" pitchFamily="2" charset="2"/>
              <a:buNone/>
              <a:defRPr/>
            </a:pPr>
            <a:r>
              <a:rPr lang="zh-CN" altLang="en-US" sz="3600" noProof="1">
                <a:solidFill>
                  <a:srgbClr val="FF0000"/>
                </a:solidFill>
              </a:rPr>
              <a:t>总结：参与级联的集线器上所有主机仍然属于同一个</a:t>
            </a:r>
            <a:r>
              <a:rPr lang="en-US" altLang="zh-CN" sz="3600" noProof="1">
                <a:solidFill>
                  <a:srgbClr val="FF0000"/>
                </a:solidFill>
              </a:rPr>
              <a:t>“</a:t>
            </a:r>
            <a:r>
              <a:rPr lang="zh-CN" altLang="en-US" sz="3600" noProof="1">
                <a:solidFill>
                  <a:srgbClr val="FF0000"/>
                </a:solidFill>
              </a:rPr>
              <a:t>冲突域</a:t>
            </a:r>
            <a:r>
              <a:rPr lang="en-US" altLang="zh-CN" sz="3600" noProof="1">
                <a:solidFill>
                  <a:srgbClr val="FF0000"/>
                </a:solidFill>
              </a:rPr>
              <a:t>”</a:t>
            </a:r>
            <a:r>
              <a:rPr lang="zh-CN" altLang="en-US" sz="3600" noProof="1">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2"/>
          <p:cNvSpPr>
            <a:spLocks noChangeShapeType="1"/>
          </p:cNvSpPr>
          <p:nvPr/>
        </p:nvSpPr>
        <p:spPr bwMode="auto">
          <a:xfrm rot="16200000" flipV="1">
            <a:off x="879399" y="3382914"/>
            <a:ext cx="14288" cy="1300263"/>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3795" name="Rectangle 2"/>
          <p:cNvSpPr>
            <a:spLocks noGrp="1" noChangeArrowheads="1"/>
          </p:cNvSpPr>
          <p:nvPr>
            <p:ph type="title"/>
          </p:nvPr>
        </p:nvSpPr>
        <p:spPr>
          <a:xfrm>
            <a:off x="1404906" y="214314"/>
            <a:ext cx="8220137" cy="1462087"/>
          </a:xfrm>
        </p:spPr>
        <p:txBody>
          <a:bodyPr/>
          <a:lstStyle/>
          <a:p>
            <a:pPr algn="ctr" eaLnBrk="1" hangingPunct="1"/>
            <a:r>
              <a:rPr lang="en-US" altLang="zh-CN" smtClean="0"/>
              <a:t>2.  </a:t>
            </a:r>
            <a:r>
              <a:rPr lang="zh-CN" altLang="en-US" smtClean="0"/>
              <a:t>透明传输</a:t>
            </a:r>
          </a:p>
        </p:txBody>
      </p:sp>
      <p:sp>
        <p:nvSpPr>
          <p:cNvPr id="33796" name="Rectangle 4"/>
          <p:cNvSpPr>
            <a:spLocks noChangeArrowheads="1"/>
          </p:cNvSpPr>
          <p:nvPr/>
        </p:nvSpPr>
        <p:spPr bwMode="auto">
          <a:xfrm>
            <a:off x="1182058" y="3705225"/>
            <a:ext cx="705358" cy="611188"/>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a:solidFill>
                  <a:schemeClr val="folHlink"/>
                </a:solidFill>
                <a:latin typeface="Arial" pitchFamily="34" charset="0"/>
                <a:ea typeface="黑体" pitchFamily="49" charset="-122"/>
              </a:rPr>
              <a:t>SOH</a:t>
            </a:r>
          </a:p>
        </p:txBody>
      </p:sp>
      <p:sp>
        <p:nvSpPr>
          <p:cNvPr id="33797" name="Rectangle 5"/>
          <p:cNvSpPr>
            <a:spLocks noChangeArrowheads="1"/>
          </p:cNvSpPr>
          <p:nvPr/>
        </p:nvSpPr>
        <p:spPr bwMode="auto">
          <a:xfrm>
            <a:off x="1869976" y="3705225"/>
            <a:ext cx="8481739" cy="611188"/>
          </a:xfrm>
          <a:prstGeom prst="rect">
            <a:avLst/>
          </a:prstGeom>
          <a:solidFill>
            <a:srgbClr val="CCFF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33798" name="Rectangle 6"/>
          <p:cNvSpPr>
            <a:spLocks noChangeArrowheads="1"/>
          </p:cNvSpPr>
          <p:nvPr/>
        </p:nvSpPr>
        <p:spPr bwMode="auto">
          <a:xfrm>
            <a:off x="3867844" y="3705225"/>
            <a:ext cx="639473" cy="611188"/>
          </a:xfrm>
          <a:prstGeom prst="rect">
            <a:avLst/>
          </a:prstGeom>
          <a:solidFill>
            <a:srgbClr val="FFFF99"/>
          </a:solidFill>
          <a:ln w="9525">
            <a:solidFill>
              <a:schemeClr val="tx1"/>
            </a:solidFill>
            <a:miter lim="800000"/>
            <a:headEnd/>
            <a:tailEnd/>
          </a:ln>
        </p:spPr>
        <p:txBody>
          <a:bodyPr wrap="none" anchor="ctr"/>
          <a:lstStyle/>
          <a:p>
            <a:pPr algn="ctr"/>
            <a:r>
              <a:rPr lang="en-US" altLang="zh-CN">
                <a:solidFill>
                  <a:schemeClr val="folHlink"/>
                </a:solidFill>
                <a:latin typeface="Arial" pitchFamily="34" charset="0"/>
                <a:ea typeface="黑体" pitchFamily="49" charset="-122"/>
              </a:rPr>
              <a:t>EOT</a:t>
            </a:r>
          </a:p>
        </p:txBody>
      </p:sp>
      <p:sp>
        <p:nvSpPr>
          <p:cNvPr id="33799" name="Line 7"/>
          <p:cNvSpPr>
            <a:spLocks noChangeShapeType="1"/>
          </p:cNvSpPr>
          <p:nvPr/>
        </p:nvSpPr>
        <p:spPr bwMode="auto">
          <a:xfrm>
            <a:off x="3900789" y="2673353"/>
            <a:ext cx="286793" cy="1031875"/>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800" name="Text Box 8"/>
          <p:cNvSpPr txBox="1">
            <a:spLocks noChangeArrowheads="1"/>
          </p:cNvSpPr>
          <p:nvPr/>
        </p:nvSpPr>
        <p:spPr bwMode="auto">
          <a:xfrm>
            <a:off x="2794808" y="2249491"/>
            <a:ext cx="21499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chemeClr val="folHlink"/>
                </a:solidFill>
                <a:latin typeface="Arial" pitchFamily="34" charset="0"/>
                <a:ea typeface="黑体" pitchFamily="49" charset="-122"/>
              </a:rPr>
              <a:t>出现了“</a:t>
            </a:r>
            <a:r>
              <a:rPr lang="en-US" altLang="zh-CN" sz="2400">
                <a:solidFill>
                  <a:schemeClr val="folHlink"/>
                </a:solidFill>
                <a:latin typeface="Arial" pitchFamily="34" charset="0"/>
                <a:ea typeface="黑体" pitchFamily="49" charset="-122"/>
              </a:rPr>
              <a:t>EOT”</a:t>
            </a:r>
          </a:p>
        </p:txBody>
      </p:sp>
      <p:sp>
        <p:nvSpPr>
          <p:cNvPr id="33801" name="AutoShape 9"/>
          <p:cNvSpPr>
            <a:spLocks/>
          </p:cNvSpPr>
          <p:nvPr/>
        </p:nvSpPr>
        <p:spPr bwMode="auto">
          <a:xfrm rot="16200000">
            <a:off x="7533420" y="1403869"/>
            <a:ext cx="327025" cy="6317219"/>
          </a:xfrm>
          <a:prstGeom prst="leftBrace">
            <a:avLst>
              <a:gd name="adj1" fmla="val 13099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3802" name="Text Box 10"/>
          <p:cNvSpPr txBox="1">
            <a:spLocks noChangeArrowheads="1"/>
          </p:cNvSpPr>
          <p:nvPr/>
        </p:nvSpPr>
        <p:spPr bwMode="auto">
          <a:xfrm>
            <a:off x="6162940" y="4629153"/>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just" eaLnBrk="1" hangingPunct="1"/>
            <a:r>
              <a:rPr lang="zh-CN" altLang="en-US" sz="2400">
                <a:solidFill>
                  <a:schemeClr val="folHlink"/>
                </a:solidFill>
                <a:latin typeface="Arial" pitchFamily="34" charset="0"/>
                <a:ea typeface="黑体" pitchFamily="49" charset="-122"/>
              </a:rPr>
              <a:t>被接收端当作无效帧而丢弃</a:t>
            </a:r>
          </a:p>
        </p:txBody>
      </p:sp>
      <p:sp>
        <p:nvSpPr>
          <p:cNvPr id="33803" name="AutoShape 11"/>
          <p:cNvSpPr>
            <a:spLocks/>
          </p:cNvSpPr>
          <p:nvPr/>
        </p:nvSpPr>
        <p:spPr bwMode="auto">
          <a:xfrm rot="16200000">
            <a:off x="2688413" y="2891000"/>
            <a:ext cx="304800" cy="3282629"/>
          </a:xfrm>
          <a:prstGeom prst="leftBrace">
            <a:avLst>
              <a:gd name="adj1" fmla="val 7303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3804" name="Text Box 12"/>
          <p:cNvSpPr txBox="1">
            <a:spLocks noChangeArrowheads="1"/>
          </p:cNvSpPr>
          <p:nvPr/>
        </p:nvSpPr>
        <p:spPr bwMode="auto">
          <a:xfrm>
            <a:off x="1694513" y="4622803"/>
            <a:ext cx="23391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chemeClr val="hlink"/>
                </a:solidFill>
                <a:latin typeface="Arial" pitchFamily="34" charset="0"/>
                <a:ea typeface="黑体" pitchFamily="49" charset="-122"/>
              </a:rPr>
              <a:t>被接收端</a:t>
            </a:r>
          </a:p>
          <a:p>
            <a:pPr algn="ctr" eaLnBrk="1" hangingPunct="1"/>
            <a:r>
              <a:rPr lang="zh-CN" altLang="en-US" sz="2400">
                <a:solidFill>
                  <a:schemeClr val="hlink"/>
                </a:solidFill>
                <a:latin typeface="Arial" pitchFamily="34" charset="0"/>
                <a:ea typeface="黑体" pitchFamily="49" charset="-122"/>
              </a:rPr>
              <a:t>误认为是一个帧</a:t>
            </a:r>
          </a:p>
        </p:txBody>
      </p:sp>
      <p:sp>
        <p:nvSpPr>
          <p:cNvPr id="33805" name="Line 13"/>
          <p:cNvSpPr>
            <a:spLocks noChangeShapeType="1"/>
          </p:cNvSpPr>
          <p:nvPr/>
        </p:nvSpPr>
        <p:spPr bwMode="auto">
          <a:xfrm>
            <a:off x="1887415" y="3443288"/>
            <a:ext cx="8264707"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806" name="Text Box 14"/>
          <p:cNvSpPr txBox="1">
            <a:spLocks noChangeArrowheads="1"/>
          </p:cNvSpPr>
          <p:nvPr/>
        </p:nvSpPr>
        <p:spPr bwMode="auto">
          <a:xfrm>
            <a:off x="5351606" y="3186116"/>
            <a:ext cx="141577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chemeClr val="folHlink"/>
                </a:solidFill>
                <a:latin typeface="Arial" pitchFamily="34" charset="0"/>
                <a:ea typeface="黑体" pitchFamily="49" charset="-122"/>
              </a:rPr>
              <a:t>数据部分</a:t>
            </a:r>
          </a:p>
        </p:txBody>
      </p:sp>
      <p:sp>
        <p:nvSpPr>
          <p:cNvPr id="33807" name="Rectangle 15"/>
          <p:cNvSpPr>
            <a:spLocks noChangeArrowheads="1"/>
          </p:cNvSpPr>
          <p:nvPr/>
        </p:nvSpPr>
        <p:spPr bwMode="auto">
          <a:xfrm>
            <a:off x="10152122" y="3705225"/>
            <a:ext cx="703419" cy="611188"/>
          </a:xfrm>
          <a:prstGeom prst="rect">
            <a:avLst/>
          </a:prstGeom>
          <a:solidFill>
            <a:srgbClr val="FFCC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zh-CN">
                <a:solidFill>
                  <a:schemeClr val="folHlink"/>
                </a:solidFill>
                <a:latin typeface="Arial" pitchFamily="34" charset="0"/>
                <a:ea typeface="黑体" pitchFamily="49" charset="-122"/>
              </a:rPr>
              <a:t>EOT</a:t>
            </a:r>
          </a:p>
        </p:txBody>
      </p:sp>
      <p:sp>
        <p:nvSpPr>
          <p:cNvPr id="33808" name="Line 16"/>
          <p:cNvSpPr>
            <a:spLocks noChangeShapeType="1"/>
          </p:cNvSpPr>
          <p:nvPr/>
        </p:nvSpPr>
        <p:spPr bwMode="auto">
          <a:xfrm>
            <a:off x="1182057" y="2960688"/>
            <a:ext cx="9673484"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809" name="Text Box 17"/>
          <p:cNvSpPr txBox="1">
            <a:spLocks noChangeArrowheads="1"/>
          </p:cNvSpPr>
          <p:nvPr/>
        </p:nvSpPr>
        <p:spPr bwMode="auto">
          <a:xfrm>
            <a:off x="4901069" y="2682877"/>
            <a:ext cx="141577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algn="ctr" eaLnBrk="1" hangingPunct="1"/>
            <a:r>
              <a:rPr lang="zh-CN" altLang="en-US" sz="2400">
                <a:solidFill>
                  <a:schemeClr val="folHlink"/>
                </a:solidFill>
                <a:latin typeface="Arial" pitchFamily="34" charset="0"/>
                <a:ea typeface="黑体" pitchFamily="49" charset="-122"/>
              </a:rPr>
              <a:t>完整的帧</a:t>
            </a:r>
          </a:p>
        </p:txBody>
      </p:sp>
      <p:sp>
        <p:nvSpPr>
          <p:cNvPr id="33810" name="Line 18"/>
          <p:cNvSpPr>
            <a:spLocks noChangeShapeType="1"/>
          </p:cNvSpPr>
          <p:nvPr/>
        </p:nvSpPr>
        <p:spPr bwMode="auto">
          <a:xfrm>
            <a:off x="1182056" y="2863850"/>
            <a:ext cx="0" cy="769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1" name="Line 19"/>
          <p:cNvSpPr>
            <a:spLocks noChangeShapeType="1"/>
          </p:cNvSpPr>
          <p:nvPr/>
        </p:nvSpPr>
        <p:spPr bwMode="auto">
          <a:xfrm>
            <a:off x="10855541" y="2863850"/>
            <a:ext cx="0" cy="769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2" name="Line 20"/>
          <p:cNvSpPr>
            <a:spLocks noChangeShapeType="1"/>
          </p:cNvSpPr>
          <p:nvPr/>
        </p:nvSpPr>
        <p:spPr bwMode="auto">
          <a:xfrm>
            <a:off x="1887415" y="3249616"/>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3" name="Line 21"/>
          <p:cNvSpPr>
            <a:spLocks noChangeShapeType="1"/>
          </p:cNvSpPr>
          <p:nvPr/>
        </p:nvSpPr>
        <p:spPr bwMode="auto">
          <a:xfrm>
            <a:off x="10152122" y="3249616"/>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4" name="Text Box 23"/>
          <p:cNvSpPr txBox="1">
            <a:spLocks noChangeArrowheads="1"/>
          </p:cNvSpPr>
          <p:nvPr/>
        </p:nvSpPr>
        <p:spPr bwMode="auto">
          <a:xfrm>
            <a:off x="176342" y="3205165"/>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Arial" pitchFamily="34" charset="0"/>
                <a:ea typeface="黑体" pitchFamily="49" charset="-122"/>
              </a:rPr>
              <a:t>发送</a:t>
            </a:r>
          </a:p>
          <a:p>
            <a:pPr eaLnBrk="1" hangingPunct="1"/>
            <a:r>
              <a:rPr lang="zh-CN" altLang="en-US" sz="2400">
                <a:solidFill>
                  <a:schemeClr val="folHlink"/>
                </a:solidFill>
                <a:latin typeface="Arial" pitchFamily="34" charset="0"/>
                <a:ea typeface="黑体" pitchFamily="49" charset="-122"/>
              </a:rPr>
              <a:t>在前</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idx="1"/>
          </p:nvPr>
        </p:nvSpPr>
        <p:spPr>
          <a:xfrm>
            <a:off x="1273135" y="1916116"/>
            <a:ext cx="9582407" cy="657225"/>
          </a:xfrm>
        </p:spPr>
        <p:txBody>
          <a:bodyPr/>
          <a:lstStyle/>
          <a:p>
            <a:pPr eaLnBrk="1" hangingPunct="1"/>
            <a:r>
              <a:rPr lang="zh-CN" altLang="en-US" sz="2800" smtClean="0"/>
              <a:t>某大学有三个系，各自有一个局域网</a:t>
            </a:r>
          </a:p>
        </p:txBody>
      </p:sp>
      <p:sp>
        <p:nvSpPr>
          <p:cNvPr id="148483" name="Rectangle 3"/>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48484" name="Rectangle 4"/>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48485" name="Rectangle 5"/>
          <p:cNvSpPr>
            <a:spLocks noGrp="1" noChangeArrowheads="1"/>
          </p:cNvSpPr>
          <p:nvPr>
            <p:ph type="title"/>
          </p:nvPr>
        </p:nvSpPr>
        <p:spPr>
          <a:xfrm>
            <a:off x="947584" y="214314"/>
            <a:ext cx="9995159" cy="1462087"/>
          </a:xfrm>
        </p:spPr>
        <p:txBody>
          <a:bodyPr/>
          <a:lstStyle/>
          <a:p>
            <a:pPr algn="ctr" eaLnBrk="1" hangingPunct="1"/>
            <a:r>
              <a:rPr lang="zh-CN" altLang="en-US" sz="4000" smtClean="0"/>
              <a:t>用多个集线器可连成更大的局域网</a:t>
            </a:r>
          </a:p>
        </p:txBody>
      </p:sp>
      <p:sp>
        <p:nvSpPr>
          <p:cNvPr id="148486" name="Text Box 43"/>
          <p:cNvSpPr txBox="1">
            <a:spLocks noChangeArrowheads="1"/>
          </p:cNvSpPr>
          <p:nvPr/>
        </p:nvSpPr>
        <p:spPr bwMode="auto">
          <a:xfrm>
            <a:off x="3875596" y="261144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tx2"/>
                </a:solidFill>
                <a:latin typeface="Times New Roman" pitchFamily="18" charset="0"/>
                <a:ea typeface="黑体" pitchFamily="49" charset="-122"/>
              </a:rPr>
              <a:t>三个独立的碰撞域</a:t>
            </a:r>
          </a:p>
        </p:txBody>
      </p:sp>
      <p:sp>
        <p:nvSpPr>
          <p:cNvPr id="148487" name="AutoShape 44"/>
          <p:cNvSpPr>
            <a:spLocks noChangeArrowheads="1"/>
          </p:cNvSpPr>
          <p:nvPr/>
        </p:nvSpPr>
        <p:spPr bwMode="auto">
          <a:xfrm>
            <a:off x="581339" y="3409950"/>
            <a:ext cx="3125668" cy="2971800"/>
          </a:xfrm>
          <a:prstGeom prst="roundRect">
            <a:avLst>
              <a:gd name="adj" fmla="val 16667"/>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8488" name="Line 45"/>
          <p:cNvSpPr>
            <a:spLocks noChangeShapeType="1"/>
          </p:cNvSpPr>
          <p:nvPr/>
        </p:nvSpPr>
        <p:spPr bwMode="auto">
          <a:xfrm flipH="1">
            <a:off x="1071603" y="4960938"/>
            <a:ext cx="780931" cy="736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8489"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431" y="5508628"/>
            <a:ext cx="58715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8490" name="Line 47"/>
          <p:cNvSpPr>
            <a:spLocks noChangeShapeType="1"/>
          </p:cNvSpPr>
          <p:nvPr/>
        </p:nvSpPr>
        <p:spPr bwMode="auto">
          <a:xfrm>
            <a:off x="2294352" y="5099053"/>
            <a:ext cx="217033" cy="5746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1" name="Line 48"/>
          <p:cNvSpPr>
            <a:spLocks noChangeShapeType="1"/>
          </p:cNvSpPr>
          <p:nvPr/>
        </p:nvSpPr>
        <p:spPr bwMode="auto">
          <a:xfrm>
            <a:off x="2511385" y="5075241"/>
            <a:ext cx="769306" cy="5746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2" name="Line 49"/>
          <p:cNvSpPr>
            <a:spLocks noChangeShapeType="1"/>
          </p:cNvSpPr>
          <p:nvPr/>
        </p:nvSpPr>
        <p:spPr bwMode="auto">
          <a:xfrm flipH="1">
            <a:off x="1800215" y="4972050"/>
            <a:ext cx="209282" cy="7429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8493"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1794" y="5508628"/>
            <a:ext cx="58521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8494"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6219" y="5508628"/>
            <a:ext cx="58521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8495"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0645" y="5508628"/>
            <a:ext cx="58715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8496" name="Text Box 53"/>
          <p:cNvSpPr txBox="1">
            <a:spLocks noChangeArrowheads="1"/>
          </p:cNvSpPr>
          <p:nvPr/>
        </p:nvSpPr>
        <p:spPr bwMode="auto">
          <a:xfrm>
            <a:off x="746053" y="4556127"/>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tx2"/>
                </a:solidFill>
                <a:latin typeface="Times New Roman" pitchFamily="18" charset="0"/>
                <a:ea typeface="黑体" pitchFamily="49" charset="-122"/>
              </a:rPr>
              <a:t>一系</a:t>
            </a:r>
          </a:p>
        </p:txBody>
      </p:sp>
      <p:pic>
        <p:nvPicPr>
          <p:cNvPr id="148497"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1561866" y="4600578"/>
            <a:ext cx="135258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8498" name="AutoShape 55"/>
          <p:cNvSpPr>
            <a:spLocks noChangeArrowheads="1"/>
          </p:cNvSpPr>
          <p:nvPr/>
        </p:nvSpPr>
        <p:spPr bwMode="auto">
          <a:xfrm>
            <a:off x="3891098" y="3409950"/>
            <a:ext cx="3123730" cy="2971800"/>
          </a:xfrm>
          <a:prstGeom prst="roundRect">
            <a:avLst>
              <a:gd name="adj" fmla="val 16667"/>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8499" name="Line 56"/>
          <p:cNvSpPr>
            <a:spLocks noChangeShapeType="1"/>
          </p:cNvSpPr>
          <p:nvPr/>
        </p:nvSpPr>
        <p:spPr bwMode="auto">
          <a:xfrm flipH="1">
            <a:off x="4379424" y="4960938"/>
            <a:ext cx="782870" cy="736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8500"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3252" y="5508628"/>
            <a:ext cx="58715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8501" name="Line 58"/>
          <p:cNvSpPr>
            <a:spLocks noChangeShapeType="1"/>
          </p:cNvSpPr>
          <p:nvPr/>
        </p:nvSpPr>
        <p:spPr bwMode="auto">
          <a:xfrm>
            <a:off x="5602174" y="5099053"/>
            <a:ext cx="217033" cy="5746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2" name="Line 59"/>
          <p:cNvSpPr>
            <a:spLocks noChangeShapeType="1"/>
          </p:cNvSpPr>
          <p:nvPr/>
        </p:nvSpPr>
        <p:spPr bwMode="auto">
          <a:xfrm>
            <a:off x="5819208" y="5075241"/>
            <a:ext cx="771243" cy="5746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3" name="Line 60"/>
          <p:cNvSpPr>
            <a:spLocks noChangeShapeType="1"/>
          </p:cNvSpPr>
          <p:nvPr/>
        </p:nvSpPr>
        <p:spPr bwMode="auto">
          <a:xfrm flipH="1">
            <a:off x="5108035" y="4972050"/>
            <a:ext cx="211220" cy="7429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8504"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9614" y="5508628"/>
            <a:ext cx="58521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8505"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4040" y="5508628"/>
            <a:ext cx="58521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8506"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8464" y="5508628"/>
            <a:ext cx="58715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8507" name="Text Box 64"/>
          <p:cNvSpPr txBox="1">
            <a:spLocks noChangeArrowheads="1"/>
          </p:cNvSpPr>
          <p:nvPr/>
        </p:nvSpPr>
        <p:spPr bwMode="auto">
          <a:xfrm>
            <a:off x="3997678" y="4556127"/>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tx2"/>
                </a:solidFill>
                <a:latin typeface="Times New Roman" pitchFamily="18" charset="0"/>
                <a:ea typeface="黑体" pitchFamily="49" charset="-122"/>
              </a:rPr>
              <a:t>二系</a:t>
            </a:r>
          </a:p>
        </p:txBody>
      </p:sp>
      <p:pic>
        <p:nvPicPr>
          <p:cNvPr id="148508" name="Picture 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4869687" y="4600578"/>
            <a:ext cx="135258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8509" name="AutoShape 66"/>
          <p:cNvSpPr>
            <a:spLocks noChangeArrowheads="1"/>
          </p:cNvSpPr>
          <p:nvPr/>
        </p:nvSpPr>
        <p:spPr bwMode="auto">
          <a:xfrm>
            <a:off x="7202794" y="3409950"/>
            <a:ext cx="3123730" cy="297180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8510" name="Line 67"/>
          <p:cNvSpPr>
            <a:spLocks noChangeShapeType="1"/>
          </p:cNvSpPr>
          <p:nvPr/>
        </p:nvSpPr>
        <p:spPr bwMode="auto">
          <a:xfrm flipH="1">
            <a:off x="7693058" y="4960938"/>
            <a:ext cx="780932" cy="736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8511"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84" y="5508628"/>
            <a:ext cx="58521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8512" name="Line 69"/>
          <p:cNvSpPr>
            <a:spLocks noChangeShapeType="1"/>
          </p:cNvSpPr>
          <p:nvPr/>
        </p:nvSpPr>
        <p:spPr bwMode="auto">
          <a:xfrm>
            <a:off x="8913869" y="5099053"/>
            <a:ext cx="218971" cy="5746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3" name="Line 70"/>
          <p:cNvSpPr>
            <a:spLocks noChangeShapeType="1"/>
          </p:cNvSpPr>
          <p:nvPr/>
        </p:nvSpPr>
        <p:spPr bwMode="auto">
          <a:xfrm>
            <a:off x="9132840" y="5075241"/>
            <a:ext cx="769305" cy="5746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4" name="Line 71"/>
          <p:cNvSpPr>
            <a:spLocks noChangeShapeType="1"/>
          </p:cNvSpPr>
          <p:nvPr/>
        </p:nvSpPr>
        <p:spPr bwMode="auto">
          <a:xfrm flipH="1">
            <a:off x="8419732" y="4972050"/>
            <a:ext cx="211219" cy="7429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8515" name="Picture 7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1310" y="5508628"/>
            <a:ext cx="58521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8516" name="Picture 7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5734" y="5508628"/>
            <a:ext cx="58715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8517" name="Picture 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2099" y="5508628"/>
            <a:ext cx="58521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8518" name="Text Box 75"/>
          <p:cNvSpPr txBox="1">
            <a:spLocks noChangeArrowheads="1"/>
          </p:cNvSpPr>
          <p:nvPr/>
        </p:nvSpPr>
        <p:spPr bwMode="auto">
          <a:xfrm>
            <a:off x="7249302" y="4556127"/>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tx2"/>
                </a:solidFill>
                <a:latin typeface="Times New Roman" pitchFamily="18" charset="0"/>
                <a:ea typeface="黑体" pitchFamily="49" charset="-122"/>
              </a:rPr>
              <a:t>三系</a:t>
            </a:r>
          </a:p>
        </p:txBody>
      </p:sp>
      <p:pic>
        <p:nvPicPr>
          <p:cNvPr id="148519" name="Picture 7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8183320" y="4600578"/>
            <a:ext cx="1350644"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8520" name="AutoShape 77"/>
          <p:cNvSpPr>
            <a:spLocks/>
          </p:cNvSpPr>
          <p:nvPr/>
        </p:nvSpPr>
        <p:spPr bwMode="auto">
          <a:xfrm rot="5400000" flipV="1">
            <a:off x="5312823" y="-251495"/>
            <a:ext cx="415925" cy="6945066"/>
          </a:xfrm>
          <a:prstGeom prst="leftBrace">
            <a:avLst>
              <a:gd name="adj1" fmla="val 113235"/>
              <a:gd name="adj2" fmla="val 50000"/>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521" name="Text Box 78"/>
          <p:cNvSpPr txBox="1">
            <a:spLocks noChangeArrowheads="1"/>
          </p:cNvSpPr>
          <p:nvPr/>
        </p:nvSpPr>
        <p:spPr bwMode="auto">
          <a:xfrm>
            <a:off x="1430095" y="3476626"/>
            <a:ext cx="110799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tx2"/>
                </a:solidFill>
                <a:latin typeface="Times New Roman" pitchFamily="18" charset="0"/>
                <a:ea typeface="黑体" pitchFamily="49" charset="-122"/>
              </a:rPr>
              <a:t>碰撞域</a:t>
            </a:r>
          </a:p>
        </p:txBody>
      </p:sp>
      <p:sp>
        <p:nvSpPr>
          <p:cNvPr id="148522" name="Text Box 79"/>
          <p:cNvSpPr txBox="1">
            <a:spLocks noChangeArrowheads="1"/>
          </p:cNvSpPr>
          <p:nvPr/>
        </p:nvSpPr>
        <p:spPr bwMode="auto">
          <a:xfrm>
            <a:off x="4858059" y="3476626"/>
            <a:ext cx="110799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tx2"/>
                </a:solidFill>
                <a:latin typeface="Times New Roman" pitchFamily="18" charset="0"/>
                <a:ea typeface="黑体" pitchFamily="49" charset="-122"/>
              </a:rPr>
              <a:t>碰撞域</a:t>
            </a:r>
          </a:p>
        </p:txBody>
      </p:sp>
      <p:sp>
        <p:nvSpPr>
          <p:cNvPr id="148523" name="Text Box 80"/>
          <p:cNvSpPr txBox="1">
            <a:spLocks noChangeArrowheads="1"/>
          </p:cNvSpPr>
          <p:nvPr/>
        </p:nvSpPr>
        <p:spPr bwMode="auto">
          <a:xfrm>
            <a:off x="8107745" y="3476626"/>
            <a:ext cx="110799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tx2"/>
                </a:solidFill>
                <a:latin typeface="Times New Roman" pitchFamily="18" charset="0"/>
                <a:ea typeface="黑体" pitchFamily="49" charset="-122"/>
              </a:rPr>
              <a:t>碰撞域</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Grp="1" noChangeArrowheads="1"/>
          </p:cNvSpPr>
          <p:nvPr>
            <p:ph type="title"/>
          </p:nvPr>
        </p:nvSpPr>
        <p:spPr/>
        <p:txBody>
          <a:bodyPr/>
          <a:lstStyle/>
          <a:p>
            <a:pPr algn="ctr" eaLnBrk="1" hangingPunct="1"/>
            <a:r>
              <a:rPr lang="zh-CN" altLang="en-US" smtClean="0"/>
              <a:t>用集线器组成更大的局域网</a:t>
            </a:r>
            <a:br>
              <a:rPr lang="zh-CN" altLang="en-US" smtClean="0"/>
            </a:br>
            <a:r>
              <a:rPr lang="zh-CN" altLang="en-US" smtClean="0"/>
              <a:t>都在一个冲突域中</a:t>
            </a:r>
          </a:p>
        </p:txBody>
      </p:sp>
      <p:sp>
        <p:nvSpPr>
          <p:cNvPr id="149507" name="AutoShape 42"/>
          <p:cNvSpPr>
            <a:spLocks noChangeArrowheads="1"/>
          </p:cNvSpPr>
          <p:nvPr/>
        </p:nvSpPr>
        <p:spPr bwMode="auto">
          <a:xfrm>
            <a:off x="94954" y="2767013"/>
            <a:ext cx="10882669" cy="3078162"/>
          </a:xfrm>
          <a:prstGeom prst="roundRect">
            <a:avLst>
              <a:gd name="adj" fmla="val 16667"/>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9508" name="Line 43"/>
          <p:cNvSpPr>
            <a:spLocks noChangeShapeType="1"/>
          </p:cNvSpPr>
          <p:nvPr/>
        </p:nvSpPr>
        <p:spPr bwMode="auto">
          <a:xfrm flipH="1">
            <a:off x="2406745" y="3351216"/>
            <a:ext cx="2621841" cy="9620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09" name="Line 44"/>
          <p:cNvSpPr>
            <a:spLocks noChangeShapeType="1"/>
          </p:cNvSpPr>
          <p:nvPr/>
        </p:nvSpPr>
        <p:spPr bwMode="auto">
          <a:xfrm>
            <a:off x="5867652" y="3359151"/>
            <a:ext cx="3261314" cy="919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0" name="Line 45"/>
          <p:cNvSpPr>
            <a:spLocks noChangeShapeType="1"/>
          </p:cNvSpPr>
          <p:nvPr/>
        </p:nvSpPr>
        <p:spPr bwMode="auto">
          <a:xfrm>
            <a:off x="5437459" y="3406778"/>
            <a:ext cx="255790" cy="892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1" name="Text Box 46"/>
          <p:cNvSpPr txBox="1">
            <a:spLocks noChangeArrowheads="1"/>
          </p:cNvSpPr>
          <p:nvPr/>
        </p:nvSpPr>
        <p:spPr bwMode="auto">
          <a:xfrm>
            <a:off x="746053" y="4076702"/>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一系</a:t>
            </a:r>
          </a:p>
        </p:txBody>
      </p:sp>
      <p:sp>
        <p:nvSpPr>
          <p:cNvPr id="149512" name="Text Box 47"/>
          <p:cNvSpPr txBox="1">
            <a:spLocks noChangeArrowheads="1"/>
          </p:cNvSpPr>
          <p:nvPr/>
        </p:nvSpPr>
        <p:spPr bwMode="auto">
          <a:xfrm>
            <a:off x="7687245" y="4076702"/>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三系</a:t>
            </a:r>
          </a:p>
        </p:txBody>
      </p:sp>
      <p:sp>
        <p:nvSpPr>
          <p:cNvPr id="149513" name="Text Box 48"/>
          <p:cNvSpPr txBox="1">
            <a:spLocks noChangeArrowheads="1"/>
          </p:cNvSpPr>
          <p:nvPr/>
        </p:nvSpPr>
        <p:spPr bwMode="auto">
          <a:xfrm>
            <a:off x="4172079" y="4076702"/>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二系</a:t>
            </a:r>
          </a:p>
        </p:txBody>
      </p:sp>
      <p:sp>
        <p:nvSpPr>
          <p:cNvPr id="149514" name="Text Box 49"/>
          <p:cNvSpPr txBox="1">
            <a:spLocks noChangeArrowheads="1"/>
          </p:cNvSpPr>
          <p:nvPr/>
        </p:nvSpPr>
        <p:spPr bwMode="auto">
          <a:xfrm>
            <a:off x="2705166" y="2854327"/>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主干集线器</a:t>
            </a:r>
          </a:p>
        </p:txBody>
      </p:sp>
      <p:sp>
        <p:nvSpPr>
          <p:cNvPr id="149515" name="Text Box 50"/>
          <p:cNvSpPr txBox="1">
            <a:spLocks noChangeArrowheads="1"/>
          </p:cNvSpPr>
          <p:nvPr/>
        </p:nvSpPr>
        <p:spPr bwMode="auto">
          <a:xfrm>
            <a:off x="3786456" y="2133602"/>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一个更大的碰撞域</a:t>
            </a:r>
          </a:p>
        </p:txBody>
      </p:sp>
      <p:sp>
        <p:nvSpPr>
          <p:cNvPr id="149516" name="Line 51"/>
          <p:cNvSpPr>
            <a:spLocks noChangeShapeType="1"/>
          </p:cNvSpPr>
          <p:nvPr/>
        </p:nvSpPr>
        <p:spPr bwMode="auto">
          <a:xfrm flipH="1">
            <a:off x="1065789" y="4446591"/>
            <a:ext cx="811938" cy="681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9517"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992"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9518" name="Line 53"/>
          <p:cNvSpPr>
            <a:spLocks noChangeShapeType="1"/>
          </p:cNvSpPr>
          <p:nvPr/>
        </p:nvSpPr>
        <p:spPr bwMode="auto">
          <a:xfrm>
            <a:off x="2335047" y="4575178"/>
            <a:ext cx="226722"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Line 54"/>
          <p:cNvSpPr>
            <a:spLocks noChangeShapeType="1"/>
          </p:cNvSpPr>
          <p:nvPr/>
        </p:nvSpPr>
        <p:spPr bwMode="auto">
          <a:xfrm>
            <a:off x="2561768" y="4552953"/>
            <a:ext cx="800311"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0" name="Line 55"/>
          <p:cNvSpPr>
            <a:spLocks noChangeShapeType="1"/>
          </p:cNvSpPr>
          <p:nvPr/>
        </p:nvSpPr>
        <p:spPr bwMode="auto">
          <a:xfrm flipH="1">
            <a:off x="1821530" y="4457700"/>
            <a:ext cx="218971" cy="685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9521" name="Picture 5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1483"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9522"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4976"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9523"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8467"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9524"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1575430" y="4114800"/>
            <a:ext cx="140490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9525" name="Line 60"/>
          <p:cNvSpPr>
            <a:spLocks noChangeShapeType="1"/>
          </p:cNvSpPr>
          <p:nvPr/>
        </p:nvSpPr>
        <p:spPr bwMode="auto">
          <a:xfrm flipH="1">
            <a:off x="4503441" y="4446591"/>
            <a:ext cx="811938" cy="681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9526"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5644"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9527" name="Line 62"/>
          <p:cNvSpPr>
            <a:spLocks noChangeShapeType="1"/>
          </p:cNvSpPr>
          <p:nvPr/>
        </p:nvSpPr>
        <p:spPr bwMode="auto">
          <a:xfrm>
            <a:off x="5772700" y="4575178"/>
            <a:ext cx="226722"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8" name="Line 63"/>
          <p:cNvSpPr>
            <a:spLocks noChangeShapeType="1"/>
          </p:cNvSpPr>
          <p:nvPr/>
        </p:nvSpPr>
        <p:spPr bwMode="auto">
          <a:xfrm>
            <a:off x="5999421" y="4552953"/>
            <a:ext cx="798373"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9" name="Line 64"/>
          <p:cNvSpPr>
            <a:spLocks noChangeShapeType="1"/>
          </p:cNvSpPr>
          <p:nvPr/>
        </p:nvSpPr>
        <p:spPr bwMode="auto">
          <a:xfrm flipH="1">
            <a:off x="5259183" y="4457700"/>
            <a:ext cx="218971" cy="685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9530"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137"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9531"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628"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9532" name="Picture 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6121"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9533" name="Picture 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5013083" y="4114800"/>
            <a:ext cx="140296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9534" name="Line 69"/>
          <p:cNvSpPr>
            <a:spLocks noChangeShapeType="1"/>
          </p:cNvSpPr>
          <p:nvPr/>
        </p:nvSpPr>
        <p:spPr bwMode="auto">
          <a:xfrm flipH="1">
            <a:off x="7943032" y="4446591"/>
            <a:ext cx="811937" cy="681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9535"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5236"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9536" name="Line 71"/>
          <p:cNvSpPr>
            <a:spLocks noChangeShapeType="1"/>
          </p:cNvSpPr>
          <p:nvPr/>
        </p:nvSpPr>
        <p:spPr bwMode="auto">
          <a:xfrm>
            <a:off x="9212290" y="4575178"/>
            <a:ext cx="226723"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37" name="Line 72"/>
          <p:cNvSpPr>
            <a:spLocks noChangeShapeType="1"/>
          </p:cNvSpPr>
          <p:nvPr/>
        </p:nvSpPr>
        <p:spPr bwMode="auto">
          <a:xfrm>
            <a:off x="9439013" y="4552953"/>
            <a:ext cx="800310" cy="530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38" name="Line 73"/>
          <p:cNvSpPr>
            <a:spLocks noChangeShapeType="1"/>
          </p:cNvSpPr>
          <p:nvPr/>
        </p:nvSpPr>
        <p:spPr bwMode="auto">
          <a:xfrm flipH="1">
            <a:off x="8698774" y="4457700"/>
            <a:ext cx="218970" cy="685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9539" name="Picture 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727"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9540" name="Picture 7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2220"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9541" name="Picture 7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15711" y="4953000"/>
            <a:ext cx="60846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9542" name="Picture 7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8452672" y="4114800"/>
            <a:ext cx="1404904"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9543" name="Picture 7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97188">
            <a:off x="4598395" y="2840041"/>
            <a:ext cx="187772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9544" name="Text Box 79"/>
          <p:cNvSpPr txBox="1">
            <a:spLocks noChangeArrowheads="1"/>
          </p:cNvSpPr>
          <p:nvPr/>
        </p:nvSpPr>
        <p:spPr bwMode="auto">
          <a:xfrm>
            <a:off x="8898366" y="2847977"/>
            <a:ext cx="110799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chemeClr val="folHlink"/>
                </a:solidFill>
                <a:latin typeface="Times New Roman" pitchFamily="18" charset="0"/>
                <a:ea typeface="黑体" pitchFamily="49" charset="-122"/>
              </a:rPr>
              <a:t>碰撞域</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algn="ctr" eaLnBrk="1" hangingPunct="1"/>
            <a:r>
              <a:rPr lang="zh-CN" altLang="en-US" smtClean="0"/>
              <a:t>以太网在局域网中的统治地位</a:t>
            </a:r>
          </a:p>
        </p:txBody>
      </p:sp>
      <p:sp>
        <p:nvSpPr>
          <p:cNvPr id="428035" name="Rectangle 3"/>
          <p:cNvSpPr>
            <a:spLocks noGrp="1" noChangeArrowheads="1"/>
          </p:cNvSpPr>
          <p:nvPr>
            <p:ph idx="1"/>
          </p:nvPr>
        </p:nvSpPr>
        <p:spPr>
          <a:xfrm>
            <a:off x="658852" y="1917700"/>
            <a:ext cx="10283891" cy="4319588"/>
          </a:xfrm>
        </p:spPr>
        <p:txBody>
          <a:bodyPr/>
          <a:lstStyle/>
          <a:p>
            <a:pPr eaLnBrk="1" hangingPunct="1"/>
            <a:r>
              <a:rPr lang="zh-CN" altLang="en-US" smtClean="0"/>
              <a:t>这种 </a:t>
            </a:r>
            <a:r>
              <a:rPr lang="en-US" altLang="zh-CN" smtClean="0"/>
              <a:t>10 Mb/s </a:t>
            </a:r>
            <a:r>
              <a:rPr lang="zh-CN" altLang="en-US" smtClean="0"/>
              <a:t>速率的无屏蔽双绞线星形网的出现，既降低了成本，又提高了可靠性。 </a:t>
            </a:r>
          </a:p>
          <a:p>
            <a:pPr eaLnBrk="1" hangingPunct="1"/>
            <a:r>
              <a:rPr lang="en-US" altLang="zh-CN" smtClean="0"/>
              <a:t>10BASE-T </a:t>
            </a:r>
            <a:r>
              <a:rPr lang="zh-CN" altLang="en-US" smtClean="0"/>
              <a:t>双绞线以太网的出现，是局域网发展史上的一个非常重要的里程碑</a:t>
            </a:r>
            <a:r>
              <a:rPr lang="zh-CN" altLang="en-US" smtClean="0"/>
              <a:t>，它为以太网</a:t>
            </a:r>
            <a:r>
              <a:rPr lang="zh-CN" altLang="en-US" smtClean="0"/>
              <a:t>在局域网中的统治地位奠定了牢固的基础</a:t>
            </a:r>
            <a:r>
              <a:rPr lang="zh-CN" altLang="en-US" smtClean="0"/>
              <a:t>。</a:t>
            </a:r>
            <a:endParaRPr lang="en-US" altLang="zh-CN" smtClean="0"/>
          </a:p>
          <a:p>
            <a:pPr eaLnBrk="1" hangingPunct="1"/>
            <a:r>
              <a:rPr lang="zh-CN" altLang="en-US" smtClean="0"/>
              <a:t>因此，以太网就成了局域网的代名词</a:t>
            </a: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8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algn="ctr" eaLnBrk="1" hangingPunct="1"/>
            <a:r>
              <a:rPr lang="en-US" altLang="zh-CN" smtClean="0"/>
              <a:t>3.3.4</a:t>
            </a:r>
            <a:r>
              <a:rPr lang="zh-CN" altLang="en-US" smtClean="0"/>
              <a:t>以太网</a:t>
            </a:r>
            <a:r>
              <a:rPr lang="zh-CN" altLang="en-US" smtClean="0"/>
              <a:t>的信道利用率 </a:t>
            </a:r>
          </a:p>
        </p:txBody>
      </p:sp>
      <p:sp>
        <p:nvSpPr>
          <p:cNvPr id="431107" name="Rectangle 3"/>
          <p:cNvSpPr>
            <a:spLocks noGrp="1" noChangeArrowheads="1"/>
          </p:cNvSpPr>
          <p:nvPr>
            <p:ph idx="1"/>
          </p:nvPr>
        </p:nvSpPr>
        <p:spPr>
          <a:xfrm>
            <a:off x="658852" y="1916113"/>
            <a:ext cx="10283891" cy="4319587"/>
          </a:xfrm>
        </p:spPr>
        <p:txBody>
          <a:bodyPr/>
          <a:lstStyle/>
          <a:p>
            <a:pPr eaLnBrk="1" hangingPunct="1"/>
            <a:r>
              <a:rPr lang="zh-CN" altLang="en-US" smtClean="0"/>
              <a:t>以太网的信道被占用的情况：</a:t>
            </a:r>
          </a:p>
          <a:p>
            <a:pPr eaLnBrk="1" hangingPunct="1"/>
            <a:r>
              <a:rPr lang="zh-CN" altLang="en-US" smtClean="0"/>
              <a:t>争用期长度为 </a:t>
            </a:r>
            <a:r>
              <a:rPr lang="en-US" altLang="zh-CN" smtClean="0"/>
              <a:t>2</a:t>
            </a:r>
            <a:r>
              <a:rPr lang="en-US" altLang="zh-CN" i="1" smtClean="0">
                <a:sym typeface="Symbol" pitchFamily="18" charset="2"/>
              </a:rPr>
              <a:t></a:t>
            </a:r>
            <a:r>
              <a:rPr lang="zh-CN" altLang="en-US" smtClean="0"/>
              <a:t>，即端到端传播时延的两倍。检测到碰撞后不发送干扰信号。</a:t>
            </a:r>
          </a:p>
          <a:p>
            <a:pPr eaLnBrk="1" hangingPunct="1"/>
            <a:r>
              <a:rPr lang="zh-CN" altLang="en-US" smtClean="0"/>
              <a:t>帧长为 </a:t>
            </a:r>
            <a:r>
              <a:rPr lang="en-US" altLang="zh-CN" i="1" smtClean="0">
                <a:latin typeface="Times New Roman" pitchFamily="18" charset="0"/>
              </a:rPr>
              <a:t>L</a:t>
            </a:r>
            <a:r>
              <a:rPr lang="en-US" altLang="zh-CN" smtClean="0"/>
              <a:t> </a:t>
            </a:r>
            <a:r>
              <a:rPr lang="en-US" altLang="zh-CN" smtClean="0">
                <a:latin typeface="Times New Roman" pitchFamily="18" charset="0"/>
              </a:rPr>
              <a:t>(bit)</a:t>
            </a:r>
            <a:r>
              <a:rPr lang="zh-CN" altLang="en-US" smtClean="0">
                <a:latin typeface="Times New Roman" pitchFamily="18" charset="0"/>
              </a:rPr>
              <a:t>，</a:t>
            </a:r>
            <a:r>
              <a:rPr lang="zh-CN" altLang="en-US" smtClean="0"/>
              <a:t>数据发送速率为 </a:t>
            </a:r>
            <a:r>
              <a:rPr lang="en-US" altLang="zh-CN" i="1" smtClean="0">
                <a:latin typeface="Times New Roman" pitchFamily="18" charset="0"/>
              </a:rPr>
              <a:t>C </a:t>
            </a:r>
            <a:r>
              <a:rPr lang="en-US" altLang="zh-CN" smtClean="0">
                <a:latin typeface="Times New Roman" pitchFamily="18" charset="0"/>
              </a:rPr>
              <a:t>(b/s)</a:t>
            </a:r>
            <a:r>
              <a:rPr lang="zh-CN" altLang="en-US" smtClean="0">
                <a:latin typeface="Times New Roman" pitchFamily="18" charset="0"/>
              </a:rPr>
              <a:t>，</a:t>
            </a:r>
            <a:r>
              <a:rPr lang="zh-CN" altLang="en-US" smtClean="0"/>
              <a:t>因而帧的发送时间为 </a:t>
            </a:r>
            <a:r>
              <a:rPr lang="en-US" altLang="zh-CN" i="1" smtClean="0">
                <a:latin typeface="Times New Roman" pitchFamily="18" charset="0"/>
              </a:rPr>
              <a:t>L</a:t>
            </a:r>
            <a:r>
              <a:rPr lang="en-US" altLang="zh-CN" smtClean="0">
                <a:latin typeface="Times New Roman" pitchFamily="18" charset="0"/>
              </a:rPr>
              <a:t>/</a:t>
            </a:r>
            <a:r>
              <a:rPr lang="en-US" altLang="zh-CN" i="1" smtClean="0">
                <a:latin typeface="Times New Roman" pitchFamily="18" charset="0"/>
              </a:rPr>
              <a:t>C</a:t>
            </a:r>
            <a:r>
              <a:rPr lang="en-US" altLang="zh-CN" smtClean="0">
                <a:latin typeface="Times New Roman" pitchFamily="18" charset="0"/>
              </a:rPr>
              <a:t> = </a:t>
            </a:r>
            <a:r>
              <a:rPr lang="en-US" altLang="zh-CN" i="1" smtClean="0">
                <a:latin typeface="Times New Roman" pitchFamily="18" charset="0"/>
              </a:rPr>
              <a:t>T</a:t>
            </a:r>
            <a:r>
              <a:rPr lang="en-US" altLang="zh-CN" baseline="-25000" smtClean="0">
                <a:latin typeface="Times New Roman" pitchFamily="18" charset="0"/>
              </a:rPr>
              <a:t>0</a:t>
            </a:r>
            <a:r>
              <a:rPr lang="en-US" altLang="zh-CN" smtClean="0">
                <a:latin typeface="Times New Roman" pitchFamily="18" charset="0"/>
              </a:rPr>
              <a:t> (s)</a:t>
            </a:r>
            <a:r>
              <a:rPr lang="zh-CN" altLang="en-US" smtClean="0">
                <a:latin typeface="Times New Roman" pitchFamily="18" charset="0"/>
              </a:rPr>
              <a:t>。</a:t>
            </a:r>
            <a:r>
              <a:rPr lang="zh-CN" alt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11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11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algn="ctr" eaLnBrk="1" hangingPunct="1"/>
            <a:r>
              <a:rPr lang="zh-CN" altLang="en-US" smtClean="0"/>
              <a:t>以太网的信道利用率 </a:t>
            </a:r>
          </a:p>
        </p:txBody>
      </p:sp>
      <p:sp>
        <p:nvSpPr>
          <p:cNvPr id="152579" name="Rectangle 3"/>
          <p:cNvSpPr>
            <a:spLocks noGrp="1" noChangeArrowheads="1"/>
          </p:cNvSpPr>
          <p:nvPr>
            <p:ph idx="1"/>
          </p:nvPr>
        </p:nvSpPr>
        <p:spPr>
          <a:xfrm>
            <a:off x="658853" y="1917703"/>
            <a:ext cx="10020351" cy="2303463"/>
          </a:xfrm>
        </p:spPr>
        <p:txBody>
          <a:bodyPr/>
          <a:lstStyle/>
          <a:p>
            <a:pPr eaLnBrk="1" hangingPunct="1"/>
            <a:r>
              <a:rPr lang="zh-CN" altLang="en-US" sz="2800" smtClean="0"/>
              <a:t>一个帧从开始发送，经可能发生的碰撞后，将再重传数次，到发送成功且信道转为空闲</a:t>
            </a:r>
            <a:r>
              <a:rPr lang="en-US" altLang="zh-CN" sz="2800" smtClean="0"/>
              <a:t>(</a:t>
            </a:r>
            <a:r>
              <a:rPr lang="zh-CN" altLang="en-US" sz="2800" smtClean="0"/>
              <a:t>即再经过时间 </a:t>
            </a:r>
            <a:r>
              <a:rPr lang="zh-CN" altLang="en-US" sz="2800" i="1" smtClean="0">
                <a:sym typeface="Symbol" pitchFamily="18" charset="2"/>
              </a:rPr>
              <a:t>  </a:t>
            </a:r>
            <a:r>
              <a:rPr lang="zh-CN" altLang="en-US" sz="2800" smtClean="0"/>
              <a:t>使得信道上无信号在传播</a:t>
            </a:r>
            <a:r>
              <a:rPr lang="en-US" altLang="zh-CN" sz="2800" smtClean="0"/>
              <a:t>)</a:t>
            </a:r>
            <a:r>
              <a:rPr lang="zh-CN" altLang="en-US" sz="2800" smtClean="0"/>
              <a:t>时为止，是发送一帧所需的时间。 </a:t>
            </a:r>
          </a:p>
        </p:txBody>
      </p:sp>
      <p:sp>
        <p:nvSpPr>
          <p:cNvPr id="152580" name="Line 4"/>
          <p:cNvSpPr>
            <a:spLocks noChangeShapeType="1"/>
          </p:cNvSpPr>
          <p:nvPr/>
        </p:nvSpPr>
        <p:spPr bwMode="auto">
          <a:xfrm>
            <a:off x="990216" y="5926138"/>
            <a:ext cx="9274298" cy="0"/>
          </a:xfrm>
          <a:prstGeom prst="line">
            <a:avLst/>
          </a:prstGeom>
          <a:noFill/>
          <a:ln w="19050">
            <a:solidFill>
              <a:schemeClr val="tx2"/>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2581" name="Rectangle 5"/>
          <p:cNvSpPr>
            <a:spLocks noChangeArrowheads="1"/>
          </p:cNvSpPr>
          <p:nvPr/>
        </p:nvSpPr>
        <p:spPr bwMode="auto">
          <a:xfrm>
            <a:off x="5629303" y="5767388"/>
            <a:ext cx="513516" cy="398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52582" name="Line 6"/>
          <p:cNvSpPr>
            <a:spLocks noChangeShapeType="1"/>
          </p:cNvSpPr>
          <p:nvPr/>
        </p:nvSpPr>
        <p:spPr bwMode="auto">
          <a:xfrm>
            <a:off x="990216" y="4164013"/>
            <a:ext cx="4945259" cy="0"/>
          </a:xfrm>
          <a:prstGeom prst="line">
            <a:avLst/>
          </a:prstGeom>
          <a:noFill/>
          <a:ln w="19050">
            <a:solidFill>
              <a:schemeClr val="tx2"/>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2583" name="Line 7"/>
          <p:cNvSpPr>
            <a:spLocks noChangeShapeType="1"/>
          </p:cNvSpPr>
          <p:nvPr/>
        </p:nvSpPr>
        <p:spPr bwMode="auto">
          <a:xfrm>
            <a:off x="5935475" y="4164013"/>
            <a:ext cx="4329039" cy="0"/>
          </a:xfrm>
          <a:prstGeom prst="line">
            <a:avLst/>
          </a:prstGeom>
          <a:noFill/>
          <a:ln w="19050">
            <a:solidFill>
              <a:schemeClr val="tx2"/>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2584" name="Line 8"/>
          <p:cNvSpPr>
            <a:spLocks noChangeShapeType="1"/>
          </p:cNvSpPr>
          <p:nvPr/>
        </p:nvSpPr>
        <p:spPr bwMode="auto">
          <a:xfrm>
            <a:off x="9646357" y="5445125"/>
            <a:ext cx="61815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2585" name="Rectangle 9"/>
          <p:cNvSpPr>
            <a:spLocks noChangeArrowheads="1"/>
          </p:cNvSpPr>
          <p:nvPr/>
        </p:nvSpPr>
        <p:spPr bwMode="auto">
          <a:xfrm>
            <a:off x="9867264" y="5345113"/>
            <a:ext cx="203470" cy="209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52586" name="Line 10"/>
          <p:cNvSpPr>
            <a:spLocks noChangeShapeType="1"/>
          </p:cNvSpPr>
          <p:nvPr/>
        </p:nvSpPr>
        <p:spPr bwMode="auto">
          <a:xfrm>
            <a:off x="5935475" y="5445125"/>
            <a:ext cx="3710881" cy="0"/>
          </a:xfrm>
          <a:prstGeom prst="line">
            <a:avLst/>
          </a:prstGeom>
          <a:noFill/>
          <a:ln w="19050">
            <a:solidFill>
              <a:schemeClr val="tx2"/>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2587" name="Line 11"/>
          <p:cNvSpPr>
            <a:spLocks noChangeShapeType="1"/>
          </p:cNvSpPr>
          <p:nvPr/>
        </p:nvSpPr>
        <p:spPr bwMode="auto">
          <a:xfrm>
            <a:off x="4699160" y="5445125"/>
            <a:ext cx="1236315" cy="0"/>
          </a:xfrm>
          <a:prstGeom prst="line">
            <a:avLst/>
          </a:prstGeom>
          <a:noFill/>
          <a:ln w="19050">
            <a:solidFill>
              <a:schemeClr val="tx2"/>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2588" name="Rectangle 12"/>
          <p:cNvSpPr>
            <a:spLocks noChangeArrowheads="1"/>
          </p:cNvSpPr>
          <p:nvPr/>
        </p:nvSpPr>
        <p:spPr bwMode="auto">
          <a:xfrm>
            <a:off x="5059592" y="5335588"/>
            <a:ext cx="375932" cy="260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52589" name="Line 13"/>
          <p:cNvSpPr>
            <a:spLocks noChangeShapeType="1"/>
          </p:cNvSpPr>
          <p:nvPr/>
        </p:nvSpPr>
        <p:spPr bwMode="auto">
          <a:xfrm>
            <a:off x="2226530" y="5445125"/>
            <a:ext cx="1238253" cy="0"/>
          </a:xfrm>
          <a:prstGeom prst="line">
            <a:avLst/>
          </a:prstGeom>
          <a:noFill/>
          <a:ln w="19050">
            <a:solidFill>
              <a:schemeClr val="tx2"/>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2590" name="Rectangle 14"/>
          <p:cNvSpPr>
            <a:spLocks noChangeArrowheads="1"/>
          </p:cNvSpPr>
          <p:nvPr/>
        </p:nvSpPr>
        <p:spPr bwMode="auto">
          <a:xfrm>
            <a:off x="2586962" y="5260975"/>
            <a:ext cx="373994" cy="230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52591" name="Line 15"/>
          <p:cNvSpPr>
            <a:spLocks noChangeShapeType="1"/>
          </p:cNvSpPr>
          <p:nvPr/>
        </p:nvSpPr>
        <p:spPr bwMode="auto">
          <a:xfrm>
            <a:off x="990217" y="5445125"/>
            <a:ext cx="1236315" cy="0"/>
          </a:xfrm>
          <a:prstGeom prst="line">
            <a:avLst/>
          </a:prstGeom>
          <a:noFill/>
          <a:ln w="19050">
            <a:solidFill>
              <a:schemeClr val="tx2"/>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2592" name="Freeform 16"/>
          <p:cNvSpPr>
            <a:spLocks noChangeArrowheads="1"/>
          </p:cNvSpPr>
          <p:nvPr/>
        </p:nvSpPr>
        <p:spPr bwMode="auto">
          <a:xfrm>
            <a:off x="5935475" y="4484691"/>
            <a:ext cx="3710881" cy="720725"/>
          </a:xfrm>
          <a:custGeom>
            <a:avLst/>
            <a:gdLst>
              <a:gd name="T0" fmla="*/ 0 w 1728"/>
              <a:gd name="T1" fmla="*/ 1202417883 h 432"/>
              <a:gd name="T2" fmla="*/ 0 w 1728"/>
              <a:gd name="T3" fmla="*/ 0 h 432"/>
              <a:gd name="T4" fmla="*/ 2147483647 w 1728"/>
              <a:gd name="T5" fmla="*/ 0 h 432"/>
              <a:gd name="T6" fmla="*/ 2147483647 w 1728"/>
              <a:gd name="T7" fmla="*/ 1202417883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8" h="432">
                <a:moveTo>
                  <a:pt x="0" y="432"/>
                </a:moveTo>
                <a:lnTo>
                  <a:pt x="0" y="0"/>
                </a:lnTo>
                <a:lnTo>
                  <a:pt x="1728" y="0"/>
                </a:lnTo>
                <a:lnTo>
                  <a:pt x="1728" y="432"/>
                </a:lnTo>
              </a:path>
            </a:pathLst>
          </a:custGeom>
          <a:solidFill>
            <a:srgbClr val="FFCCFF"/>
          </a:solidFill>
          <a:ln w="28575">
            <a:solidFill>
              <a:schemeClr val="tx2"/>
            </a:solidFill>
            <a:round/>
            <a:headEnd/>
            <a:tailEnd/>
          </a:ln>
        </p:spPr>
        <p:txBody>
          <a:bodyPr/>
          <a:lstStyle/>
          <a:p>
            <a:endParaRPr lang="zh-CN" altLang="en-US"/>
          </a:p>
        </p:txBody>
      </p:sp>
      <p:sp>
        <p:nvSpPr>
          <p:cNvPr id="152593" name="Text Box 17"/>
          <p:cNvSpPr txBox="1">
            <a:spLocks noChangeArrowheads="1"/>
          </p:cNvSpPr>
          <p:nvPr/>
        </p:nvSpPr>
        <p:spPr bwMode="auto">
          <a:xfrm>
            <a:off x="6760977" y="4611690"/>
            <a:ext cx="1954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Times New Roman" pitchFamily="18" charset="0"/>
                <a:ea typeface="黑体" pitchFamily="49" charset="-122"/>
              </a:rPr>
              <a:t>发  送  成  功 </a:t>
            </a:r>
          </a:p>
        </p:txBody>
      </p:sp>
      <p:sp>
        <p:nvSpPr>
          <p:cNvPr id="152594" name="Text Box 18"/>
          <p:cNvSpPr txBox="1">
            <a:spLocks noChangeArrowheads="1"/>
          </p:cNvSpPr>
          <p:nvPr/>
        </p:nvSpPr>
        <p:spPr bwMode="auto">
          <a:xfrm>
            <a:off x="922392" y="4587877"/>
            <a:ext cx="1184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Times New Roman" pitchFamily="18" charset="0"/>
                <a:ea typeface="黑体" pitchFamily="49" charset="-122"/>
              </a:rPr>
              <a:t>争用期 </a:t>
            </a:r>
          </a:p>
        </p:txBody>
      </p:sp>
      <p:sp>
        <p:nvSpPr>
          <p:cNvPr id="152595" name="Text Box 19"/>
          <p:cNvSpPr txBox="1">
            <a:spLocks noChangeArrowheads="1"/>
          </p:cNvSpPr>
          <p:nvPr/>
        </p:nvSpPr>
        <p:spPr bwMode="auto">
          <a:xfrm>
            <a:off x="2152893" y="4573590"/>
            <a:ext cx="1184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Times New Roman" pitchFamily="18" charset="0"/>
                <a:ea typeface="黑体" pitchFamily="49" charset="-122"/>
              </a:rPr>
              <a:t>争用期 </a:t>
            </a:r>
          </a:p>
        </p:txBody>
      </p:sp>
      <p:sp>
        <p:nvSpPr>
          <p:cNvPr id="152596" name="Text Box 20"/>
          <p:cNvSpPr txBox="1">
            <a:spLocks noChangeArrowheads="1"/>
          </p:cNvSpPr>
          <p:nvPr/>
        </p:nvSpPr>
        <p:spPr bwMode="auto">
          <a:xfrm>
            <a:off x="4673967" y="4587877"/>
            <a:ext cx="1184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Times New Roman" pitchFamily="18" charset="0"/>
                <a:ea typeface="黑体" pitchFamily="49" charset="-122"/>
              </a:rPr>
              <a:t>争用期 </a:t>
            </a:r>
          </a:p>
        </p:txBody>
      </p:sp>
      <p:sp>
        <p:nvSpPr>
          <p:cNvPr id="152597" name="Line 21"/>
          <p:cNvSpPr>
            <a:spLocks noChangeShapeType="1"/>
          </p:cNvSpPr>
          <p:nvPr/>
        </p:nvSpPr>
        <p:spPr bwMode="auto">
          <a:xfrm>
            <a:off x="4699159" y="4484691"/>
            <a:ext cx="0" cy="720725"/>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8" name="Line 22"/>
          <p:cNvSpPr>
            <a:spLocks noChangeShapeType="1"/>
          </p:cNvSpPr>
          <p:nvPr/>
        </p:nvSpPr>
        <p:spPr bwMode="auto">
          <a:xfrm>
            <a:off x="3464782" y="4484691"/>
            <a:ext cx="0" cy="720725"/>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9" name="Line 23"/>
          <p:cNvSpPr>
            <a:spLocks noChangeShapeType="1"/>
          </p:cNvSpPr>
          <p:nvPr/>
        </p:nvSpPr>
        <p:spPr bwMode="auto">
          <a:xfrm>
            <a:off x="2226530" y="4484691"/>
            <a:ext cx="0" cy="720725"/>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0" name="Line 24"/>
          <p:cNvSpPr>
            <a:spLocks noChangeShapeType="1"/>
          </p:cNvSpPr>
          <p:nvPr/>
        </p:nvSpPr>
        <p:spPr bwMode="auto">
          <a:xfrm>
            <a:off x="990215" y="4484691"/>
            <a:ext cx="0" cy="720725"/>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1" name="Line 25"/>
          <p:cNvSpPr>
            <a:spLocks noChangeShapeType="1"/>
          </p:cNvSpPr>
          <p:nvPr/>
        </p:nvSpPr>
        <p:spPr bwMode="auto">
          <a:xfrm>
            <a:off x="990215" y="5205416"/>
            <a:ext cx="0" cy="96043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2" name="Line 26"/>
          <p:cNvSpPr>
            <a:spLocks noChangeShapeType="1"/>
          </p:cNvSpPr>
          <p:nvPr/>
        </p:nvSpPr>
        <p:spPr bwMode="auto">
          <a:xfrm>
            <a:off x="3464782" y="5205416"/>
            <a:ext cx="0" cy="401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3" name="Line 27"/>
          <p:cNvSpPr>
            <a:spLocks noChangeShapeType="1"/>
          </p:cNvSpPr>
          <p:nvPr/>
        </p:nvSpPr>
        <p:spPr bwMode="auto">
          <a:xfrm>
            <a:off x="4699159" y="5205416"/>
            <a:ext cx="0" cy="401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4" name="Line 28"/>
          <p:cNvSpPr>
            <a:spLocks noChangeShapeType="1"/>
          </p:cNvSpPr>
          <p:nvPr/>
        </p:nvSpPr>
        <p:spPr bwMode="auto">
          <a:xfrm>
            <a:off x="5935474" y="5205416"/>
            <a:ext cx="0" cy="401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5" name="Line 29"/>
          <p:cNvSpPr>
            <a:spLocks noChangeShapeType="1"/>
          </p:cNvSpPr>
          <p:nvPr/>
        </p:nvSpPr>
        <p:spPr bwMode="auto">
          <a:xfrm>
            <a:off x="9646356" y="5205416"/>
            <a:ext cx="0" cy="401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6" name="Line 30"/>
          <p:cNvSpPr>
            <a:spLocks noChangeShapeType="1"/>
          </p:cNvSpPr>
          <p:nvPr/>
        </p:nvSpPr>
        <p:spPr bwMode="auto">
          <a:xfrm>
            <a:off x="10264514" y="5205413"/>
            <a:ext cx="0" cy="88106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7" name="Line 31"/>
          <p:cNvSpPr>
            <a:spLocks noChangeShapeType="1"/>
          </p:cNvSpPr>
          <p:nvPr/>
        </p:nvSpPr>
        <p:spPr bwMode="auto">
          <a:xfrm>
            <a:off x="2226530" y="5205416"/>
            <a:ext cx="0" cy="401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8" name="Rectangle 32"/>
          <p:cNvSpPr>
            <a:spLocks noChangeArrowheads="1"/>
          </p:cNvSpPr>
          <p:nvPr/>
        </p:nvSpPr>
        <p:spPr bwMode="auto">
          <a:xfrm>
            <a:off x="1364210" y="5213350"/>
            <a:ext cx="385622"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52609" name="Text Box 33"/>
          <p:cNvSpPr txBox="1">
            <a:spLocks noChangeArrowheads="1"/>
          </p:cNvSpPr>
          <p:nvPr/>
        </p:nvSpPr>
        <p:spPr bwMode="auto">
          <a:xfrm>
            <a:off x="1286697" y="5229226"/>
            <a:ext cx="2760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i="1">
                <a:solidFill>
                  <a:srgbClr val="333399"/>
                </a:solidFill>
                <a:latin typeface="Times New Roman" pitchFamily="18" charset="0"/>
                <a:ea typeface="黑体" pitchFamily="49" charset="-122"/>
              </a:rPr>
              <a:t>τ</a:t>
            </a:r>
          </a:p>
        </p:txBody>
      </p:sp>
      <p:sp>
        <p:nvSpPr>
          <p:cNvPr id="152610" name="Text Box 34"/>
          <p:cNvSpPr txBox="1">
            <a:spLocks noChangeArrowheads="1"/>
          </p:cNvSpPr>
          <p:nvPr/>
        </p:nvSpPr>
        <p:spPr bwMode="auto">
          <a:xfrm>
            <a:off x="1154927" y="5213351"/>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Times New Roman" pitchFamily="18" charset="0"/>
                <a:ea typeface="黑体" pitchFamily="49" charset="-122"/>
              </a:rPr>
              <a:t>2</a:t>
            </a:r>
          </a:p>
        </p:txBody>
      </p:sp>
      <p:sp>
        <p:nvSpPr>
          <p:cNvPr id="152611" name="Text Box 35"/>
          <p:cNvSpPr txBox="1">
            <a:spLocks noChangeArrowheads="1"/>
          </p:cNvSpPr>
          <p:nvPr/>
        </p:nvSpPr>
        <p:spPr bwMode="auto">
          <a:xfrm>
            <a:off x="2519137" y="5229226"/>
            <a:ext cx="2760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i="1">
                <a:solidFill>
                  <a:srgbClr val="333399"/>
                </a:solidFill>
                <a:latin typeface="Times New Roman" pitchFamily="18" charset="0"/>
                <a:ea typeface="黑体" pitchFamily="49" charset="-122"/>
              </a:rPr>
              <a:t>τ</a:t>
            </a:r>
          </a:p>
        </p:txBody>
      </p:sp>
      <p:sp>
        <p:nvSpPr>
          <p:cNvPr id="152612" name="Text Box 36"/>
          <p:cNvSpPr txBox="1">
            <a:spLocks noChangeArrowheads="1"/>
          </p:cNvSpPr>
          <p:nvPr/>
        </p:nvSpPr>
        <p:spPr bwMode="auto">
          <a:xfrm>
            <a:off x="2356362" y="5229228"/>
            <a:ext cx="52514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Times New Roman" pitchFamily="18" charset="0"/>
                <a:ea typeface="黑体" pitchFamily="49" charset="-122"/>
              </a:rPr>
              <a:t>2</a:t>
            </a:r>
          </a:p>
        </p:txBody>
      </p:sp>
      <p:sp>
        <p:nvSpPr>
          <p:cNvPr id="152613" name="Text Box 37"/>
          <p:cNvSpPr txBox="1">
            <a:spLocks noChangeArrowheads="1"/>
          </p:cNvSpPr>
          <p:nvPr/>
        </p:nvSpPr>
        <p:spPr bwMode="auto">
          <a:xfrm>
            <a:off x="5009207" y="5229226"/>
            <a:ext cx="2760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i="1">
                <a:solidFill>
                  <a:srgbClr val="333399"/>
                </a:solidFill>
                <a:latin typeface="Times New Roman" pitchFamily="18" charset="0"/>
                <a:ea typeface="黑体" pitchFamily="49" charset="-122"/>
              </a:rPr>
              <a:t>τ</a:t>
            </a:r>
          </a:p>
        </p:txBody>
      </p:sp>
      <p:sp>
        <p:nvSpPr>
          <p:cNvPr id="152614" name="Text Box 38"/>
          <p:cNvSpPr txBox="1">
            <a:spLocks noChangeArrowheads="1"/>
          </p:cNvSpPr>
          <p:nvPr/>
        </p:nvSpPr>
        <p:spPr bwMode="auto">
          <a:xfrm>
            <a:off x="4875498" y="5214939"/>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Times New Roman" pitchFamily="18" charset="0"/>
                <a:ea typeface="黑体" pitchFamily="49" charset="-122"/>
              </a:rPr>
              <a:t>2</a:t>
            </a:r>
          </a:p>
        </p:txBody>
      </p:sp>
      <p:sp>
        <p:nvSpPr>
          <p:cNvPr id="152615" name="Rectangle 39"/>
          <p:cNvSpPr>
            <a:spLocks noChangeArrowheads="1"/>
          </p:cNvSpPr>
          <p:nvPr/>
        </p:nvSpPr>
        <p:spPr bwMode="auto">
          <a:xfrm>
            <a:off x="7663989" y="5284788"/>
            <a:ext cx="308109" cy="322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52616" name="Text Box 40"/>
          <p:cNvSpPr txBox="1">
            <a:spLocks noChangeArrowheads="1"/>
          </p:cNvSpPr>
          <p:nvPr/>
        </p:nvSpPr>
        <p:spPr bwMode="auto">
          <a:xfrm>
            <a:off x="7576788" y="5240339"/>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i="1">
                <a:solidFill>
                  <a:srgbClr val="333399"/>
                </a:solidFill>
                <a:latin typeface="Times New Roman" pitchFamily="18" charset="0"/>
                <a:ea typeface="黑体" pitchFamily="49" charset="-122"/>
              </a:rPr>
              <a:t>T</a:t>
            </a:r>
            <a:r>
              <a:rPr lang="en-US" altLang="zh-CN" baseline="-25000">
                <a:solidFill>
                  <a:srgbClr val="333399"/>
                </a:solidFill>
                <a:latin typeface="Times New Roman" pitchFamily="18" charset="0"/>
                <a:ea typeface="黑体" pitchFamily="49" charset="-122"/>
              </a:rPr>
              <a:t>0</a:t>
            </a:r>
            <a:endParaRPr lang="en-US" altLang="zh-CN">
              <a:solidFill>
                <a:srgbClr val="333399"/>
              </a:solidFill>
              <a:latin typeface="Times New Roman" pitchFamily="18" charset="0"/>
              <a:ea typeface="黑体" pitchFamily="49" charset="-122"/>
            </a:endParaRPr>
          </a:p>
        </p:txBody>
      </p:sp>
      <p:sp>
        <p:nvSpPr>
          <p:cNvPr id="152617" name="Text Box 41"/>
          <p:cNvSpPr txBox="1">
            <a:spLocks noChangeArrowheads="1"/>
          </p:cNvSpPr>
          <p:nvPr/>
        </p:nvSpPr>
        <p:spPr bwMode="auto">
          <a:xfrm>
            <a:off x="9659921" y="5229226"/>
            <a:ext cx="2760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i="1">
                <a:solidFill>
                  <a:schemeClr val="tx2"/>
                </a:solidFill>
                <a:latin typeface="Times New Roman" pitchFamily="18" charset="0"/>
                <a:ea typeface="黑体" pitchFamily="49" charset="-122"/>
              </a:rPr>
              <a:t>τ</a:t>
            </a:r>
          </a:p>
        </p:txBody>
      </p:sp>
      <p:sp>
        <p:nvSpPr>
          <p:cNvPr id="152618" name="Text Box 42"/>
          <p:cNvSpPr txBox="1">
            <a:spLocks noChangeArrowheads="1"/>
          </p:cNvSpPr>
          <p:nvPr/>
        </p:nvSpPr>
        <p:spPr bwMode="auto">
          <a:xfrm>
            <a:off x="10522241" y="4832351"/>
            <a:ext cx="255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i="1">
                <a:solidFill>
                  <a:schemeClr val="tx2"/>
                </a:solidFill>
                <a:latin typeface="Times New Roman" pitchFamily="18" charset="0"/>
                <a:ea typeface="黑体" pitchFamily="49" charset="-122"/>
              </a:rPr>
              <a:t>t</a:t>
            </a:r>
          </a:p>
        </p:txBody>
      </p:sp>
      <p:sp>
        <p:nvSpPr>
          <p:cNvPr id="152619" name="Line 43"/>
          <p:cNvSpPr>
            <a:spLocks noChangeShapeType="1"/>
          </p:cNvSpPr>
          <p:nvPr/>
        </p:nvSpPr>
        <p:spPr bwMode="auto">
          <a:xfrm>
            <a:off x="5935474" y="4003675"/>
            <a:ext cx="0" cy="40005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20" name="Line 44"/>
          <p:cNvSpPr>
            <a:spLocks noChangeShapeType="1"/>
          </p:cNvSpPr>
          <p:nvPr/>
        </p:nvSpPr>
        <p:spPr bwMode="auto">
          <a:xfrm>
            <a:off x="10264514" y="4003675"/>
            <a:ext cx="0" cy="1201738"/>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21" name="Text Box 45"/>
          <p:cNvSpPr txBox="1">
            <a:spLocks noChangeArrowheads="1"/>
          </p:cNvSpPr>
          <p:nvPr/>
        </p:nvSpPr>
        <p:spPr bwMode="auto">
          <a:xfrm>
            <a:off x="7379132" y="3917952"/>
            <a:ext cx="118494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Times New Roman" pitchFamily="18" charset="0"/>
                <a:ea typeface="黑体" pitchFamily="49" charset="-122"/>
              </a:rPr>
              <a:t>占用期 </a:t>
            </a:r>
          </a:p>
        </p:txBody>
      </p:sp>
      <p:sp>
        <p:nvSpPr>
          <p:cNvPr id="152622" name="Text Box 46"/>
          <p:cNvSpPr txBox="1">
            <a:spLocks noChangeArrowheads="1"/>
          </p:cNvSpPr>
          <p:nvPr/>
        </p:nvSpPr>
        <p:spPr bwMode="auto">
          <a:xfrm>
            <a:off x="2631529" y="3917952"/>
            <a:ext cx="149271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en-US" sz="2400">
                <a:solidFill>
                  <a:srgbClr val="333399"/>
                </a:solidFill>
                <a:latin typeface="Times New Roman" pitchFamily="18" charset="0"/>
                <a:ea typeface="黑体" pitchFamily="49" charset="-122"/>
              </a:rPr>
              <a:t>发生碰撞 </a:t>
            </a:r>
          </a:p>
        </p:txBody>
      </p:sp>
      <p:sp>
        <p:nvSpPr>
          <p:cNvPr id="152623" name="Line 47"/>
          <p:cNvSpPr>
            <a:spLocks noChangeShapeType="1"/>
          </p:cNvSpPr>
          <p:nvPr/>
        </p:nvSpPr>
        <p:spPr bwMode="auto">
          <a:xfrm>
            <a:off x="990215" y="4003675"/>
            <a:ext cx="0" cy="38100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24" name="Text Box 48"/>
          <p:cNvSpPr txBox="1">
            <a:spLocks noChangeArrowheads="1"/>
          </p:cNvSpPr>
          <p:nvPr/>
        </p:nvSpPr>
        <p:spPr bwMode="auto">
          <a:xfrm>
            <a:off x="3646937" y="5661027"/>
            <a:ext cx="295465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zh-CN" altLang="zh-CN" sz="2400">
                <a:solidFill>
                  <a:srgbClr val="333399"/>
                </a:solidFill>
                <a:latin typeface="Times New Roman" pitchFamily="18" charset="0"/>
                <a:ea typeface="黑体" pitchFamily="49" charset="-122"/>
              </a:rPr>
              <a:t>发送一帧所需的时间</a:t>
            </a:r>
            <a:endParaRPr lang="zh-CN" altLang="en-US" sz="2400">
              <a:solidFill>
                <a:srgbClr val="333399"/>
              </a:solidFill>
              <a:latin typeface="Times New Roman" pitchFamily="18" charset="0"/>
              <a:ea typeface="黑体" pitchFamily="49" charset="-122"/>
            </a:endParaRPr>
          </a:p>
        </p:txBody>
      </p:sp>
      <p:sp>
        <p:nvSpPr>
          <p:cNvPr id="152625" name="Text Box 49"/>
          <p:cNvSpPr txBox="1">
            <a:spLocks noChangeArrowheads="1"/>
          </p:cNvSpPr>
          <p:nvPr/>
        </p:nvSpPr>
        <p:spPr bwMode="auto">
          <a:xfrm>
            <a:off x="3865906" y="4592639"/>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a:solidFill>
                  <a:srgbClr val="333399"/>
                </a:solidFill>
                <a:latin typeface="Times New Roman" pitchFamily="18" charset="0"/>
                <a:ea typeface="黑体" pitchFamily="49" charset="-122"/>
              </a:rPr>
              <a:t>…</a:t>
            </a:r>
          </a:p>
        </p:txBody>
      </p:sp>
      <p:sp>
        <p:nvSpPr>
          <p:cNvPr id="152626" name="Line 50"/>
          <p:cNvSpPr>
            <a:spLocks noChangeShapeType="1"/>
          </p:cNvSpPr>
          <p:nvPr/>
        </p:nvSpPr>
        <p:spPr bwMode="auto">
          <a:xfrm>
            <a:off x="372059" y="5205413"/>
            <a:ext cx="10305207" cy="0"/>
          </a:xfrm>
          <a:prstGeom prst="line">
            <a:avLst/>
          </a:prstGeom>
          <a:noFill/>
          <a:ln w="19050">
            <a:solidFill>
              <a:schemeClr val="tx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algn="ctr" eaLnBrk="1" hangingPunct="1"/>
            <a:r>
              <a:rPr lang="zh-CN" altLang="en-US" smtClean="0"/>
              <a:t>参数 </a:t>
            </a:r>
            <a:r>
              <a:rPr lang="en-US" altLang="zh-CN" i="1" smtClean="0"/>
              <a:t>a</a:t>
            </a:r>
            <a:r>
              <a:rPr lang="en-US" altLang="zh-CN" smtClean="0"/>
              <a:t> </a:t>
            </a:r>
          </a:p>
        </p:txBody>
      </p:sp>
      <p:sp>
        <p:nvSpPr>
          <p:cNvPr id="153603" name="Rectangle 3"/>
          <p:cNvSpPr>
            <a:spLocks noGrp="1" noChangeArrowheads="1"/>
          </p:cNvSpPr>
          <p:nvPr>
            <p:ph idx="1"/>
          </p:nvPr>
        </p:nvSpPr>
        <p:spPr/>
        <p:txBody>
          <a:bodyPr/>
          <a:lstStyle/>
          <a:p>
            <a:pPr eaLnBrk="1" hangingPunct="1"/>
            <a:r>
              <a:rPr lang="zh-CN" altLang="en-US" sz="2800" smtClean="0"/>
              <a:t>要提高以太网的信道利用率，就必须减小 </a:t>
            </a:r>
            <a:r>
              <a:rPr lang="zh-CN" altLang="en-US" sz="2800" i="1" smtClean="0">
                <a:sym typeface="Symbol" pitchFamily="18" charset="2"/>
              </a:rPr>
              <a:t> </a:t>
            </a:r>
            <a:r>
              <a:rPr lang="zh-CN" altLang="en-US" sz="2800" smtClean="0"/>
              <a:t>与 </a:t>
            </a:r>
            <a:r>
              <a:rPr lang="en-US" altLang="zh-CN" sz="2800" i="1" smtClean="0"/>
              <a:t>T</a:t>
            </a:r>
            <a:r>
              <a:rPr lang="en-US" altLang="zh-CN" sz="2800" baseline="-25000" smtClean="0"/>
              <a:t>0 </a:t>
            </a:r>
            <a:r>
              <a:rPr lang="zh-CN" altLang="en-US" sz="2800" smtClean="0"/>
              <a:t>之比。在以太网中定义了参数 </a:t>
            </a:r>
            <a:r>
              <a:rPr lang="en-US" altLang="zh-CN" sz="2800" i="1" smtClean="0"/>
              <a:t>a</a:t>
            </a:r>
            <a:r>
              <a:rPr lang="zh-CN" altLang="en-US" sz="2800" smtClean="0"/>
              <a:t>，它是以太网单程端到端时延 </a:t>
            </a:r>
            <a:r>
              <a:rPr lang="zh-CN" altLang="en-US" sz="2800" i="1" smtClean="0">
                <a:sym typeface="Symbol" pitchFamily="18" charset="2"/>
              </a:rPr>
              <a:t> </a:t>
            </a:r>
            <a:r>
              <a:rPr lang="zh-CN" altLang="en-US" sz="2800" smtClean="0"/>
              <a:t>与帧的发送时间 </a:t>
            </a:r>
            <a:r>
              <a:rPr lang="en-US" altLang="zh-CN" sz="2800" i="1" smtClean="0"/>
              <a:t>T</a:t>
            </a:r>
            <a:r>
              <a:rPr lang="en-US" altLang="zh-CN" sz="2800" baseline="-25000" smtClean="0"/>
              <a:t>0 </a:t>
            </a:r>
            <a:r>
              <a:rPr lang="zh-CN" altLang="en-US" sz="2800" smtClean="0"/>
              <a:t>之比： </a:t>
            </a:r>
          </a:p>
        </p:txBody>
      </p:sp>
      <p:sp>
        <p:nvSpPr>
          <p:cNvPr id="153604" name="Rectangle 5"/>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53606" name="Rectangle 7"/>
          <p:cNvSpPr>
            <a:spLocks noChangeArrowheads="1"/>
          </p:cNvSpPr>
          <p:nvPr/>
        </p:nvSpPr>
        <p:spPr bwMode="auto">
          <a:xfrm>
            <a:off x="2" y="3028920"/>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153607" name="Object 6"/>
          <p:cNvGraphicFramePr>
            <a:graphicFrameLocks noChangeAspect="1"/>
          </p:cNvGraphicFramePr>
          <p:nvPr/>
        </p:nvGraphicFramePr>
        <p:xfrm>
          <a:off x="4877438" y="2997201"/>
          <a:ext cx="1494041" cy="1223963"/>
        </p:xfrm>
        <a:graphic>
          <a:graphicData uri="http://schemas.openxmlformats.org/presentationml/2006/ole">
            <mc:AlternateContent xmlns:mc="http://schemas.openxmlformats.org/markup-compatibility/2006">
              <mc:Choice xmlns:v="urn:schemas-microsoft-com:vml" Requires="v">
                <p:oleObj spid="_x0000_s153627" name="公式" r:id="rId3" imgW="431613" imgH="431613" progId="Equation.3">
                  <p:embed/>
                </p:oleObj>
              </mc:Choice>
              <mc:Fallback>
                <p:oleObj name="公式" r:id="rId3" imgW="431613" imgH="43161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7438" y="2997201"/>
                        <a:ext cx="1494041"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08" name="Text Box 8"/>
          <p:cNvSpPr txBox="1">
            <a:spLocks noChangeArrowheads="1"/>
          </p:cNvSpPr>
          <p:nvPr/>
        </p:nvSpPr>
        <p:spPr bwMode="auto">
          <a:xfrm>
            <a:off x="9159970" y="3254376"/>
            <a:ext cx="946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sz="2800">
                <a:solidFill>
                  <a:schemeClr val="tx2"/>
                </a:solidFill>
                <a:latin typeface="Arial" pitchFamily="34" charset="0"/>
              </a:rPr>
              <a:t>(3-2)</a:t>
            </a:r>
          </a:p>
        </p:txBody>
      </p:sp>
      <p:sp>
        <p:nvSpPr>
          <p:cNvPr id="153609" name="Text Box 9"/>
          <p:cNvSpPr txBox="1">
            <a:spLocks noChangeArrowheads="1"/>
          </p:cNvSpPr>
          <p:nvPr/>
        </p:nvSpPr>
        <p:spPr bwMode="auto">
          <a:xfrm>
            <a:off x="1362274" y="4229103"/>
            <a:ext cx="747191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buFont typeface="Arial" pitchFamily="34" charset="0"/>
              <a:buChar char="•"/>
            </a:pPr>
            <a:r>
              <a:rPr lang="en-US" altLang="zh-CN" sz="2800" i="1">
                <a:solidFill>
                  <a:schemeClr val="tx2"/>
                </a:solidFill>
                <a:latin typeface="Arial" pitchFamily="34" charset="0"/>
                <a:ea typeface="黑体" pitchFamily="49" charset="-122"/>
              </a:rPr>
              <a:t>  a</a:t>
            </a:r>
            <a:r>
              <a:rPr lang="en-US" altLang="zh-CN" sz="2800">
                <a:solidFill>
                  <a:schemeClr val="tx2"/>
                </a:solidFill>
                <a:latin typeface="Arial" pitchFamily="34" charset="0"/>
                <a:ea typeface="黑体" pitchFamily="49" charset="-122"/>
              </a:rPr>
              <a:t>→0 </a:t>
            </a:r>
            <a:r>
              <a:rPr lang="zh-CN" altLang="en-US" sz="2800">
                <a:solidFill>
                  <a:schemeClr val="tx2"/>
                </a:solidFill>
                <a:latin typeface="Arial" pitchFamily="34" charset="0"/>
                <a:ea typeface="黑体" pitchFamily="49" charset="-122"/>
              </a:rPr>
              <a:t>表示一发生碰撞就立即可以检测出来，</a:t>
            </a:r>
          </a:p>
          <a:p>
            <a:pPr eaLnBrk="1" hangingPunct="1"/>
            <a:r>
              <a:rPr lang="zh-CN" altLang="en-US" sz="2800">
                <a:solidFill>
                  <a:schemeClr val="tx2"/>
                </a:solidFill>
                <a:latin typeface="Arial" pitchFamily="34" charset="0"/>
                <a:ea typeface="黑体" pitchFamily="49" charset="-122"/>
              </a:rPr>
              <a:t>   并立即停止发送，因而信道利用率很高。</a:t>
            </a:r>
          </a:p>
          <a:p>
            <a:pPr eaLnBrk="1" hangingPunct="1">
              <a:buFont typeface="Arial" pitchFamily="34" charset="0"/>
              <a:buChar char="•"/>
            </a:pPr>
            <a:r>
              <a:rPr lang="zh-CN" altLang="en-US" sz="2800" i="1">
                <a:solidFill>
                  <a:schemeClr val="tx2"/>
                </a:solidFill>
                <a:latin typeface="Arial" pitchFamily="34" charset="0"/>
                <a:ea typeface="黑体" pitchFamily="49" charset="-122"/>
              </a:rPr>
              <a:t>  </a:t>
            </a:r>
            <a:r>
              <a:rPr lang="en-US" altLang="zh-CN" sz="2800" i="1">
                <a:solidFill>
                  <a:schemeClr val="tx2"/>
                </a:solidFill>
                <a:latin typeface="Arial" pitchFamily="34" charset="0"/>
                <a:ea typeface="黑体" pitchFamily="49" charset="-122"/>
              </a:rPr>
              <a:t>a </a:t>
            </a:r>
            <a:r>
              <a:rPr lang="zh-CN" altLang="en-US" sz="2800">
                <a:solidFill>
                  <a:schemeClr val="tx2"/>
                </a:solidFill>
                <a:latin typeface="Arial" pitchFamily="34" charset="0"/>
                <a:ea typeface="黑体" pitchFamily="49" charset="-122"/>
              </a:rPr>
              <a:t>越大，表明争用期所占的比例增大，每发</a:t>
            </a:r>
          </a:p>
          <a:p>
            <a:pPr eaLnBrk="1" hangingPunct="1"/>
            <a:r>
              <a:rPr lang="zh-CN" altLang="en-US" sz="2800">
                <a:solidFill>
                  <a:schemeClr val="tx2"/>
                </a:solidFill>
                <a:latin typeface="Arial" pitchFamily="34" charset="0"/>
                <a:ea typeface="黑体" pitchFamily="49" charset="-122"/>
              </a:rPr>
              <a:t>   生一次碰撞就浪费许多信道资源，使得信道</a:t>
            </a:r>
          </a:p>
          <a:p>
            <a:pPr eaLnBrk="1" hangingPunct="1"/>
            <a:r>
              <a:rPr lang="zh-CN" altLang="en-US" sz="2800">
                <a:solidFill>
                  <a:schemeClr val="tx2"/>
                </a:solidFill>
                <a:latin typeface="Arial" pitchFamily="34" charset="0"/>
                <a:ea typeface="黑体" pitchFamily="49" charset="-122"/>
              </a:rPr>
              <a:t>   利用率明显降低。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algn="ctr" eaLnBrk="1" hangingPunct="1"/>
            <a:r>
              <a:rPr lang="zh-CN" altLang="en-US" smtClean="0"/>
              <a:t>对以太网参数的要求</a:t>
            </a:r>
          </a:p>
        </p:txBody>
      </p:sp>
      <p:sp>
        <p:nvSpPr>
          <p:cNvPr id="154627" name="Rectangle 3"/>
          <p:cNvSpPr>
            <a:spLocks noGrp="1" noChangeArrowheads="1"/>
          </p:cNvSpPr>
          <p:nvPr>
            <p:ph idx="1"/>
          </p:nvPr>
        </p:nvSpPr>
        <p:spPr/>
        <p:txBody>
          <a:bodyPr/>
          <a:lstStyle/>
          <a:p>
            <a:pPr eaLnBrk="1" hangingPunct="1"/>
            <a:r>
              <a:rPr lang="zh-CN" altLang="en-US" smtClean="0"/>
              <a:t>当数据率一定时，以太网的连线的长度受到限制，否则 </a:t>
            </a:r>
            <a:r>
              <a:rPr lang="zh-CN" altLang="en-US" i="1" smtClean="0">
                <a:sym typeface="Symbol" pitchFamily="18" charset="2"/>
              </a:rPr>
              <a:t> </a:t>
            </a:r>
            <a:r>
              <a:rPr lang="zh-CN" altLang="en-US" smtClean="0"/>
              <a:t>的数值会太大。</a:t>
            </a:r>
          </a:p>
          <a:p>
            <a:pPr eaLnBrk="1" hangingPunct="1"/>
            <a:r>
              <a:rPr lang="zh-CN" altLang="en-US" smtClean="0"/>
              <a:t>以太网的帧长不能太短，否则 </a:t>
            </a:r>
            <a:r>
              <a:rPr lang="en-US" altLang="zh-CN" i="1" smtClean="0"/>
              <a:t>T</a:t>
            </a:r>
            <a:r>
              <a:rPr lang="en-US" altLang="zh-CN" baseline="-25000" smtClean="0"/>
              <a:t>0 </a:t>
            </a:r>
            <a:r>
              <a:rPr lang="zh-CN" altLang="en-US" smtClean="0"/>
              <a:t>的值会太小，使 </a:t>
            </a:r>
            <a:r>
              <a:rPr lang="en-US" altLang="zh-CN" i="1" smtClean="0"/>
              <a:t>a </a:t>
            </a:r>
            <a:r>
              <a:rPr lang="zh-CN" altLang="en-US" smtClean="0"/>
              <a:t>值太大。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idx="1"/>
          </p:nvPr>
        </p:nvSpPr>
        <p:spPr>
          <a:xfrm>
            <a:off x="746054" y="1773241"/>
            <a:ext cx="9933149" cy="2663825"/>
          </a:xfrm>
        </p:spPr>
        <p:txBody>
          <a:bodyPr/>
          <a:lstStyle/>
          <a:p>
            <a:pPr algn="just" eaLnBrk="1" hangingPunct="1">
              <a:lnSpc>
                <a:spcPct val="110000"/>
              </a:lnSpc>
            </a:pPr>
            <a:r>
              <a:rPr lang="zh-CN" altLang="en-US" sz="2800" smtClean="0"/>
              <a:t>在</a:t>
            </a:r>
            <a:r>
              <a:rPr lang="zh-CN" altLang="en-US" sz="2800" smtClean="0">
                <a:solidFill>
                  <a:schemeClr val="hlink"/>
                </a:solidFill>
              </a:rPr>
              <a:t>理想化</a:t>
            </a:r>
            <a:r>
              <a:rPr lang="zh-CN" altLang="en-US" sz="2800" smtClean="0"/>
              <a:t>的情况下，以太网上的各站发送数据都不会产生碰撞（这显然已经不是 </a:t>
            </a:r>
            <a:r>
              <a:rPr lang="en-US" altLang="zh-CN" sz="2800" smtClean="0"/>
              <a:t>CSMA/CD</a:t>
            </a:r>
            <a:r>
              <a:rPr lang="zh-CN" altLang="en-US" sz="2800" smtClean="0"/>
              <a:t>，而是需要使用一种特殊的调度方法），即总线一旦空闲就有某一个站立即发送数据。</a:t>
            </a:r>
          </a:p>
          <a:p>
            <a:pPr algn="just" eaLnBrk="1" hangingPunct="1">
              <a:lnSpc>
                <a:spcPct val="110000"/>
              </a:lnSpc>
            </a:pPr>
            <a:r>
              <a:rPr lang="zh-CN" altLang="en-US" sz="2800" smtClean="0"/>
              <a:t>发送一帧占用线路的时间是 </a:t>
            </a:r>
            <a:r>
              <a:rPr lang="en-US" altLang="zh-CN" sz="2800" i="1" smtClean="0"/>
              <a:t>T</a:t>
            </a:r>
            <a:r>
              <a:rPr lang="en-US" altLang="zh-CN" sz="2800" baseline="-25000" smtClean="0"/>
              <a:t>0</a:t>
            </a:r>
            <a:r>
              <a:rPr lang="en-US" altLang="zh-CN" sz="2800" smtClean="0"/>
              <a:t> + </a:t>
            </a:r>
            <a:r>
              <a:rPr lang="en-US" altLang="zh-CN" sz="2800" i="1" smtClean="0">
                <a:sym typeface="Symbol" pitchFamily="18" charset="2"/>
              </a:rPr>
              <a:t></a:t>
            </a:r>
            <a:r>
              <a:rPr lang="zh-CN" altLang="en-US" sz="2800" smtClean="0"/>
              <a:t>，而帧本身的发送时间是 </a:t>
            </a:r>
            <a:r>
              <a:rPr lang="en-US" altLang="zh-CN" sz="2800" i="1" smtClean="0"/>
              <a:t>T</a:t>
            </a:r>
            <a:r>
              <a:rPr lang="en-US" altLang="zh-CN" sz="2800" baseline="-25000" smtClean="0"/>
              <a:t>0</a:t>
            </a:r>
            <a:r>
              <a:rPr lang="zh-CN" altLang="en-US" sz="2800" smtClean="0"/>
              <a:t>。于是我们可计算出</a:t>
            </a:r>
            <a:r>
              <a:rPr lang="zh-CN" altLang="en-US" sz="2800" smtClean="0">
                <a:solidFill>
                  <a:schemeClr val="hlink"/>
                </a:solidFill>
              </a:rPr>
              <a:t>理想情况下</a:t>
            </a:r>
            <a:r>
              <a:rPr lang="zh-CN" altLang="en-US" sz="2800" smtClean="0"/>
              <a:t>的极限信道利用率 </a:t>
            </a:r>
            <a:r>
              <a:rPr lang="en-US" altLang="zh-CN" sz="2800" i="1" smtClean="0"/>
              <a:t>S</a:t>
            </a:r>
            <a:r>
              <a:rPr lang="en-US" altLang="zh-CN" sz="2800" baseline="-25000" smtClean="0"/>
              <a:t>max</a:t>
            </a:r>
            <a:r>
              <a:rPr lang="zh-CN" altLang="en-US" sz="2800" smtClean="0"/>
              <a:t>为： </a:t>
            </a:r>
          </a:p>
        </p:txBody>
      </p:sp>
      <p:sp>
        <p:nvSpPr>
          <p:cNvPr id="155651" name="Rectangle 3"/>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55652" name="Rectangle 4"/>
          <p:cNvSpPr>
            <a:spLocks noGrp="1" noChangeArrowheads="1"/>
          </p:cNvSpPr>
          <p:nvPr>
            <p:ph type="title"/>
          </p:nvPr>
        </p:nvSpPr>
        <p:spPr/>
        <p:txBody>
          <a:bodyPr/>
          <a:lstStyle/>
          <a:p>
            <a:pPr algn="ctr" eaLnBrk="1" hangingPunct="1"/>
            <a:r>
              <a:rPr lang="zh-CN" altLang="en-US" smtClean="0"/>
              <a:t>信道利用率的最大值 </a:t>
            </a:r>
            <a:r>
              <a:rPr lang="en-US" altLang="zh-CN" i="1" smtClean="0"/>
              <a:t>S</a:t>
            </a:r>
            <a:r>
              <a:rPr lang="en-US" altLang="zh-CN" baseline="-25000" smtClean="0"/>
              <a:t>max</a:t>
            </a:r>
            <a:r>
              <a:rPr lang="en-US" altLang="zh-CN" smtClean="0"/>
              <a:t> </a:t>
            </a:r>
          </a:p>
        </p:txBody>
      </p:sp>
      <p:sp>
        <p:nvSpPr>
          <p:cNvPr id="155653" name="Rectangle 9"/>
          <p:cNvSpPr>
            <a:spLocks noChangeArrowheads="1"/>
          </p:cNvSpPr>
          <p:nvPr/>
        </p:nvSpPr>
        <p:spPr bwMode="auto">
          <a:xfrm>
            <a:off x="2" y="3047970"/>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155654" name="Object 8"/>
          <p:cNvGraphicFramePr>
            <a:graphicFrameLocks noChangeAspect="1"/>
          </p:cNvGraphicFramePr>
          <p:nvPr/>
        </p:nvGraphicFramePr>
        <p:xfrm>
          <a:off x="3296194" y="5334000"/>
          <a:ext cx="4131384" cy="1119188"/>
        </p:xfrm>
        <a:graphic>
          <a:graphicData uri="http://schemas.openxmlformats.org/presentationml/2006/ole">
            <mc:AlternateContent xmlns:mc="http://schemas.openxmlformats.org/markup-compatibility/2006">
              <mc:Choice xmlns:v="urn:schemas-microsoft-com:vml" Requires="v">
                <p:oleObj spid="_x0000_s155665" name="公式" r:id="rId4" imgW="1282700" imgH="431800" progId="Equation.3">
                  <p:embed/>
                </p:oleObj>
              </mc:Choice>
              <mc:Fallback>
                <p:oleObj name="公式" r:id="rId4" imgW="1282700" imgH="4318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6194" y="5334000"/>
                        <a:ext cx="4131384"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5" name="Text Box 10"/>
          <p:cNvSpPr txBox="1">
            <a:spLocks noChangeArrowheads="1"/>
          </p:cNvSpPr>
          <p:nvPr/>
        </p:nvSpPr>
        <p:spPr bwMode="auto">
          <a:xfrm>
            <a:off x="8983630" y="5534026"/>
            <a:ext cx="946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ea typeface="宋体" pitchFamily="2" charset="-122"/>
              </a:defRPr>
            </a:lvl1pPr>
            <a:lvl2pPr marL="742950" indent="-285750" eaLnBrk="0" hangingPunct="0">
              <a:defRPr sz="2000">
                <a:solidFill>
                  <a:schemeClr val="tx1"/>
                </a:solidFill>
                <a:latin typeface="Tahoma" pitchFamily="34" charset="0"/>
                <a:ea typeface="宋体" pitchFamily="2" charset="-122"/>
              </a:defRPr>
            </a:lvl2pPr>
            <a:lvl3pPr marL="1143000" indent="-228600" eaLnBrk="0" hangingPunct="0">
              <a:defRPr sz="2000">
                <a:solidFill>
                  <a:schemeClr val="tx1"/>
                </a:solidFill>
                <a:latin typeface="Tahoma" pitchFamily="34" charset="0"/>
                <a:ea typeface="宋体" pitchFamily="2" charset="-122"/>
              </a:defRPr>
            </a:lvl3pPr>
            <a:lvl4pPr marL="1600200" indent="-228600" eaLnBrk="0" hangingPunct="0">
              <a:defRPr sz="2000">
                <a:solidFill>
                  <a:schemeClr val="tx1"/>
                </a:solidFill>
                <a:latin typeface="Tahoma" pitchFamily="34" charset="0"/>
                <a:ea typeface="宋体" pitchFamily="2" charset="-122"/>
              </a:defRPr>
            </a:lvl4pPr>
            <a:lvl5pPr marL="2057400" indent="-228600" eaLnBrk="0" hangingPunct="0">
              <a:defRPr sz="2000">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chemeClr val="tx1"/>
                </a:solidFill>
                <a:latin typeface="Tahoma" pitchFamily="34" charset="0"/>
                <a:ea typeface="宋体" pitchFamily="2" charset="-122"/>
              </a:defRPr>
            </a:lvl9pPr>
          </a:lstStyle>
          <a:p>
            <a:pPr eaLnBrk="1" hangingPunct="1"/>
            <a:r>
              <a:rPr lang="en-US" altLang="zh-CN" sz="2800">
                <a:solidFill>
                  <a:schemeClr val="tx2"/>
                </a:solidFill>
                <a:latin typeface="Arial" pitchFamily="34" charset="0"/>
              </a:rPr>
              <a:t>(3-3)</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algn="ctr" eaLnBrk="1" hangingPunct="1"/>
            <a:r>
              <a:rPr lang="en-US" altLang="zh-CN" smtClean="0"/>
              <a:t>3.3.5   </a:t>
            </a:r>
            <a:r>
              <a:rPr lang="zh-CN" altLang="en-US" smtClean="0"/>
              <a:t>以太网的</a:t>
            </a:r>
            <a:r>
              <a:rPr lang="zh-CN" altLang="en-US" sz="3200" smtClean="0"/>
              <a:t> </a:t>
            </a:r>
            <a:r>
              <a:rPr lang="en-US" altLang="zh-CN" smtClean="0"/>
              <a:t>MAC</a:t>
            </a:r>
            <a:r>
              <a:rPr lang="en-US" altLang="zh-CN" sz="3200" b="1" smtClean="0"/>
              <a:t> </a:t>
            </a:r>
            <a:r>
              <a:rPr lang="zh-CN" altLang="en-US" smtClean="0"/>
              <a:t>层</a:t>
            </a:r>
            <a:br>
              <a:rPr lang="zh-CN" altLang="en-US" smtClean="0"/>
            </a:br>
            <a:r>
              <a:rPr lang="en-US" altLang="zh-CN" sz="3600" smtClean="0"/>
              <a:t>1.  MAC</a:t>
            </a:r>
            <a:r>
              <a:rPr lang="en-US" altLang="zh-CN" sz="2000" smtClean="0"/>
              <a:t> </a:t>
            </a:r>
            <a:r>
              <a:rPr lang="zh-CN" altLang="en-US" sz="3600" smtClean="0"/>
              <a:t>层的硬件地址</a:t>
            </a:r>
            <a:r>
              <a:rPr lang="zh-CN" altLang="en-US" smtClean="0"/>
              <a:t> </a:t>
            </a:r>
          </a:p>
        </p:txBody>
      </p:sp>
      <p:sp>
        <p:nvSpPr>
          <p:cNvPr id="440323" name="Rectangle 3"/>
          <p:cNvSpPr>
            <a:spLocks noGrp="1" noChangeArrowheads="1"/>
          </p:cNvSpPr>
          <p:nvPr>
            <p:ph idx="1"/>
          </p:nvPr>
        </p:nvSpPr>
        <p:spPr>
          <a:xfrm>
            <a:off x="1009594" y="1917700"/>
            <a:ext cx="9933149" cy="4319588"/>
          </a:xfrm>
        </p:spPr>
        <p:txBody>
          <a:bodyPr/>
          <a:lstStyle/>
          <a:p>
            <a:pPr eaLnBrk="1" hangingPunct="1"/>
            <a:r>
              <a:rPr lang="zh-CN" altLang="en-US" smtClean="0"/>
              <a:t>在局域网中，</a:t>
            </a:r>
            <a:r>
              <a:rPr lang="zh-CN" altLang="en-US" smtClean="0">
                <a:solidFill>
                  <a:schemeClr val="hlink"/>
                </a:solidFill>
              </a:rPr>
              <a:t>硬件地址</a:t>
            </a:r>
            <a:r>
              <a:rPr lang="zh-CN" altLang="en-US" smtClean="0"/>
              <a:t>又称为</a:t>
            </a:r>
            <a:r>
              <a:rPr lang="zh-CN" altLang="en-US" smtClean="0">
                <a:solidFill>
                  <a:schemeClr val="hlink"/>
                </a:solidFill>
              </a:rPr>
              <a:t>物理</a:t>
            </a:r>
            <a:r>
              <a:rPr lang="zh-CN" altLang="en-US" smtClean="0">
                <a:solidFill>
                  <a:schemeClr val="hlink"/>
                </a:solidFill>
              </a:rPr>
              <a:t>地址</a:t>
            </a:r>
            <a:r>
              <a:rPr lang="zh-CN" altLang="en-US" smtClean="0"/>
              <a:t>或 </a:t>
            </a:r>
            <a:r>
              <a:rPr lang="en-US" altLang="zh-CN" smtClean="0">
                <a:solidFill>
                  <a:schemeClr val="hlink"/>
                </a:solidFill>
              </a:rPr>
              <a:t>MAC </a:t>
            </a:r>
            <a:r>
              <a:rPr lang="zh-CN" altLang="en-US" smtClean="0">
                <a:solidFill>
                  <a:schemeClr val="hlink"/>
                </a:solidFill>
              </a:rPr>
              <a:t>地址</a:t>
            </a:r>
            <a:r>
              <a:rPr lang="zh-CN" altLang="en-US" smtClean="0"/>
              <a:t>。 </a:t>
            </a:r>
            <a:endParaRPr lang="en-US" altLang="zh-CN" smtClean="0"/>
          </a:p>
          <a:p>
            <a:pPr eaLnBrk="1" hangingPunct="1"/>
            <a:r>
              <a:rPr lang="zh-CN" altLang="en-US"/>
              <a:t>它</a:t>
            </a:r>
            <a:r>
              <a:rPr lang="zh-CN" altLang="en-US" smtClean="0"/>
              <a:t>是站点的全球</a:t>
            </a:r>
            <a:r>
              <a:rPr lang="zh-CN" altLang="en-US"/>
              <a:t>唯一的标识符，与其物理</a:t>
            </a:r>
            <a:r>
              <a:rPr lang="zh-CN" altLang="en-US"/>
              <a:t>位置</a:t>
            </a:r>
            <a:r>
              <a:rPr lang="zh-CN" altLang="en-US" smtClean="0"/>
              <a:t>无关。</a:t>
            </a:r>
            <a:endParaRPr lang="en-US" altLang="zh-CN" smtClean="0"/>
          </a:p>
          <a:p>
            <a:pPr eaLnBrk="1" hangingPunct="1"/>
            <a:r>
              <a:rPr lang="en-US" altLang="zh-CN"/>
              <a:t>MAC</a:t>
            </a:r>
            <a:r>
              <a:rPr lang="zh-CN" altLang="en-US"/>
              <a:t>地址大多固化在网卡的</a:t>
            </a:r>
            <a:r>
              <a:rPr lang="en-US" altLang="zh-CN"/>
              <a:t>ROM</a:t>
            </a:r>
            <a:r>
              <a:rPr lang="zh-CN" altLang="en-US" smtClean="0"/>
              <a:t>中</a:t>
            </a:r>
            <a:endParaRPr lang="en-US" altLang="zh-CN" smtClean="0"/>
          </a:p>
          <a:p>
            <a:pPr eaLnBrk="1" hangingPunct="1"/>
            <a:r>
              <a:rPr lang="zh-CN" altLang="en-US"/>
              <a:t>一个站点允许有多个</a:t>
            </a:r>
            <a:r>
              <a:rPr lang="en-US" altLang="zh-CN"/>
              <a:t>MAC</a:t>
            </a:r>
            <a:r>
              <a:rPr lang="zh-CN" altLang="en-US" smtClean="0"/>
              <a:t>地址。例如</a:t>
            </a:r>
            <a:r>
              <a:rPr lang="zh-CN" altLang="en-US"/>
              <a:t>，某计算机安装了多</a:t>
            </a:r>
            <a:r>
              <a:rPr lang="zh-CN" altLang="en-US"/>
              <a:t>块</a:t>
            </a:r>
            <a:r>
              <a:rPr lang="zh-CN" altLang="en-US" smtClean="0"/>
              <a:t>网卡。</a:t>
            </a:r>
            <a:endParaRPr lang="en-US" altLang="zh-CN" smtClean="0"/>
          </a:p>
          <a:p>
            <a:pPr eaLnBrk="1" hangingPunct="1"/>
            <a:r>
              <a:rPr lang="en-US" altLang="zh-CN"/>
              <a:t>MAC</a:t>
            </a:r>
            <a:r>
              <a:rPr lang="zh-CN" altLang="en-US"/>
              <a:t>地址的长度为</a:t>
            </a:r>
            <a:r>
              <a:rPr lang="en-US" altLang="zh-CN"/>
              <a:t>6</a:t>
            </a:r>
            <a:r>
              <a:rPr lang="zh-CN" altLang="en-US"/>
              <a:t>字节，</a:t>
            </a:r>
            <a:r>
              <a:rPr lang="en-US" altLang="zh-CN"/>
              <a:t>48</a:t>
            </a:r>
            <a:r>
              <a:rPr lang="zh-CN" altLang="en-US"/>
              <a:t>位</a:t>
            </a:r>
          </a:p>
          <a:p>
            <a:pPr eaLnBrk="1" hangingPunct="1"/>
            <a:endParaRPr lang="zh-CN" altLang="en-US"/>
          </a:p>
          <a:p>
            <a:pPr eaLnBrk="1" hangingPunct="1"/>
            <a:endParaRPr lang="zh-CN" altLang="en-US"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algn="ctr" eaLnBrk="1" hangingPunct="1"/>
            <a:r>
              <a:rPr lang="en-US" altLang="zh-CN" smtClean="0">
                <a:solidFill>
                  <a:schemeClr val="tx2"/>
                </a:solidFill>
              </a:rPr>
              <a:t>48 </a:t>
            </a:r>
            <a:r>
              <a:rPr lang="zh-CN" altLang="en-US" smtClean="0">
                <a:solidFill>
                  <a:schemeClr val="tx2"/>
                </a:solidFill>
              </a:rPr>
              <a:t>位的 </a:t>
            </a:r>
            <a:r>
              <a:rPr lang="en-US" altLang="zh-CN" smtClean="0">
                <a:solidFill>
                  <a:schemeClr val="tx2"/>
                </a:solidFill>
              </a:rPr>
              <a:t>MAC </a:t>
            </a:r>
            <a:r>
              <a:rPr lang="zh-CN" altLang="en-US" smtClean="0">
                <a:solidFill>
                  <a:schemeClr val="tx2"/>
                </a:solidFill>
              </a:rPr>
              <a:t>地址</a:t>
            </a:r>
          </a:p>
        </p:txBody>
      </p:sp>
      <p:sp>
        <p:nvSpPr>
          <p:cNvPr id="161795" name="Rectangle 3"/>
          <p:cNvSpPr>
            <a:spLocks noGrp="1" noChangeArrowheads="1"/>
          </p:cNvSpPr>
          <p:nvPr>
            <p:ph idx="1"/>
          </p:nvPr>
        </p:nvSpPr>
        <p:spPr>
          <a:xfrm>
            <a:off x="835192" y="1773238"/>
            <a:ext cx="9925398" cy="5084762"/>
          </a:xfrm>
        </p:spPr>
        <p:txBody>
          <a:bodyPr/>
          <a:lstStyle/>
          <a:p>
            <a:pPr eaLnBrk="1" hangingPunct="1">
              <a:lnSpc>
                <a:spcPct val="90000"/>
              </a:lnSpc>
            </a:pPr>
            <a:r>
              <a:rPr lang="en-US" altLang="zh-CN" smtClean="0"/>
              <a:t>IEEE </a:t>
            </a:r>
            <a:r>
              <a:rPr lang="zh-CN" altLang="en-US"/>
              <a:t>的注册管理机构 向厂家分配</a:t>
            </a:r>
            <a:r>
              <a:rPr lang="zh-CN" altLang="en-US" smtClean="0"/>
              <a:t>地址字段的前三个</a:t>
            </a:r>
            <a:r>
              <a:rPr lang="zh-CN" altLang="en-US"/>
              <a:t>字节。如</a:t>
            </a:r>
            <a:r>
              <a:rPr lang="en-US" altLang="zh-CN"/>
              <a:t>3com</a:t>
            </a:r>
            <a:r>
              <a:rPr lang="zh-CN" altLang="en-US"/>
              <a:t>公司的</a:t>
            </a:r>
            <a:r>
              <a:rPr lang="zh-CN" altLang="en-US"/>
              <a:t>是</a:t>
            </a:r>
            <a:r>
              <a:rPr lang="en-US" altLang="zh-CN" smtClean="0"/>
              <a:t>02 60 8C</a:t>
            </a:r>
            <a:endParaRPr lang="zh-CN" altLang="en-US" smtClean="0"/>
          </a:p>
          <a:p>
            <a:pPr eaLnBrk="1" hangingPunct="1">
              <a:lnSpc>
                <a:spcPct val="90000"/>
              </a:lnSpc>
            </a:pPr>
            <a:r>
              <a:rPr lang="zh-CN" altLang="en-US" smtClean="0"/>
              <a:t>地址字段中的后三个</a:t>
            </a:r>
            <a:r>
              <a:rPr lang="zh-CN" altLang="en-US" smtClean="0"/>
              <a:t>字节由</a:t>
            </a:r>
            <a:r>
              <a:rPr lang="zh-CN" altLang="en-US" smtClean="0"/>
              <a:t>厂家自行</a:t>
            </a:r>
            <a:r>
              <a:rPr lang="zh-CN" altLang="en-US" smtClean="0"/>
              <a:t>指派给</a:t>
            </a:r>
            <a:r>
              <a:rPr lang="zh-CN" altLang="en-US"/>
              <a:t>网卡或硬件</a:t>
            </a:r>
            <a:r>
              <a:rPr lang="zh-CN" altLang="en-US"/>
              <a:t>网络</a:t>
            </a:r>
            <a:r>
              <a:rPr lang="zh-CN" altLang="en-US" smtClean="0"/>
              <a:t>接口（</a:t>
            </a:r>
            <a:r>
              <a:rPr lang="zh-CN" altLang="en-US"/>
              <a:t>必须保证生产出的适配器没有</a:t>
            </a:r>
            <a:r>
              <a:rPr lang="zh-CN" altLang="en-US"/>
              <a:t>重复</a:t>
            </a:r>
            <a:r>
              <a:rPr lang="zh-CN" altLang="en-US" smtClean="0"/>
              <a:t>地址</a:t>
            </a:r>
            <a:r>
              <a:rPr lang="zh-CN" altLang="en-US" smtClean="0"/>
              <a:t>）。</a:t>
            </a:r>
            <a:endParaRPr lang="en-US" altLang="zh-CN" smtClean="0"/>
          </a:p>
          <a:p>
            <a:pPr eaLnBrk="1" hangingPunct="1">
              <a:lnSpc>
                <a:spcPct val="90000"/>
              </a:lnSpc>
            </a:pPr>
            <a:endParaRPr lang="zh-CN" altLang="en-US" smtClean="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586" y="4005048"/>
            <a:ext cx="6830556" cy="241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536</TotalTime>
  <Words>8788</Words>
  <Application>Microsoft Office PowerPoint</Application>
  <PresentationFormat>自定义</PresentationFormat>
  <Paragraphs>1249</Paragraphs>
  <Slides>154</Slides>
  <Notes>92</Notes>
  <HiddenSlides>0</HiddenSlides>
  <MMClips>0</MMClips>
  <ScaleCrop>false</ScaleCrop>
  <HeadingPairs>
    <vt:vector size="6" baseType="variant">
      <vt:variant>
        <vt:lpstr>主题</vt:lpstr>
      </vt:variant>
      <vt:variant>
        <vt:i4>8</vt:i4>
      </vt:variant>
      <vt:variant>
        <vt:lpstr>嵌入 OLE 服务器</vt:lpstr>
      </vt:variant>
      <vt:variant>
        <vt:i4>1</vt:i4>
      </vt:variant>
      <vt:variant>
        <vt:lpstr>幻灯片标题</vt:lpstr>
      </vt:variant>
      <vt:variant>
        <vt:i4>154</vt:i4>
      </vt:variant>
    </vt:vector>
  </HeadingPairs>
  <TitlesOfParts>
    <vt:vector size="163" baseType="lpstr">
      <vt:lpstr>Blends</vt:lpstr>
      <vt:lpstr>1_Blends</vt:lpstr>
      <vt:lpstr>2_Blends</vt:lpstr>
      <vt:lpstr>3_Blends</vt:lpstr>
      <vt:lpstr>4_Blends</vt:lpstr>
      <vt:lpstr>5_Blends</vt:lpstr>
      <vt:lpstr>6_Blends</vt:lpstr>
      <vt:lpstr>7_Blends</vt:lpstr>
      <vt:lpstr>公式</vt:lpstr>
      <vt:lpstr>计算机网络</vt:lpstr>
      <vt:lpstr>概述</vt:lpstr>
      <vt:lpstr>3.1 使用点对点信道的数据链路层 3.1.1  数据链路和帧  </vt:lpstr>
      <vt:lpstr>PowerPoint 演示文稿</vt:lpstr>
      <vt:lpstr>3.1.2  三个基本问题 </vt:lpstr>
      <vt:lpstr>1.  封装成帧</vt:lpstr>
      <vt:lpstr>用控制字符进行帧定界的方法举例 </vt:lpstr>
      <vt:lpstr>PowerPoint 演示文稿</vt:lpstr>
      <vt:lpstr>2.  透明传输</vt:lpstr>
      <vt:lpstr>解决透明传输问题</vt:lpstr>
      <vt:lpstr>用字节填充法解决透明传输的问题 </vt:lpstr>
      <vt:lpstr>3.  差错检测</vt:lpstr>
      <vt:lpstr>产生差错的原因</vt:lpstr>
      <vt:lpstr>目前最常见的检测方法</vt:lpstr>
      <vt:lpstr>循环冗余检验的原理说明 </vt:lpstr>
      <vt:lpstr>帧检验序列 FCS </vt:lpstr>
      <vt:lpstr>接收端对收到的每一帧进行 CRC 检验 </vt:lpstr>
      <vt:lpstr>3.2  点对点协议 PPP  3.2.1 PPP 协议的特点 </vt:lpstr>
      <vt:lpstr>用户到 ISP 的链路使用 PPP 协议 </vt:lpstr>
      <vt:lpstr>1. PPP 协议应满足的需求 </vt:lpstr>
      <vt:lpstr>1. PPP 协议应满足的需求 </vt:lpstr>
      <vt:lpstr>1. PPP 协议应满足的需求 </vt:lpstr>
      <vt:lpstr>2. PPP 协议不需要的功能</vt:lpstr>
      <vt:lpstr>2. PPP 协议不需要的功能</vt:lpstr>
      <vt:lpstr>3.  PPP 协议的组成 </vt:lpstr>
      <vt:lpstr>PowerPoint 演示文稿</vt:lpstr>
      <vt:lpstr>3.2.2   PPP 协议的帧格式</vt:lpstr>
      <vt:lpstr>PPP 协议的帧格式</vt:lpstr>
      <vt:lpstr>PowerPoint 演示文稿</vt:lpstr>
      <vt:lpstr>透明传输问题 </vt:lpstr>
      <vt:lpstr>字符填充——方法 （异步传输）</vt:lpstr>
      <vt:lpstr>零比特填充（同步传输） </vt:lpstr>
      <vt:lpstr>PowerPoint 演示文稿</vt:lpstr>
      <vt:lpstr> 3.2.3   PPP 协议的工作状态 </vt:lpstr>
      <vt:lpstr>PowerPoint 演示文稿</vt:lpstr>
      <vt:lpstr>3.3  使用广播信道的数据链路层 3.3.1  局域网的数据链路层 </vt:lpstr>
      <vt:lpstr> 局域网的拓扑分类 </vt:lpstr>
      <vt:lpstr>共享信道的划分问题</vt:lpstr>
      <vt:lpstr>受控接入的介质访问控制方法——Token Ring</vt:lpstr>
      <vt:lpstr>PowerPoint 演示文稿</vt:lpstr>
      <vt:lpstr>Token Ring优缺点</vt:lpstr>
      <vt:lpstr>3.3.2 以太网原理 随机接入介质访问控制方法——以太网</vt:lpstr>
      <vt:lpstr>Ethernet基本工作原理</vt:lpstr>
      <vt:lpstr>Ethernet基本工作原理</vt:lpstr>
      <vt:lpstr>Ethernet基本工作原理</vt:lpstr>
      <vt:lpstr>Ethernet基本工作原理</vt:lpstr>
      <vt:lpstr>PowerPoint 演示文稿</vt:lpstr>
      <vt:lpstr>载波监听多点接入/碰撞检测  CSMA/CD </vt:lpstr>
      <vt:lpstr>载波监听多点接入/碰撞检测  CSMA/CD </vt:lpstr>
      <vt:lpstr>载波监听多点接入/碰撞检测  CSMA/CD </vt:lpstr>
      <vt:lpstr>载波监听多点接入/碰撞检测  CSMA/CD </vt:lpstr>
      <vt:lpstr>“载波监听”的方法</vt:lpstr>
      <vt:lpstr>载波监听</vt:lpstr>
      <vt:lpstr>“载波监听”的方法</vt:lpstr>
      <vt:lpstr>以太网发送的数据都使用 曼彻斯特(Manchester)编码 </vt:lpstr>
      <vt:lpstr> 曼彻斯特(Manchester)编码优缺点</vt:lpstr>
      <vt:lpstr>PowerPoint 演示文稿</vt:lpstr>
      <vt:lpstr>载波监听多点接入/碰撞检测  CSMA/CD </vt:lpstr>
      <vt:lpstr>载波监听多点接入/冲突检测  CSMA/CD </vt:lpstr>
      <vt:lpstr>载波监听多点接入/冲突检测  CSMA/CD </vt:lpstr>
      <vt:lpstr>PowerPoint 演示文稿</vt:lpstr>
      <vt:lpstr>载波监听多点接入/冲突检测  CSMA/CD </vt:lpstr>
      <vt:lpstr>争用期</vt:lpstr>
      <vt:lpstr>载波监听多点接入/冲突检测  CSMA/CD </vt:lpstr>
      <vt:lpstr>载波监听多点接入/冲突检测  CSMA/CD </vt:lpstr>
      <vt:lpstr>载波监听多点接入/冲突检测  CSMA/CD </vt:lpstr>
      <vt:lpstr>PowerPoint 演示文稿</vt:lpstr>
      <vt:lpstr>发现冲突、停止发送</vt:lpstr>
      <vt:lpstr>PowerPoint 演示文稿</vt:lpstr>
      <vt:lpstr>延迟重发-第一步</vt:lpstr>
      <vt:lpstr>人为干扰信号 </vt:lpstr>
      <vt:lpstr>延迟重发-第二步 </vt:lpstr>
      <vt:lpstr>截断二进制指数退避算法的原理 </vt:lpstr>
      <vt:lpstr>例题：两个站点同时使用二进制指数退避算法发送数据，求前四次都冲突的概率？</vt:lpstr>
      <vt:lpstr>帧间最小间隔</vt:lpstr>
      <vt:lpstr>PowerPoint 演示文稿</vt:lpstr>
      <vt:lpstr>总结</vt:lpstr>
      <vt:lpstr>总结：比较Ethernet和Token Ring</vt:lpstr>
      <vt:lpstr>2.  适配器</vt:lpstr>
      <vt:lpstr>适配器的作用  </vt:lpstr>
      <vt:lpstr>载波监听</vt:lpstr>
      <vt:lpstr>PowerPoint 演示文稿</vt:lpstr>
      <vt:lpstr> 3.3.3  使用集线器的星形拓扑</vt:lpstr>
      <vt:lpstr>星形网双绞线以太网 10BASE-T </vt:lpstr>
      <vt:lpstr>集线器的工作原理图</vt:lpstr>
      <vt:lpstr>集线器的工作原理</vt:lpstr>
      <vt:lpstr>广播、广播域与冲突域</vt:lpstr>
      <vt:lpstr>集线器的组网结构</vt:lpstr>
      <vt:lpstr>集线器的组网结构</vt:lpstr>
      <vt:lpstr>用多个集线器可连成更大的局域网</vt:lpstr>
      <vt:lpstr>用集线器组成更大的局域网 都在一个冲突域中</vt:lpstr>
      <vt:lpstr>以太网在局域网中的统治地位</vt:lpstr>
      <vt:lpstr>3.3.4以太网的信道利用率 </vt:lpstr>
      <vt:lpstr>以太网的信道利用率 </vt:lpstr>
      <vt:lpstr>参数 a </vt:lpstr>
      <vt:lpstr>对以太网参数的要求</vt:lpstr>
      <vt:lpstr>信道利用率的最大值 Smax </vt:lpstr>
      <vt:lpstr>3.3.5   以太网的 MAC 层 1.  MAC 层的硬件地址 </vt:lpstr>
      <vt:lpstr>48 位的 MAC 地址</vt:lpstr>
      <vt:lpstr>适配器检查 MAC 地址 </vt:lpstr>
      <vt:lpstr>MAC 帧的格式 </vt:lpstr>
      <vt:lpstr>以太网 V2 的 MAC 帧格式</vt:lpstr>
      <vt:lpstr>以太网 V2 的 MAC 帧格式</vt:lpstr>
      <vt:lpstr>以太网 V2 的 MAC 帧格式</vt:lpstr>
      <vt:lpstr>以太网 V2 的 MAC 帧格式</vt:lpstr>
      <vt:lpstr>以太网 V2 的 MAC 帧格式</vt:lpstr>
      <vt:lpstr>以太网 V2 的 MAC 帧格式</vt:lpstr>
      <vt:lpstr>3.4  扩展的局域网</vt:lpstr>
      <vt:lpstr>用中继器扩展局域网</vt:lpstr>
      <vt:lpstr>中继器(repeater)</vt:lpstr>
      <vt:lpstr>用中继器扩展局域网</vt:lpstr>
      <vt:lpstr>用集线器扩展局域网</vt:lpstr>
      <vt:lpstr>用集线器扩展局域网 </vt:lpstr>
      <vt:lpstr>使用网桥在数据链路层扩展局域网</vt:lpstr>
      <vt:lpstr>网桥的自学习算法建立转发表</vt:lpstr>
      <vt:lpstr>转发表的建立过程举例</vt:lpstr>
      <vt:lpstr>转发表中登记以下三个信息 </vt:lpstr>
      <vt:lpstr>网桥隔离了冲突域 </vt:lpstr>
      <vt:lpstr>使用网桥带来的好处 </vt:lpstr>
      <vt:lpstr>使用网桥带来的缺点 </vt:lpstr>
      <vt:lpstr>思考</vt:lpstr>
      <vt:lpstr>一定要清楚：</vt:lpstr>
      <vt:lpstr>使用以太网交换机在数据链路层扩展局域网</vt:lpstr>
      <vt:lpstr>局域网交换机的工作原理</vt:lpstr>
      <vt:lpstr>交换机端口可以连接单一主机，也可以连接其他设备（比如交换机、路由器、集线器等）。 上图中： 端口1和主机A连接，端口1是主机A是的独占端口。 端口4通过集线器和主机B、C连接，端口4是主机  B、C的共享端口</vt:lpstr>
      <vt:lpstr>交换机端口转发表的建立和维护</vt:lpstr>
      <vt:lpstr>以太网交换机的特点</vt:lpstr>
      <vt:lpstr>独占传输媒体的带宽 </vt:lpstr>
      <vt:lpstr>用以太网交换机扩展局域网 </vt:lpstr>
      <vt:lpstr>以太网交换机冲突域、广播域问题</vt:lpstr>
      <vt:lpstr>以太网交换机</vt:lpstr>
      <vt:lpstr>以太网交换机</vt:lpstr>
      <vt:lpstr>虚拟局域网VLAN </vt:lpstr>
      <vt:lpstr>PowerPoint 演示文稿</vt:lpstr>
      <vt:lpstr>PowerPoint 演示文稿</vt:lpstr>
      <vt:lpstr>PowerPoint 演示文稿</vt:lpstr>
      <vt:lpstr>虚拟局域网VLAN</vt:lpstr>
      <vt:lpstr>VLAN的划分方法</vt:lpstr>
      <vt:lpstr>基于交换机端口划分VLAN</vt:lpstr>
      <vt:lpstr>基于MAC地址划分VLAN</vt:lpstr>
      <vt:lpstr>基于网络层地址或协议的VLAN划分</vt:lpstr>
      <vt:lpstr>虚拟局域网使用的 以太网帧格式</vt:lpstr>
      <vt:lpstr>PowerPoint 演示文稿</vt:lpstr>
      <vt:lpstr>VLAN间能不能通信？</vt:lpstr>
      <vt:lpstr>3.5   高速以太网</vt:lpstr>
      <vt:lpstr>3.5.1  快速以太网特点</vt:lpstr>
      <vt:lpstr>三种不同的物理层标准 </vt:lpstr>
      <vt:lpstr>3.5.2  吉比特以太网</vt:lpstr>
      <vt:lpstr>吉比特以太网的物理层 </vt:lpstr>
      <vt:lpstr>吉比特以太网的配置举例 </vt:lpstr>
      <vt:lpstr>3.5.3   10 吉比特以太网</vt:lpstr>
      <vt:lpstr>以太网从 10 Mb/s 到10 Gb/s 的演进 </vt:lpstr>
      <vt:lpstr>补充练习</vt:lpstr>
      <vt:lpstr>补充练习</vt:lpstr>
    </vt:vector>
  </TitlesOfParts>
  <Company>NICE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china</cp:lastModifiedBy>
  <cp:revision>668</cp:revision>
  <dcterms:created xsi:type="dcterms:W3CDTF">2004-03-02T12:35:00Z</dcterms:created>
  <dcterms:modified xsi:type="dcterms:W3CDTF">2020-03-12T12:53:20Z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